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0" r:id="rId2"/>
  </p:sldMasterIdLst>
  <p:notesMasterIdLst>
    <p:notesMasterId r:id="rId32"/>
  </p:notesMasterIdLst>
  <p:sldIdLst>
    <p:sldId id="268" r:id="rId3"/>
    <p:sldId id="377" r:id="rId4"/>
    <p:sldId id="378" r:id="rId5"/>
    <p:sldId id="379" r:id="rId6"/>
    <p:sldId id="383" r:id="rId7"/>
    <p:sldId id="381" r:id="rId8"/>
    <p:sldId id="382" r:id="rId9"/>
    <p:sldId id="384" r:id="rId10"/>
    <p:sldId id="385" r:id="rId11"/>
    <p:sldId id="386" r:id="rId12"/>
    <p:sldId id="387" r:id="rId13"/>
    <p:sldId id="388" r:id="rId14"/>
    <p:sldId id="389" r:id="rId15"/>
    <p:sldId id="390" r:id="rId16"/>
    <p:sldId id="391" r:id="rId17"/>
    <p:sldId id="392" r:id="rId18"/>
    <p:sldId id="393" r:id="rId19"/>
    <p:sldId id="394" r:id="rId20"/>
    <p:sldId id="395" r:id="rId21"/>
    <p:sldId id="396" r:id="rId22"/>
    <p:sldId id="397" r:id="rId23"/>
    <p:sldId id="399" r:id="rId24"/>
    <p:sldId id="400" r:id="rId25"/>
    <p:sldId id="401" r:id="rId26"/>
    <p:sldId id="402" r:id="rId27"/>
    <p:sldId id="403" r:id="rId28"/>
    <p:sldId id="398" r:id="rId29"/>
    <p:sldId id="404" r:id="rId30"/>
    <p:sldId id="372" r:id="rId31"/>
  </p:sldIdLst>
  <p:sldSz cx="10691813" cy="7559675"/>
  <p:notesSz cx="6858000" cy="9144000"/>
  <p:defaultTextStyle>
    <a:defPPr>
      <a:defRPr lang="sv-S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1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9174" autoAdjust="0"/>
    <p:restoredTop sz="90929"/>
  </p:normalViewPr>
  <p:slideViewPr>
    <p:cSldViewPr>
      <p:cViewPr varScale="1">
        <p:scale>
          <a:sx n="84" d="100"/>
          <a:sy n="84" d="100"/>
        </p:scale>
        <p:origin x="-1416" y="-72"/>
      </p:cViewPr>
      <p:guideLst>
        <p:guide orient="horz" pos="2381"/>
        <p:guide pos="336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7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04888" y="685800"/>
            <a:ext cx="4848225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noProof="0" smtClean="0"/>
              <a:t>Klicka här för att ändra format på bakgrundstexten</a:t>
            </a:r>
          </a:p>
          <a:p>
            <a:pPr lvl="1"/>
            <a:r>
              <a:rPr lang="sv-SE" noProof="0" smtClean="0"/>
              <a:t>Nivå två</a:t>
            </a:r>
          </a:p>
          <a:p>
            <a:pPr lvl="2"/>
            <a:r>
              <a:rPr lang="sv-SE" noProof="0" smtClean="0"/>
              <a:t>Nivå tre</a:t>
            </a:r>
          </a:p>
          <a:p>
            <a:pPr lvl="3"/>
            <a:r>
              <a:rPr lang="sv-SE" noProof="0" smtClean="0"/>
              <a:t>Nivå fyra</a:t>
            </a:r>
          </a:p>
          <a:p>
            <a:pPr lvl="4"/>
            <a:r>
              <a:rPr lang="sv-SE" noProof="0" smtClean="0"/>
              <a:t>Nivå fem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1BE15A6-AEB6-4E26-AE6F-52CD2868F7B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452878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688" y="2347913"/>
            <a:ext cx="9088437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3375" y="4283075"/>
            <a:ext cx="7485063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70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609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15250" y="957263"/>
            <a:ext cx="18351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08213" y="957263"/>
            <a:ext cx="5354637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2722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688" y="2347913"/>
            <a:ext cx="9088437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3375" y="4283075"/>
            <a:ext cx="7485063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2636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31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550" y="4857750"/>
            <a:ext cx="90884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550" y="3203575"/>
            <a:ext cx="90884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9045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08213" y="2212975"/>
            <a:ext cx="3594100" cy="4535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54713" y="2212975"/>
            <a:ext cx="3595687" cy="4535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3131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1837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988" y="1692275"/>
            <a:ext cx="4724400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988" y="2397125"/>
            <a:ext cx="4724400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30838" y="1692275"/>
            <a:ext cx="4725987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30838" y="2397125"/>
            <a:ext cx="4725987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3916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2038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1501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301625"/>
            <a:ext cx="3517900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9888" y="301625"/>
            <a:ext cx="5976937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988" y="1581150"/>
            <a:ext cx="3517900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707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3768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500" y="5291138"/>
            <a:ext cx="6415088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5500" y="674688"/>
            <a:ext cx="6415088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5500" y="5916613"/>
            <a:ext cx="6415088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5102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5056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15250" y="957263"/>
            <a:ext cx="18351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08213" y="957263"/>
            <a:ext cx="5354637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912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550" y="4857750"/>
            <a:ext cx="90884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550" y="3203575"/>
            <a:ext cx="90884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894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08213" y="2212975"/>
            <a:ext cx="3594100" cy="4535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54713" y="2212975"/>
            <a:ext cx="3595687" cy="4535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666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1837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988" y="1692275"/>
            <a:ext cx="4724400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988" y="2397125"/>
            <a:ext cx="4724400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30838" y="1692275"/>
            <a:ext cx="4725987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30838" y="2397125"/>
            <a:ext cx="4725987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969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971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516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301625"/>
            <a:ext cx="3517900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9888" y="301625"/>
            <a:ext cx="5976937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988" y="1581150"/>
            <a:ext cx="3517900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041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500" y="5291138"/>
            <a:ext cx="6415088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5500" y="674688"/>
            <a:ext cx="6415088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5500" y="5916613"/>
            <a:ext cx="6415088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728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2838" y="6888163"/>
            <a:ext cx="3386137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4287" tIns="52144" rIns="104287" bIns="52144" numCol="1" anchor="t" anchorCtr="0" compatLnSpc="1">
            <a:prstTxWarp prst="textNoShape">
              <a:avLst/>
            </a:prstTxWarp>
          </a:bodyPr>
          <a:lstStyle>
            <a:lvl1pPr algn="ctr">
              <a:defRPr sz="16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7" name="Rectangle 12"/>
          <p:cNvSpPr>
            <a:spLocks noChangeArrowheads="1"/>
          </p:cNvSpPr>
          <p:nvPr/>
        </p:nvSpPr>
        <p:spPr bwMode="auto">
          <a:xfrm>
            <a:off x="0" y="0"/>
            <a:ext cx="10688638" cy="539750"/>
          </a:xfrm>
          <a:prstGeom prst="rect">
            <a:avLst/>
          </a:prstGeom>
          <a:solidFill>
            <a:srgbClr val="A6A3A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GB"/>
          </a:p>
        </p:txBody>
      </p:sp>
      <p:sp>
        <p:nvSpPr>
          <p:cNvPr id="1028" name="Rectangle 13"/>
          <p:cNvSpPr>
            <a:spLocks noChangeArrowheads="1"/>
          </p:cNvSpPr>
          <p:nvPr/>
        </p:nvSpPr>
        <p:spPr bwMode="auto">
          <a:xfrm>
            <a:off x="3175" y="7019925"/>
            <a:ext cx="10688638" cy="539750"/>
          </a:xfrm>
          <a:prstGeom prst="rect">
            <a:avLst/>
          </a:prstGeom>
          <a:solidFill>
            <a:srgbClr val="A6A6A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GB">
              <a:solidFill>
                <a:srgbClr val="A6A3A6"/>
              </a:solidFill>
            </a:endParaRPr>
          </a:p>
        </p:txBody>
      </p:sp>
      <p:sp>
        <p:nvSpPr>
          <p:cNvPr id="2" name="AutoShape 14"/>
          <p:cNvSpPr>
            <a:spLocks noChangeArrowheads="1"/>
          </p:cNvSpPr>
          <p:nvPr/>
        </p:nvSpPr>
        <p:spPr bwMode="auto">
          <a:xfrm>
            <a:off x="2301875" y="433388"/>
            <a:ext cx="7342188" cy="6729412"/>
          </a:xfrm>
          <a:prstGeom prst="roundRect">
            <a:avLst>
              <a:gd name="adj" fmla="val 3176"/>
            </a:avLst>
          </a:prstGeom>
          <a:solidFill>
            <a:schemeClr val="bg1"/>
          </a:solidFill>
          <a:ln w="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GB" sz="3600">
              <a:solidFill>
                <a:schemeClr val="tx2"/>
              </a:solidFill>
              <a:latin typeface="Verdana" pitchFamily="34" charset="0"/>
            </a:endParaRPr>
          </a:p>
        </p:txBody>
      </p:sp>
      <p:sp>
        <p:nvSpPr>
          <p:cNvPr id="1030" name="Rectangle 15"/>
          <p:cNvSpPr>
            <a:spLocks noChangeArrowheads="1"/>
          </p:cNvSpPr>
          <p:nvPr/>
        </p:nvSpPr>
        <p:spPr bwMode="auto">
          <a:xfrm>
            <a:off x="8229600" y="7162800"/>
            <a:ext cx="22272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287" tIns="52144" rIns="104287" bIns="52144"/>
          <a:lstStyle/>
          <a:p>
            <a:pPr algn="r" defTabSz="1042988"/>
            <a:fld id="{67330A7D-752C-454B-B706-6891B30BF5DF}" type="slidenum">
              <a:rPr lang="sv-SE" sz="1000">
                <a:latin typeface="Verdana" pitchFamily="34" charset="0"/>
              </a:rPr>
              <a:pPr algn="r" defTabSz="1042988"/>
              <a:t>‹#›</a:t>
            </a:fld>
            <a:endParaRPr lang="sv-SE" sz="1600"/>
          </a:p>
        </p:txBody>
      </p:sp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08213" y="957263"/>
            <a:ext cx="7342187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287" tIns="52144" rIns="104287" bIns="521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bakgrundsrubriken</a:t>
            </a:r>
          </a:p>
        </p:txBody>
      </p:sp>
      <p:sp>
        <p:nvSpPr>
          <p:cNvPr id="10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08213" y="2212975"/>
            <a:ext cx="7342187" cy="453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287" tIns="52144" rIns="104287" bIns="521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</a:p>
        </p:txBody>
      </p:sp>
      <p:pic>
        <p:nvPicPr>
          <p:cNvPr id="1033" name="Picture 22" descr="kth_rgb_electr_engin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80" y="3045619"/>
            <a:ext cx="1655763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1042988" rtl="0" eaLnBrk="0" fontAlgn="base" hangingPunct="0">
        <a:spcBef>
          <a:spcPct val="0"/>
        </a:spcBef>
        <a:spcAft>
          <a:spcPct val="0"/>
        </a:spcAft>
        <a:defRPr sz="3600">
          <a:solidFill>
            <a:srgbClr val="B81100"/>
          </a:solidFill>
          <a:latin typeface="+mj-lt"/>
          <a:ea typeface="+mj-ea"/>
          <a:cs typeface="+mj-cs"/>
        </a:defRPr>
      </a:lvl1pPr>
      <a:lvl2pPr algn="l" defTabSz="1042988" rtl="0" eaLnBrk="0" fontAlgn="base" hangingPunct="0">
        <a:spcBef>
          <a:spcPct val="0"/>
        </a:spcBef>
        <a:spcAft>
          <a:spcPct val="0"/>
        </a:spcAft>
        <a:defRPr sz="3600">
          <a:solidFill>
            <a:srgbClr val="B81100"/>
          </a:solidFill>
          <a:latin typeface="Verdana" pitchFamily="34" charset="0"/>
        </a:defRPr>
      </a:lvl2pPr>
      <a:lvl3pPr algn="l" defTabSz="1042988" rtl="0" eaLnBrk="0" fontAlgn="base" hangingPunct="0">
        <a:spcBef>
          <a:spcPct val="0"/>
        </a:spcBef>
        <a:spcAft>
          <a:spcPct val="0"/>
        </a:spcAft>
        <a:defRPr sz="3600">
          <a:solidFill>
            <a:srgbClr val="B81100"/>
          </a:solidFill>
          <a:latin typeface="Verdana" pitchFamily="34" charset="0"/>
        </a:defRPr>
      </a:lvl3pPr>
      <a:lvl4pPr algn="l" defTabSz="1042988" rtl="0" eaLnBrk="0" fontAlgn="base" hangingPunct="0">
        <a:spcBef>
          <a:spcPct val="0"/>
        </a:spcBef>
        <a:spcAft>
          <a:spcPct val="0"/>
        </a:spcAft>
        <a:defRPr sz="3600">
          <a:solidFill>
            <a:srgbClr val="B81100"/>
          </a:solidFill>
          <a:latin typeface="Verdana" pitchFamily="34" charset="0"/>
        </a:defRPr>
      </a:lvl4pPr>
      <a:lvl5pPr algn="l" defTabSz="1042988" rtl="0" eaLnBrk="0" fontAlgn="base" hangingPunct="0">
        <a:spcBef>
          <a:spcPct val="0"/>
        </a:spcBef>
        <a:spcAft>
          <a:spcPct val="0"/>
        </a:spcAft>
        <a:defRPr sz="3600">
          <a:solidFill>
            <a:srgbClr val="B81100"/>
          </a:solidFill>
          <a:latin typeface="Verdana" pitchFamily="34" charset="0"/>
        </a:defRPr>
      </a:lvl5pPr>
      <a:lvl6pPr marL="457200" algn="l" defTabSz="1042988" rtl="0" fontAlgn="base">
        <a:spcBef>
          <a:spcPct val="0"/>
        </a:spcBef>
        <a:spcAft>
          <a:spcPct val="0"/>
        </a:spcAft>
        <a:defRPr sz="3600">
          <a:solidFill>
            <a:srgbClr val="B81100"/>
          </a:solidFill>
          <a:latin typeface="Verdana" pitchFamily="34" charset="0"/>
        </a:defRPr>
      </a:lvl6pPr>
      <a:lvl7pPr marL="914400" algn="l" defTabSz="1042988" rtl="0" fontAlgn="base">
        <a:spcBef>
          <a:spcPct val="0"/>
        </a:spcBef>
        <a:spcAft>
          <a:spcPct val="0"/>
        </a:spcAft>
        <a:defRPr sz="3600">
          <a:solidFill>
            <a:srgbClr val="B81100"/>
          </a:solidFill>
          <a:latin typeface="Verdana" pitchFamily="34" charset="0"/>
        </a:defRPr>
      </a:lvl7pPr>
      <a:lvl8pPr marL="1371600" algn="l" defTabSz="1042988" rtl="0" fontAlgn="base">
        <a:spcBef>
          <a:spcPct val="0"/>
        </a:spcBef>
        <a:spcAft>
          <a:spcPct val="0"/>
        </a:spcAft>
        <a:defRPr sz="3600">
          <a:solidFill>
            <a:srgbClr val="B81100"/>
          </a:solidFill>
          <a:latin typeface="Verdana" pitchFamily="34" charset="0"/>
        </a:defRPr>
      </a:lvl8pPr>
      <a:lvl9pPr marL="1828800" algn="l" defTabSz="1042988" rtl="0" fontAlgn="base">
        <a:spcBef>
          <a:spcPct val="0"/>
        </a:spcBef>
        <a:spcAft>
          <a:spcPct val="0"/>
        </a:spcAft>
        <a:defRPr sz="3600">
          <a:solidFill>
            <a:srgbClr val="B81100"/>
          </a:solidFill>
          <a:latin typeface="Verdana" pitchFamily="34" charset="0"/>
        </a:defRPr>
      </a:lvl9pPr>
    </p:titleStyle>
    <p:bodyStyle>
      <a:lvl1pPr marL="390525" indent="-390525" algn="l" defTabSz="1042988" rtl="0" eaLnBrk="0" fontAlgn="base" hangingPunct="0">
        <a:spcBef>
          <a:spcPct val="20000"/>
        </a:spcBef>
        <a:spcAft>
          <a:spcPct val="0"/>
        </a:spcAft>
        <a:buClr>
          <a:srgbClr val="C01900"/>
        </a:buClr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847725" indent="-327025" algn="l" defTabSz="1042988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2pPr>
      <a:lvl3pPr marL="1303338" indent="-260350" algn="l" defTabSz="1042988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3pPr>
      <a:lvl4pPr marL="1825625" indent="-261938" algn="l" defTabSz="1042988" rtl="0" eaLnBrk="0" fontAlgn="base" hangingPunct="0">
        <a:spcBef>
          <a:spcPct val="20000"/>
        </a:spcBef>
        <a:spcAft>
          <a:spcPct val="0"/>
        </a:spcAft>
        <a:buChar char="–"/>
        <a:defRPr sz="2300">
          <a:solidFill>
            <a:schemeClr val="tx1"/>
          </a:solidFill>
          <a:latin typeface="+mn-lt"/>
        </a:defRPr>
      </a:lvl4pPr>
      <a:lvl5pPr marL="2346325" indent="-260350" algn="l" defTabSz="1042988" rtl="0" eaLnBrk="0" fontAlgn="base" hangingPunct="0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5pPr>
      <a:lvl6pPr marL="2803525" indent="-260350" algn="l" defTabSz="1042988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6pPr>
      <a:lvl7pPr marL="3260725" indent="-260350" algn="l" defTabSz="1042988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7pPr>
      <a:lvl8pPr marL="3717925" indent="-260350" algn="l" defTabSz="1042988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8pPr>
      <a:lvl9pPr marL="4175125" indent="-260350" algn="l" defTabSz="1042988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2838" y="6888163"/>
            <a:ext cx="3386137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4287" tIns="52144" rIns="104287" bIns="52144" numCol="1" anchor="t" anchorCtr="0" compatLnSpc="1">
            <a:prstTxWarp prst="textNoShape">
              <a:avLst/>
            </a:prstTxWarp>
          </a:bodyPr>
          <a:lstStyle>
            <a:lvl1pPr algn="ctr">
              <a:defRPr sz="16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7" name="Rectangle 12"/>
          <p:cNvSpPr>
            <a:spLocks noChangeArrowheads="1"/>
          </p:cNvSpPr>
          <p:nvPr/>
        </p:nvSpPr>
        <p:spPr bwMode="auto">
          <a:xfrm>
            <a:off x="0" y="0"/>
            <a:ext cx="10688638" cy="539750"/>
          </a:xfrm>
          <a:prstGeom prst="rect">
            <a:avLst/>
          </a:prstGeom>
          <a:solidFill>
            <a:srgbClr val="A6A3A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GB"/>
          </a:p>
        </p:txBody>
      </p:sp>
      <p:sp>
        <p:nvSpPr>
          <p:cNvPr id="1028" name="Rectangle 13"/>
          <p:cNvSpPr>
            <a:spLocks noChangeArrowheads="1"/>
          </p:cNvSpPr>
          <p:nvPr/>
        </p:nvSpPr>
        <p:spPr bwMode="auto">
          <a:xfrm>
            <a:off x="3175" y="7019925"/>
            <a:ext cx="10688638" cy="539750"/>
          </a:xfrm>
          <a:prstGeom prst="rect">
            <a:avLst/>
          </a:prstGeom>
          <a:solidFill>
            <a:srgbClr val="A6A6A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GB">
              <a:solidFill>
                <a:srgbClr val="A6A3A6"/>
              </a:solidFill>
            </a:endParaRPr>
          </a:p>
        </p:txBody>
      </p:sp>
      <p:sp>
        <p:nvSpPr>
          <p:cNvPr id="2" name="AutoShape 14"/>
          <p:cNvSpPr>
            <a:spLocks noChangeArrowheads="1"/>
          </p:cNvSpPr>
          <p:nvPr/>
        </p:nvSpPr>
        <p:spPr bwMode="auto">
          <a:xfrm>
            <a:off x="2301875" y="433388"/>
            <a:ext cx="7342188" cy="6729412"/>
          </a:xfrm>
          <a:prstGeom prst="roundRect">
            <a:avLst>
              <a:gd name="adj" fmla="val 3176"/>
            </a:avLst>
          </a:prstGeom>
          <a:solidFill>
            <a:schemeClr val="bg1"/>
          </a:solidFill>
          <a:ln w="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GB" sz="3600">
              <a:solidFill>
                <a:schemeClr val="tx2"/>
              </a:solidFill>
              <a:latin typeface="Verdana" pitchFamily="34" charset="0"/>
            </a:endParaRPr>
          </a:p>
        </p:txBody>
      </p:sp>
      <p:sp>
        <p:nvSpPr>
          <p:cNvPr id="1030" name="Rectangle 15"/>
          <p:cNvSpPr>
            <a:spLocks noChangeArrowheads="1"/>
          </p:cNvSpPr>
          <p:nvPr/>
        </p:nvSpPr>
        <p:spPr bwMode="auto">
          <a:xfrm>
            <a:off x="8229600" y="7162800"/>
            <a:ext cx="22272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287" tIns="52144" rIns="104287" bIns="52144"/>
          <a:lstStyle/>
          <a:p>
            <a:pPr algn="r" defTabSz="1042988"/>
            <a:fld id="{67330A7D-752C-454B-B706-6891B30BF5DF}" type="slidenum">
              <a:rPr lang="sv-SE" sz="1000">
                <a:latin typeface="Verdana" pitchFamily="34" charset="0"/>
              </a:rPr>
              <a:pPr algn="r" defTabSz="1042988"/>
              <a:t>‹#›</a:t>
            </a:fld>
            <a:endParaRPr lang="sv-SE" sz="1600"/>
          </a:p>
        </p:txBody>
      </p:sp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08213" y="957263"/>
            <a:ext cx="7342187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287" tIns="52144" rIns="104287" bIns="521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bakgrundsrubriken</a:t>
            </a:r>
          </a:p>
        </p:txBody>
      </p:sp>
      <p:sp>
        <p:nvSpPr>
          <p:cNvPr id="10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08213" y="2212975"/>
            <a:ext cx="7342187" cy="453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287" tIns="52144" rIns="104287" bIns="521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</a:p>
        </p:txBody>
      </p:sp>
      <p:pic>
        <p:nvPicPr>
          <p:cNvPr id="1033" name="Picture 22" descr="kth_rgb_electr_engin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75" y="899517"/>
            <a:ext cx="1655763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565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1042988" rtl="0" eaLnBrk="0" fontAlgn="base" hangingPunct="0">
        <a:spcBef>
          <a:spcPct val="0"/>
        </a:spcBef>
        <a:spcAft>
          <a:spcPct val="0"/>
        </a:spcAft>
        <a:defRPr sz="3600">
          <a:solidFill>
            <a:srgbClr val="B81100"/>
          </a:solidFill>
          <a:latin typeface="+mj-lt"/>
          <a:ea typeface="+mj-ea"/>
          <a:cs typeface="+mj-cs"/>
        </a:defRPr>
      </a:lvl1pPr>
      <a:lvl2pPr algn="l" defTabSz="1042988" rtl="0" eaLnBrk="0" fontAlgn="base" hangingPunct="0">
        <a:spcBef>
          <a:spcPct val="0"/>
        </a:spcBef>
        <a:spcAft>
          <a:spcPct val="0"/>
        </a:spcAft>
        <a:defRPr sz="3600">
          <a:solidFill>
            <a:srgbClr val="B81100"/>
          </a:solidFill>
          <a:latin typeface="Verdana" pitchFamily="34" charset="0"/>
        </a:defRPr>
      </a:lvl2pPr>
      <a:lvl3pPr algn="l" defTabSz="1042988" rtl="0" eaLnBrk="0" fontAlgn="base" hangingPunct="0">
        <a:spcBef>
          <a:spcPct val="0"/>
        </a:spcBef>
        <a:spcAft>
          <a:spcPct val="0"/>
        </a:spcAft>
        <a:defRPr sz="3600">
          <a:solidFill>
            <a:srgbClr val="B81100"/>
          </a:solidFill>
          <a:latin typeface="Verdana" pitchFamily="34" charset="0"/>
        </a:defRPr>
      </a:lvl3pPr>
      <a:lvl4pPr algn="l" defTabSz="1042988" rtl="0" eaLnBrk="0" fontAlgn="base" hangingPunct="0">
        <a:spcBef>
          <a:spcPct val="0"/>
        </a:spcBef>
        <a:spcAft>
          <a:spcPct val="0"/>
        </a:spcAft>
        <a:defRPr sz="3600">
          <a:solidFill>
            <a:srgbClr val="B81100"/>
          </a:solidFill>
          <a:latin typeface="Verdana" pitchFamily="34" charset="0"/>
        </a:defRPr>
      </a:lvl4pPr>
      <a:lvl5pPr algn="l" defTabSz="1042988" rtl="0" eaLnBrk="0" fontAlgn="base" hangingPunct="0">
        <a:spcBef>
          <a:spcPct val="0"/>
        </a:spcBef>
        <a:spcAft>
          <a:spcPct val="0"/>
        </a:spcAft>
        <a:defRPr sz="3600">
          <a:solidFill>
            <a:srgbClr val="B81100"/>
          </a:solidFill>
          <a:latin typeface="Verdana" pitchFamily="34" charset="0"/>
        </a:defRPr>
      </a:lvl5pPr>
      <a:lvl6pPr marL="457200" algn="l" defTabSz="1042988" rtl="0" fontAlgn="base">
        <a:spcBef>
          <a:spcPct val="0"/>
        </a:spcBef>
        <a:spcAft>
          <a:spcPct val="0"/>
        </a:spcAft>
        <a:defRPr sz="3600">
          <a:solidFill>
            <a:srgbClr val="B81100"/>
          </a:solidFill>
          <a:latin typeface="Verdana" pitchFamily="34" charset="0"/>
        </a:defRPr>
      </a:lvl6pPr>
      <a:lvl7pPr marL="914400" algn="l" defTabSz="1042988" rtl="0" fontAlgn="base">
        <a:spcBef>
          <a:spcPct val="0"/>
        </a:spcBef>
        <a:spcAft>
          <a:spcPct val="0"/>
        </a:spcAft>
        <a:defRPr sz="3600">
          <a:solidFill>
            <a:srgbClr val="B81100"/>
          </a:solidFill>
          <a:latin typeface="Verdana" pitchFamily="34" charset="0"/>
        </a:defRPr>
      </a:lvl7pPr>
      <a:lvl8pPr marL="1371600" algn="l" defTabSz="1042988" rtl="0" fontAlgn="base">
        <a:spcBef>
          <a:spcPct val="0"/>
        </a:spcBef>
        <a:spcAft>
          <a:spcPct val="0"/>
        </a:spcAft>
        <a:defRPr sz="3600">
          <a:solidFill>
            <a:srgbClr val="B81100"/>
          </a:solidFill>
          <a:latin typeface="Verdana" pitchFamily="34" charset="0"/>
        </a:defRPr>
      </a:lvl8pPr>
      <a:lvl9pPr marL="1828800" algn="l" defTabSz="1042988" rtl="0" fontAlgn="base">
        <a:spcBef>
          <a:spcPct val="0"/>
        </a:spcBef>
        <a:spcAft>
          <a:spcPct val="0"/>
        </a:spcAft>
        <a:defRPr sz="3600">
          <a:solidFill>
            <a:srgbClr val="B81100"/>
          </a:solidFill>
          <a:latin typeface="Verdana" pitchFamily="34" charset="0"/>
        </a:defRPr>
      </a:lvl9pPr>
    </p:titleStyle>
    <p:bodyStyle>
      <a:lvl1pPr marL="390525" indent="-390525" algn="l" defTabSz="1042988" rtl="0" eaLnBrk="0" fontAlgn="base" hangingPunct="0">
        <a:spcBef>
          <a:spcPct val="20000"/>
        </a:spcBef>
        <a:spcAft>
          <a:spcPct val="0"/>
        </a:spcAft>
        <a:buClr>
          <a:srgbClr val="C01900"/>
        </a:buClr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847725" indent="-327025" algn="l" defTabSz="1042988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2pPr>
      <a:lvl3pPr marL="1303338" indent="-260350" algn="l" defTabSz="1042988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3pPr>
      <a:lvl4pPr marL="1825625" indent="-261938" algn="l" defTabSz="1042988" rtl="0" eaLnBrk="0" fontAlgn="base" hangingPunct="0">
        <a:spcBef>
          <a:spcPct val="20000"/>
        </a:spcBef>
        <a:spcAft>
          <a:spcPct val="0"/>
        </a:spcAft>
        <a:buChar char="–"/>
        <a:defRPr sz="2300">
          <a:solidFill>
            <a:schemeClr val="tx1"/>
          </a:solidFill>
          <a:latin typeface="+mn-lt"/>
        </a:defRPr>
      </a:lvl4pPr>
      <a:lvl5pPr marL="2346325" indent="-260350" algn="l" defTabSz="1042988" rtl="0" eaLnBrk="0" fontAlgn="base" hangingPunct="0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5pPr>
      <a:lvl6pPr marL="2803525" indent="-260350" algn="l" defTabSz="1042988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6pPr>
      <a:lvl7pPr marL="3260725" indent="-260350" algn="l" defTabSz="1042988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7pPr>
      <a:lvl8pPr marL="3717925" indent="-260350" algn="l" defTabSz="1042988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8pPr>
      <a:lvl9pPr marL="4175125" indent="-260350" algn="l" defTabSz="1042988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eg"/><Relationship Id="rId7" Type="http://schemas.openxmlformats.org/officeDocument/2006/relationships/image" Target="../media/image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40.png"/><Relationship Id="rId4" Type="http://schemas.openxmlformats.org/officeDocument/2006/relationships/image" Target="../media/image25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7" Type="http://schemas.openxmlformats.org/officeDocument/2006/relationships/image" Target="../media/image200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0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7" Type="http://schemas.openxmlformats.org/officeDocument/2006/relationships/image" Target="../media/image200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0.png"/><Relationship Id="rId5" Type="http://schemas.openxmlformats.org/officeDocument/2006/relationships/image" Target="../media/image18.png"/><Relationship Id="rId4" Type="http://schemas.openxmlformats.org/officeDocument/2006/relationships/image" Target="../media/image2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>
          <a:xfrm>
            <a:off x="505231" y="1403573"/>
            <a:ext cx="10155907" cy="1008111"/>
          </a:xfrm>
        </p:spPr>
        <p:txBody>
          <a:bodyPr/>
          <a:lstStyle/>
          <a:p>
            <a:r>
              <a:rPr lang="en-US" dirty="0"/>
              <a:t>An Experimental Investigation of SIMO, </a:t>
            </a:r>
            <a:r>
              <a:rPr lang="en-US" dirty="0" err="1"/>
              <a:t>MIMO,Interference</a:t>
            </a:r>
            <a:r>
              <a:rPr lang="en-US" dirty="0"/>
              <a:t>-alignment (IA) and Coordinated Multi-Point (</a:t>
            </a:r>
            <a:r>
              <a:rPr lang="en-US" dirty="0" err="1"/>
              <a:t>CoMP</a:t>
            </a:r>
            <a:r>
              <a:rPr lang="en-US" dirty="0"/>
              <a:t>)”</a:t>
            </a:r>
            <a:endParaRPr lang="en-US" u="sng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05546" y="3419797"/>
            <a:ext cx="7342187" cy="4535488"/>
          </a:xfrm>
        </p:spPr>
        <p:txBody>
          <a:bodyPr/>
          <a:lstStyle/>
          <a:p>
            <a:pPr>
              <a:buFontTx/>
              <a:buNone/>
              <a:defRPr/>
            </a:pPr>
            <a:endParaRPr lang="sv-SE" sz="2400" dirty="0" smtClean="0">
              <a:solidFill>
                <a:srgbClr val="FF0000"/>
              </a:solidFill>
            </a:endParaRPr>
          </a:p>
          <a:p>
            <a:pPr marL="457200" indent="-457200">
              <a:buFontTx/>
              <a:buNone/>
              <a:defRPr/>
            </a:pPr>
            <a:endParaRPr lang="sv-SE" sz="2400" dirty="0"/>
          </a:p>
          <a:p>
            <a:pPr marL="457200" indent="-457200">
              <a:buFontTx/>
              <a:buNone/>
              <a:defRPr/>
            </a:pPr>
            <a:r>
              <a:rPr lang="sv-SE" sz="2400" dirty="0" smtClean="0"/>
              <a:t>Per </a:t>
            </a:r>
            <a:r>
              <a:rPr lang="sv-SE" sz="2400" dirty="0" smtClean="0"/>
              <a:t>Zetterberg </a:t>
            </a:r>
            <a:r>
              <a:rPr lang="nl-NL" sz="2400" dirty="0"/>
              <a:t>and Nima N. Moghadam</a:t>
            </a:r>
            <a:endParaRPr lang="sv-SE" sz="2400" dirty="0" smtClean="0"/>
          </a:p>
          <a:p>
            <a:pPr marL="457200" indent="-457200">
              <a:buFontTx/>
              <a:buNone/>
              <a:defRPr/>
            </a:pPr>
            <a:endParaRPr lang="sv-SE" dirty="0" smtClean="0"/>
          </a:p>
          <a:p>
            <a:pPr marL="457200" indent="-457200">
              <a:buFontTx/>
              <a:buNone/>
              <a:defRPr/>
            </a:pPr>
            <a:r>
              <a:rPr lang="en-US" b="1" dirty="0" smtClean="0"/>
              <a:t>INTERNATIONAL </a:t>
            </a:r>
            <a:r>
              <a:rPr lang="en-US" b="1" dirty="0"/>
              <a:t>CONFERENCE ON SYSTEMS,</a:t>
            </a:r>
            <a:br>
              <a:rPr lang="en-US" b="1" dirty="0"/>
            </a:br>
            <a:r>
              <a:rPr lang="en-US" b="1" dirty="0"/>
              <a:t>SIGNALS AND IMAGE </a:t>
            </a:r>
            <a:r>
              <a:rPr lang="en-US" b="1" dirty="0" smtClean="0"/>
              <a:t>PROCESSING (IWSSIP)</a:t>
            </a:r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Beamformer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681610" y="2627709"/>
                <a:ext cx="4180183" cy="11576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v-SE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sv-SE" b="0" i="0" smtClean="0">
                              <a:latin typeface="Cambria Math"/>
                            </a:rPr>
                            <m:t>SNIR</m:t>
                          </m:r>
                        </m:e>
                        <m:sub>
                          <m:r>
                            <a:rPr lang="sv-SE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sv-SE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sv-SE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sv-SE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sv-SE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sv-SE" i="1"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sv-SE" b="1" i="1">
                                          <a:latin typeface="Cambria Math"/>
                                        </a:rPr>
                                        <m:t>𝒖</m:t>
                                      </m:r>
                                    </m:e>
                                    <m:sub>
                                      <m:r>
                                        <a:rPr lang="sv-SE" i="1">
                                          <a:latin typeface="Cambria Math"/>
                                        </a:rPr>
                                        <m:t>𝑘</m:t>
                                      </m:r>
                                    </m:sub>
                                    <m:sup>
                                      <m:r>
                                        <a:rPr lang="sv-SE" i="1">
                                          <a:latin typeface="Cambria Math"/>
                                        </a:rPr>
                                        <m:t>∗</m:t>
                                      </m:r>
                                    </m:sup>
                                  </m:sSubSup>
                                  <m:sSub>
                                    <m:sSubPr>
                                      <m:ctrlPr>
                                        <a:rPr lang="sv-SE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sv-SE" b="1" i="1">
                                          <a:latin typeface="Cambria Math"/>
                                        </a:rPr>
                                        <m:t>𝑯</m:t>
                                      </m:r>
                                    </m:e>
                                    <m:sub>
                                      <m:r>
                                        <a:rPr lang="sv-SE" i="1">
                                          <a:latin typeface="Cambria Math"/>
                                        </a:rPr>
                                        <m:t>𝑘</m:t>
                                      </m:r>
                                      <m:r>
                                        <a:rPr lang="sv-SE" i="1">
                                          <a:latin typeface="Cambria Math"/>
                                        </a:rPr>
                                        <m:t>,</m:t>
                                      </m:r>
                                      <m:r>
                                        <a:rPr lang="sv-SE" i="1">
                                          <a:latin typeface="Cambria Math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sv-SE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sv-SE" b="1" i="1">
                                          <a:latin typeface="Cambria Math"/>
                                        </a:rPr>
                                        <m:t>𝒗</m:t>
                                      </m:r>
                                    </m:e>
                                    <m:sub>
                                      <m:r>
                                        <a:rPr lang="sv-SE" i="1">
                                          <a:latin typeface="Cambria Math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sv-SE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nary>
                            <m:naryPr>
                              <m:chr m:val="∑"/>
                              <m:supHide m:val="on"/>
                              <m:ctrlPr>
                                <a:rPr lang="sv-SE" b="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sv-SE" b="0" i="1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sv-SE" b="0" i="1" smtClean="0">
                                  <a:latin typeface="Cambria Math"/>
                                  <a:ea typeface="Cambria Math"/>
                                </a:rPr>
                                <m:t>≠</m:t>
                              </m:r>
                              <m:r>
                                <a:rPr lang="sv-SE" b="0" i="1" smtClean="0"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sv-SE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sv-SE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sv-SE" i="1">
                                              <a:latin typeface="Cambria Math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sv-SE" b="1" i="1">
                                              <a:latin typeface="Cambria Math"/>
                                            </a:rPr>
                                            <m:t>𝒖</m:t>
                                          </m:r>
                                        </m:e>
                                        <m:sub>
                                          <m:r>
                                            <a:rPr lang="sv-SE" i="1">
                                              <a:latin typeface="Cambria Math"/>
                                            </a:rPr>
                                            <m:t>𝑘</m:t>
                                          </m:r>
                                        </m:sub>
                                        <m:sup>
                                          <m:r>
                                            <a:rPr lang="sv-SE" i="1">
                                              <a:latin typeface="Cambria Math"/>
                                            </a:rPr>
                                            <m:t>∗</m:t>
                                          </m:r>
                                        </m:sup>
                                      </m:sSubSup>
                                      <m:sSub>
                                        <m:sSubPr>
                                          <m:ctrlPr>
                                            <a:rPr lang="sv-SE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sv-SE" b="1" i="1">
                                              <a:latin typeface="Cambria Math"/>
                                            </a:rPr>
                                            <m:t>𝑯</m:t>
                                          </m:r>
                                        </m:e>
                                        <m:sub>
                                          <m:r>
                                            <a:rPr lang="sv-SE" i="1">
                                              <a:latin typeface="Cambria Math"/>
                                            </a:rPr>
                                            <m:t>𝑘</m:t>
                                          </m:r>
                                          <m:r>
                                            <a:rPr lang="sv-SE" i="1">
                                              <a:latin typeface="Cambria Math"/>
                                            </a:rPr>
                                            <m:t>,</m:t>
                                          </m:r>
                                          <m:r>
                                            <a:rPr lang="sv-SE" i="1">
                                              <a:latin typeface="Cambria Math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sv-SE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sv-SE" b="1" i="1">
                                              <a:latin typeface="Cambria Math"/>
                                            </a:rPr>
                                            <m:t>𝒗</m:t>
                                          </m:r>
                                        </m:e>
                                        <m:sub>
                                          <m:r>
                                            <a:rPr lang="sv-SE" i="1">
                                              <a:latin typeface="Cambria Math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sv-SE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den>
                      </m:f>
                      <m:r>
                        <a:rPr lang="sv-SE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sv-SE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1610" y="2627709"/>
                <a:ext cx="4180183" cy="115768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2"/>
          <p:cNvSpPr txBox="1">
            <a:spLocks/>
          </p:cNvSpPr>
          <p:nvPr/>
        </p:nvSpPr>
        <p:spPr>
          <a:xfrm>
            <a:off x="2403301" y="5075981"/>
            <a:ext cx="6954117" cy="1134814"/>
          </a:xfrm>
          <a:prstGeom prst="rect">
            <a:avLst/>
          </a:prstGeom>
        </p:spPr>
        <p:txBody>
          <a:bodyPr/>
          <a:lstStyle>
            <a:lvl1pPr marL="390525" indent="-390525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1900"/>
              </a:buClr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7725" indent="-327025" algn="l" defTabSz="1042988" rtl="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2pPr>
            <a:lvl3pPr marL="1303338" indent="-260350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700">
                <a:solidFill>
                  <a:schemeClr val="tx1"/>
                </a:solidFill>
                <a:latin typeface="+mn-lt"/>
              </a:defRPr>
            </a:lvl3pPr>
            <a:lvl4pPr marL="1825625" indent="-261938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300">
                <a:solidFill>
                  <a:schemeClr val="tx1"/>
                </a:solidFill>
                <a:latin typeface="+mn-lt"/>
              </a:defRPr>
            </a:lvl4pPr>
            <a:lvl5pPr marL="2346325" indent="-260350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5pPr>
            <a:lvl6pPr marL="2803525" indent="-260350" algn="l" defTabSz="1042988" rtl="0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6pPr>
            <a:lvl7pPr marL="3260725" indent="-260350" algn="l" defTabSz="1042988" rtl="0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7pPr>
            <a:lvl8pPr marL="3717925" indent="-260350" algn="l" defTabSz="1042988" rtl="0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8pPr>
            <a:lvl9pPr marL="4175125" indent="-260350" algn="l" defTabSz="1042988" rtl="0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dirty="0" smtClean="0"/>
              <a:t>“Approaching the Capacity of Wireless Networks through Distributed Interference Alignment", by Krishna </a:t>
            </a:r>
            <a:r>
              <a:rPr lang="en-US" dirty="0" err="1" smtClean="0"/>
              <a:t>Gomadam</a:t>
            </a:r>
            <a:r>
              <a:rPr lang="en-US" dirty="0" smtClean="0"/>
              <a:t>, </a:t>
            </a:r>
            <a:r>
              <a:rPr lang="en-US" dirty="0" err="1" smtClean="0"/>
              <a:t>Viveck</a:t>
            </a:r>
            <a:r>
              <a:rPr lang="en-US" dirty="0" smtClean="0"/>
              <a:t> R. </a:t>
            </a:r>
            <a:r>
              <a:rPr lang="en-US" dirty="0" err="1" smtClean="0"/>
              <a:t>Cadambe</a:t>
            </a:r>
            <a:r>
              <a:rPr lang="en-US" dirty="0" smtClean="0"/>
              <a:t> and Syed A. </a:t>
            </a:r>
            <a:r>
              <a:rPr lang="en-US" dirty="0" err="1" smtClean="0"/>
              <a:t>Jafar</a:t>
            </a:r>
            <a:r>
              <a:rPr lang="en-US" dirty="0" smtClean="0"/>
              <a:t>.</a:t>
            </a:r>
            <a:endParaRPr lang="sv-SE" dirty="0"/>
          </a:p>
        </p:txBody>
      </p:sp>
      <p:sp>
        <p:nvSpPr>
          <p:cNvPr id="5" name="TextBox 4"/>
          <p:cNvSpPr txBox="1"/>
          <p:nvPr/>
        </p:nvSpPr>
        <p:spPr>
          <a:xfrm>
            <a:off x="2459980" y="4067869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Formulate virtual uplink SINR. Iterate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9314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Frames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465586" y="3347789"/>
            <a:ext cx="2160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Payload</a:t>
            </a:r>
          </a:p>
          <a:p>
            <a:r>
              <a:rPr lang="en-US" dirty="0" smtClean="0"/>
              <a:t>10 OFDM symbols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2465586" y="3347789"/>
            <a:ext cx="2448272" cy="165618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4913858" y="3347789"/>
            <a:ext cx="144016" cy="165618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5066258" y="3347789"/>
            <a:ext cx="144016" cy="165618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218658" y="3347789"/>
            <a:ext cx="144016" cy="165618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362674" y="3347789"/>
            <a:ext cx="144016" cy="1656184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5515074" y="3347789"/>
            <a:ext cx="144016" cy="1656184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5667474" y="3347789"/>
            <a:ext cx="144016" cy="1656184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5777954" y="3347789"/>
            <a:ext cx="144016" cy="1656184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5939204" y="3347789"/>
            <a:ext cx="144016" cy="1656184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6065986" y="3347789"/>
            <a:ext cx="144016" cy="1656184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6208588" y="3347789"/>
            <a:ext cx="2448272" cy="165618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52604" y="3500188"/>
            <a:ext cx="2160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Payload</a:t>
            </a:r>
          </a:p>
          <a:p>
            <a:r>
              <a:rPr lang="en-US" dirty="0" smtClean="0"/>
              <a:t>10 OFDM symbols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 bwMode="auto">
          <a:xfrm flipV="1">
            <a:off x="5739482" y="2771725"/>
            <a:ext cx="613122" cy="57606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5876324" y="2197402"/>
            <a:ext cx="1998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CSI reference</a:t>
            </a:r>
          </a:p>
          <a:p>
            <a:r>
              <a:rPr lang="en-US" sz="1800" dirty="0" smtClean="0"/>
              <a:t>signals</a:t>
            </a:r>
            <a:endParaRPr lang="en-US" sz="1800" dirty="0"/>
          </a:p>
        </p:txBody>
      </p:sp>
      <p:sp>
        <p:nvSpPr>
          <p:cNvPr id="23" name="TextBox 22"/>
          <p:cNvSpPr txBox="1"/>
          <p:nvPr/>
        </p:nvSpPr>
        <p:spPr>
          <a:xfrm>
            <a:off x="3364632" y="2197401"/>
            <a:ext cx="1998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Demodulation reference signals</a:t>
            </a:r>
            <a:endParaRPr lang="en-US" sz="1800" dirty="0"/>
          </a:p>
        </p:txBody>
      </p:sp>
      <p:cxnSp>
        <p:nvCxnSpPr>
          <p:cNvPr id="25" name="Straight Arrow Connector 24"/>
          <p:cNvCxnSpPr/>
          <p:nvPr/>
        </p:nvCxnSpPr>
        <p:spPr bwMode="auto">
          <a:xfrm>
            <a:off x="4121770" y="2843733"/>
            <a:ext cx="1016496" cy="50405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881410" y="5364013"/>
            <a:ext cx="49300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38 </a:t>
            </a:r>
            <a:r>
              <a:rPr lang="en-US" dirty="0" smtClean="0"/>
              <a:t>subcarriers, </a:t>
            </a:r>
          </a:p>
          <a:p>
            <a:r>
              <a:rPr lang="en-US" dirty="0" smtClean="0"/>
              <a:t>312.5kHz carrier-spacing</a:t>
            </a:r>
          </a:p>
          <a:p>
            <a:r>
              <a:rPr lang="en-US" dirty="0" smtClean="0"/>
              <a:t>QPSK, …., 256QAM</a:t>
            </a:r>
          </a:p>
          <a:p>
            <a:r>
              <a:rPr lang="en-US" dirty="0" smtClean="0"/>
              <a:t>0.25, 0.5, 0.75 –rate LDPC codes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5659090" y="5147989"/>
            <a:ext cx="443934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MS feed-back CSI to BS1.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BS1 calculate beam-formers.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BS1 sends weights to BS2, BS3.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BS1-BS3 frequency locked.</a:t>
            </a:r>
          </a:p>
          <a:p>
            <a:pPr marL="342900" indent="-342900">
              <a:buFont typeface="Arial" pitchFamily="34" charset="0"/>
              <a:buChar char="•"/>
            </a:pPr>
            <a:endParaRPr lang="sv-SE" dirty="0" smtClean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527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Measurement Campaign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457474" y="5147989"/>
            <a:ext cx="68407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3BS + 3MS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Measurement divided into 116 batches.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Each batch 5 frames for IA, </a:t>
            </a:r>
            <a:r>
              <a:rPr lang="en-US" dirty="0" err="1" smtClean="0"/>
              <a:t>CoMP</a:t>
            </a:r>
            <a:r>
              <a:rPr lang="en-US" dirty="0" smtClean="0"/>
              <a:t>, MIMO, SIMO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MS moved several wavelengths between each batch.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08948" y="1185999"/>
            <a:ext cx="3385350" cy="45122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029" y="2267669"/>
            <a:ext cx="3956410" cy="2637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6207" y="957263"/>
            <a:ext cx="7342187" cy="1260475"/>
          </a:xfrm>
        </p:spPr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465586" y="2339677"/>
            <a:ext cx="3312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16QAM, 0.75 rate coded. </a:t>
            </a:r>
          </a:p>
          <a:p>
            <a:r>
              <a:rPr lang="en-US" dirty="0" smtClean="0"/>
              <a:t>.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770006"/>
              </p:ext>
            </p:extLst>
          </p:nvPr>
        </p:nvGraphicFramePr>
        <p:xfrm>
          <a:off x="2485679" y="3197312"/>
          <a:ext cx="7127876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/>
                <a:gridCol w="792088"/>
                <a:gridCol w="936104"/>
                <a:gridCol w="720080"/>
                <a:gridCol w="1008112"/>
                <a:gridCol w="853024"/>
                <a:gridCol w="1018268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sv-SE" dirty="0" smtClean="0"/>
                        <a:t>All-data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sv-SE" dirty="0" smtClean="0"/>
                        <a:t>Best BS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 err="1" smtClean="0"/>
                        <a:t>Method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FER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C-FER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FER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C-FER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Rate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C-rate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 smtClean="0"/>
                        <a:t>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0.31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0.04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0.21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0.02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2.36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2.95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 err="1" smtClean="0"/>
                        <a:t>CoMP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0.01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0.00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0.01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0.00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2.98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2.99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 smtClean="0"/>
                        <a:t>TDMA-MIMO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0.08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0.01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0.04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0.00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1.93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2.00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 smtClean="0"/>
                        <a:t>TDMA-SIMO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0.00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0.00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0.00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0.00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1.00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1.00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 smtClean="0"/>
                        <a:t>All-MIMO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0.99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0.92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0.98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0.87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0.13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0.78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 smtClean="0"/>
                        <a:t>All-SIMO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0.76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0.55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0.61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0.31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1.18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2.07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336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far from ideal ?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1570" y="2267669"/>
            <a:ext cx="5688633" cy="426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80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SINRD per </a:t>
            </a:r>
            <a:r>
              <a:rPr lang="en-US" dirty="0" smtClean="0"/>
              <a:t>sub-carrier</a:t>
            </a:r>
            <a:r>
              <a:rPr lang="sv-SE" dirty="0" smtClean="0"/>
              <a:t>: IA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243" y="1979637"/>
            <a:ext cx="6852437" cy="4783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074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SINRD per </a:t>
            </a:r>
            <a:r>
              <a:rPr lang="en-US" dirty="0"/>
              <a:t>sub-carrier</a:t>
            </a:r>
            <a:r>
              <a:rPr lang="sv-SE" dirty="0"/>
              <a:t>: </a:t>
            </a:r>
            <a:r>
              <a:rPr lang="sv-SE" dirty="0" err="1" smtClean="0"/>
              <a:t>CoMP</a:t>
            </a: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338" y="1979637"/>
            <a:ext cx="7067550" cy="493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701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7554" y="899517"/>
            <a:ext cx="7342187" cy="1260475"/>
          </a:xfrm>
        </p:spPr>
        <p:txBody>
          <a:bodyPr/>
          <a:lstStyle/>
          <a:p>
            <a:r>
              <a:rPr lang="en-US" dirty="0" smtClean="0"/>
              <a:t>Average over subcarriers</a:t>
            </a:r>
            <a:endParaRPr lang="en-US" dirty="0"/>
          </a:p>
        </p:txBody>
      </p:sp>
      <p:pic>
        <p:nvPicPr>
          <p:cNvPr id="4" name="Picture 1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1530" y="2267668"/>
            <a:ext cx="7665966" cy="2006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662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Ideal versus actual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875735" y="2483693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IA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869019" y="5033281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err="1" smtClean="0"/>
              <a:t>CoMP</a:t>
            </a:r>
            <a:endParaRPr lang="en-US" dirty="0"/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4997" y="4587128"/>
            <a:ext cx="3960865" cy="2765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4996" y="1980069"/>
            <a:ext cx="3960865" cy="2863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Straight Arrow Connector 11"/>
          <p:cNvCxnSpPr/>
          <p:nvPr/>
        </p:nvCxnSpPr>
        <p:spPr bwMode="auto">
          <a:xfrm flipH="1" flipV="1">
            <a:off x="4263903" y="3275781"/>
            <a:ext cx="1802083" cy="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 flipH="1">
            <a:off x="3831854" y="3635821"/>
            <a:ext cx="2234132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6065986" y="3030140"/>
            <a:ext cx="7986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Ideal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5993978" y="3419797"/>
            <a:ext cx="10038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Actual</a:t>
            </a:r>
            <a:endParaRPr lang="en-US" dirty="0"/>
          </a:p>
        </p:txBody>
      </p:sp>
      <p:cxnSp>
        <p:nvCxnSpPr>
          <p:cNvPr id="28" name="Straight Arrow Connector 27"/>
          <p:cNvCxnSpPr/>
          <p:nvPr/>
        </p:nvCxnSpPr>
        <p:spPr bwMode="auto">
          <a:xfrm flipH="1">
            <a:off x="4073654" y="5724053"/>
            <a:ext cx="2335425" cy="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/>
          <p:nvPr/>
        </p:nvCxnSpPr>
        <p:spPr bwMode="auto">
          <a:xfrm flipH="1">
            <a:off x="5101320" y="6156101"/>
            <a:ext cx="1307759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3" name="TextBox 32"/>
          <p:cNvSpPr txBox="1"/>
          <p:nvPr/>
        </p:nvSpPr>
        <p:spPr>
          <a:xfrm>
            <a:off x="6409079" y="5493220"/>
            <a:ext cx="10038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 smtClean="0"/>
              <a:t>Actual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6415795" y="5969694"/>
            <a:ext cx="7986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Ideal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660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549" y="2267669"/>
            <a:ext cx="3709440" cy="2799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2123728" y="1038648"/>
            <a:ext cx="7764889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287" tIns="52144" rIns="104287" bIns="52144" numCol="1" anchor="ctr" anchorCtr="0" compatLnSpc="1">
            <a:prstTxWarp prst="textNoShape">
              <a:avLst/>
            </a:prstTxWarp>
          </a:bodyPr>
          <a:lstStyle>
            <a:lvl1pPr algn="l" defTabSz="1042988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B81100"/>
                </a:solidFill>
                <a:latin typeface="+mj-lt"/>
                <a:ea typeface="+mj-ea"/>
                <a:cs typeface="+mj-cs"/>
              </a:defRPr>
            </a:lvl1pPr>
            <a:lvl2pPr algn="l" defTabSz="1042988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B81100"/>
                </a:solidFill>
                <a:latin typeface="Verdana" pitchFamily="34" charset="0"/>
              </a:defRPr>
            </a:lvl2pPr>
            <a:lvl3pPr algn="l" defTabSz="1042988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B81100"/>
                </a:solidFill>
                <a:latin typeface="Verdana" pitchFamily="34" charset="0"/>
              </a:defRPr>
            </a:lvl3pPr>
            <a:lvl4pPr algn="l" defTabSz="1042988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B81100"/>
                </a:solidFill>
                <a:latin typeface="Verdana" pitchFamily="34" charset="0"/>
              </a:defRPr>
            </a:lvl4pPr>
            <a:lvl5pPr algn="l" defTabSz="1042988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B81100"/>
                </a:solidFill>
                <a:latin typeface="Verdana" pitchFamily="34" charset="0"/>
              </a:defRPr>
            </a:lvl5pPr>
            <a:lvl6pPr marL="457200" algn="l" defTabSz="1042988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B81100"/>
                </a:solidFill>
                <a:latin typeface="Verdana" pitchFamily="34" charset="0"/>
              </a:defRPr>
            </a:lvl6pPr>
            <a:lvl7pPr marL="914400" algn="l" defTabSz="1042988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B81100"/>
                </a:solidFill>
                <a:latin typeface="Verdana" pitchFamily="34" charset="0"/>
              </a:defRPr>
            </a:lvl7pPr>
            <a:lvl8pPr marL="1371600" algn="l" defTabSz="1042988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B81100"/>
                </a:solidFill>
                <a:latin typeface="Verdana" pitchFamily="34" charset="0"/>
              </a:defRPr>
            </a:lvl8pPr>
            <a:lvl9pPr marL="1828800" algn="l" defTabSz="1042988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B81100"/>
                </a:solidFill>
                <a:latin typeface="Verdana" pitchFamily="34" charset="0"/>
              </a:defRPr>
            </a:lvl9pPr>
          </a:lstStyle>
          <a:p>
            <a:r>
              <a:rPr lang="en-US" dirty="0" smtClean="0"/>
              <a:t>Power-Amplifier Non-linearity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5508104" y="2159278"/>
            <a:ext cx="3347953" cy="1589505"/>
            <a:chOff x="5508104" y="2159278"/>
            <a:chExt cx="3347953" cy="1589505"/>
          </a:xfrm>
        </p:grpSpPr>
        <p:sp>
          <p:nvSpPr>
            <p:cNvPr id="6" name="TextBox 5"/>
            <p:cNvSpPr txBox="1"/>
            <p:nvPr/>
          </p:nvSpPr>
          <p:spPr>
            <a:xfrm>
              <a:off x="5856166" y="2159278"/>
              <a:ext cx="14401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 smtClean="0"/>
                <a:t>OFDM signals:</a:t>
              </a:r>
              <a:endParaRPr lang="sv-SE" dirty="0"/>
            </a:p>
          </p:txBody>
        </p:sp>
        <p:cxnSp>
          <p:nvCxnSpPr>
            <p:cNvPr id="7" name="Straight Connector 6"/>
            <p:cNvCxnSpPr/>
            <p:nvPr/>
          </p:nvCxnSpPr>
          <p:spPr bwMode="auto">
            <a:xfrm>
              <a:off x="5508104" y="3251863"/>
              <a:ext cx="720080" cy="0"/>
            </a:xfrm>
            <a:prstGeom prst="lin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5400000" scaled="1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 bwMode="auto">
            <a:xfrm>
              <a:off x="6228184" y="2996952"/>
              <a:ext cx="0" cy="576064"/>
            </a:xfrm>
            <a:prstGeom prst="lin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5400000" scaled="1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" name="Straight Connector 8"/>
            <p:cNvCxnSpPr/>
            <p:nvPr/>
          </p:nvCxnSpPr>
          <p:spPr bwMode="auto">
            <a:xfrm flipV="1">
              <a:off x="6228184" y="3254504"/>
              <a:ext cx="504056" cy="321153"/>
            </a:xfrm>
            <a:prstGeom prst="lin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5400000" scaled="1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 bwMode="auto">
            <a:xfrm>
              <a:off x="6228184" y="2996952"/>
              <a:ext cx="504056" cy="254911"/>
            </a:xfrm>
            <a:prstGeom prst="lin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5400000" scaled="1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>
              <a:off x="6732240" y="3251863"/>
              <a:ext cx="288032" cy="0"/>
            </a:xfrm>
            <a:prstGeom prst="lin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5400000" scaled="1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" name="Oval 11"/>
            <p:cNvSpPr/>
            <p:nvPr/>
          </p:nvSpPr>
          <p:spPr bwMode="auto">
            <a:xfrm>
              <a:off x="7020272" y="3124407"/>
              <a:ext cx="288032" cy="288032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v-SE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002090" y="3040012"/>
              <a:ext cx="33214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 smtClean="0"/>
                <a:t>+</a:t>
              </a:r>
              <a:endParaRPr lang="sv-SE" dirty="0"/>
            </a:p>
          </p:txBody>
        </p:sp>
        <p:cxnSp>
          <p:nvCxnSpPr>
            <p:cNvPr id="14" name="Straight Arrow Connector 13"/>
            <p:cNvCxnSpPr>
              <a:endCxn id="12" idx="0"/>
            </p:cNvCxnSpPr>
            <p:nvPr/>
          </p:nvCxnSpPr>
          <p:spPr bwMode="auto">
            <a:xfrm>
              <a:off x="7164288" y="2708920"/>
              <a:ext cx="0" cy="415487"/>
            </a:xfrm>
            <a:prstGeom prst="straightConnector1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5400000" scaled="1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5" name="Straight Arrow Connector 14"/>
            <p:cNvCxnSpPr/>
            <p:nvPr/>
          </p:nvCxnSpPr>
          <p:spPr bwMode="auto">
            <a:xfrm>
              <a:off x="7334232" y="3275781"/>
              <a:ext cx="531954" cy="9872"/>
            </a:xfrm>
            <a:prstGeom prst="straightConnector1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5400000" scaled="1"/>
            </a:gra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5508104" y="2902393"/>
                  <a:ext cx="55810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sv-SE" b="0" i="1" smtClean="0">
                            <a:latin typeface="Cambria Math"/>
                          </a:rPr>
                          <m:t>𝑠</m:t>
                        </m:r>
                        <m:d>
                          <m:dPr>
                            <m:ctrlPr>
                              <a:rPr lang="sv-SE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sv-SE" b="0" i="1" smtClean="0">
                                <a:latin typeface="Cambria Math"/>
                              </a:rPr>
                              <m:t>𝑡</m:t>
                            </m:r>
                          </m:e>
                        </m:d>
                      </m:oMath>
                    </m:oMathPara>
                  </a14:m>
                  <a:endParaRPr lang="sv-SE" dirty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08104" y="2902393"/>
                  <a:ext cx="558102" cy="307777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r="-6593" b="-39216"/>
                  </a:stretch>
                </a:blipFill>
              </p:spPr>
              <p:txBody>
                <a:bodyPr/>
                <a:lstStyle/>
                <a:p>
                  <a:r>
                    <a:rPr lang="sv-S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6925149" y="2420888"/>
                  <a:ext cx="522387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sv-SE" dirty="0" smtClean="0"/>
                    <a:t>n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l-GR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sv-SE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</m:oMath>
                  </a14:m>
                  <a:endParaRPr lang="sv-SE" dirty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25149" y="2420888"/>
                  <a:ext cx="522387" cy="307777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17442" t="-15686" r="-13953" b="-92157"/>
                  </a:stretch>
                </a:blipFill>
              </p:spPr>
              <p:txBody>
                <a:bodyPr/>
                <a:lstStyle/>
                <a:p>
                  <a:r>
                    <a:rPr lang="sv-S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7187202" y="3441006"/>
                  <a:ext cx="1668855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sv-SE" dirty="0" smtClean="0"/>
                    <a:t>y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sv-SE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sv-SE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sv-SE" b="0" i="1" smtClean="0">
                          <a:latin typeface="Cambria Math"/>
                        </a:rPr>
                        <m:t>=</m:t>
                      </m:r>
                      <m:r>
                        <a:rPr lang="sv-SE" b="0" i="1" smtClean="0">
                          <a:latin typeface="Cambria Math"/>
                        </a:rPr>
                        <m:t>𝐴𝑠</m:t>
                      </m:r>
                      <m:d>
                        <m:dPr>
                          <m:ctrlPr>
                            <a:rPr lang="sv-SE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sv-SE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</m:oMath>
                  </a14:m>
                  <a:r>
                    <a:rPr lang="sv-SE" dirty="0" smtClean="0"/>
                    <a:t>+n(t)</a:t>
                  </a:r>
                  <a:endParaRPr lang="sv-SE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87202" y="3441006"/>
                  <a:ext cx="1668855" cy="307777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5474" t="-15686" r="-51825" b="-92157"/>
                  </a:stretch>
                </a:blipFill>
              </p:spPr>
              <p:txBody>
                <a:bodyPr/>
                <a:lstStyle/>
                <a:p>
                  <a:r>
                    <a:rPr lang="sv-SE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9" name="TextBox 18"/>
          <p:cNvSpPr txBox="1"/>
          <p:nvPr/>
        </p:nvSpPr>
        <p:spPr>
          <a:xfrm>
            <a:off x="2123728" y="4697795"/>
            <a:ext cx="4356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Modeled as noise: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043897" y="5182087"/>
            <a:ext cx="71985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D </a:t>
            </a:r>
            <a:r>
              <a:rPr lang="it-IT" dirty="0" smtClean="0"/>
              <a:t>Dardari, V. Tralli, A Vaccari</a:t>
            </a:r>
            <a:r>
              <a:rPr lang="en-US" b="1" dirty="0" smtClean="0"/>
              <a:t> “A theoretical characterization of </a:t>
            </a:r>
            <a:r>
              <a:rPr lang="en-US" b="1" dirty="0"/>
              <a:t>nonlinear distortion effects in OFDM </a:t>
            </a:r>
            <a:r>
              <a:rPr lang="en-US" b="1" dirty="0" smtClean="0"/>
              <a:t>systems“, IEEE Trans. Comm., Oct 2000.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77538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USRP-based testbed: synchronization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562" y="2945357"/>
            <a:ext cx="2448272" cy="146594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49562" y="2637580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 smtClean="0"/>
              <a:t>GPS receiver</a:t>
            </a:r>
            <a:endParaRPr lang="en-US" sz="1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600" y="5256934"/>
            <a:ext cx="2304256" cy="137970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11440" y="2801164"/>
            <a:ext cx="10801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800" dirty="0" smtClean="0"/>
              <a:t>Output: 1PPS</a:t>
            </a:r>
          </a:p>
          <a:p>
            <a:r>
              <a:rPr lang="sv-SE" sz="1800" dirty="0" smtClean="0"/>
              <a:t>NMEA (RS232)</a:t>
            </a:r>
          </a:p>
          <a:p>
            <a:r>
              <a:rPr lang="en-US" sz="1800" dirty="0" smtClean="0"/>
              <a:t>On 50Ω cable</a:t>
            </a:r>
            <a:endParaRPr lang="en-US" sz="1800" dirty="0"/>
          </a:p>
        </p:txBody>
      </p:sp>
      <p:sp>
        <p:nvSpPr>
          <p:cNvPr id="9" name="TextBox 8"/>
          <p:cNvSpPr txBox="1"/>
          <p:nvPr/>
        </p:nvSpPr>
        <p:spPr>
          <a:xfrm>
            <a:off x="1313458" y="5258412"/>
            <a:ext cx="10801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800" dirty="0" smtClean="0"/>
              <a:t>Output: 1PPS (</a:t>
            </a:r>
            <a:r>
              <a:rPr lang="en-US" sz="1800" dirty="0" smtClean="0"/>
              <a:t>50Ω) </a:t>
            </a:r>
          </a:p>
          <a:p>
            <a:r>
              <a:rPr lang="sv-SE" sz="1800" dirty="0" smtClean="0"/>
              <a:t>NMEA: USB</a:t>
            </a:r>
            <a:endParaRPr lang="en-US" sz="1800" dirty="0"/>
          </a:p>
        </p:txBody>
      </p:sp>
      <p:sp>
        <p:nvSpPr>
          <p:cNvPr id="10" name="TextBox 9"/>
          <p:cNvSpPr txBox="1"/>
          <p:nvPr/>
        </p:nvSpPr>
        <p:spPr>
          <a:xfrm>
            <a:off x="1853518" y="4782445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USB splitter</a:t>
            </a:r>
            <a:endParaRPr lang="en-US" sz="1800" dirty="0"/>
          </a:p>
        </p:txBody>
      </p:sp>
      <p:sp>
        <p:nvSpPr>
          <p:cNvPr id="12" name="Freeform 11"/>
          <p:cNvSpPr/>
          <p:nvPr/>
        </p:nvSpPr>
        <p:spPr bwMode="auto">
          <a:xfrm>
            <a:off x="3160889" y="4402667"/>
            <a:ext cx="564444" cy="1128889"/>
          </a:xfrm>
          <a:custGeom>
            <a:avLst/>
            <a:gdLst>
              <a:gd name="connsiteX0" fmla="*/ 541867 w 564444"/>
              <a:gd name="connsiteY0" fmla="*/ 0 h 1128889"/>
              <a:gd name="connsiteX1" fmla="*/ 553155 w 564444"/>
              <a:gd name="connsiteY1" fmla="*/ 56444 h 1128889"/>
              <a:gd name="connsiteX2" fmla="*/ 564444 w 564444"/>
              <a:gd name="connsiteY2" fmla="*/ 90311 h 1128889"/>
              <a:gd name="connsiteX3" fmla="*/ 541867 w 564444"/>
              <a:gd name="connsiteY3" fmla="*/ 406400 h 1128889"/>
              <a:gd name="connsiteX4" fmla="*/ 530578 w 564444"/>
              <a:gd name="connsiteY4" fmla="*/ 451555 h 1128889"/>
              <a:gd name="connsiteX5" fmla="*/ 485422 w 564444"/>
              <a:gd name="connsiteY5" fmla="*/ 530577 h 1128889"/>
              <a:gd name="connsiteX6" fmla="*/ 417689 w 564444"/>
              <a:gd name="connsiteY6" fmla="*/ 666044 h 1128889"/>
              <a:gd name="connsiteX7" fmla="*/ 383822 w 564444"/>
              <a:gd name="connsiteY7" fmla="*/ 688622 h 1128889"/>
              <a:gd name="connsiteX8" fmla="*/ 372533 w 564444"/>
              <a:gd name="connsiteY8" fmla="*/ 722489 h 1128889"/>
              <a:gd name="connsiteX9" fmla="*/ 338667 w 564444"/>
              <a:gd name="connsiteY9" fmla="*/ 745066 h 1128889"/>
              <a:gd name="connsiteX10" fmla="*/ 304800 w 564444"/>
              <a:gd name="connsiteY10" fmla="*/ 778933 h 1128889"/>
              <a:gd name="connsiteX11" fmla="*/ 282222 w 564444"/>
              <a:gd name="connsiteY11" fmla="*/ 812800 h 1128889"/>
              <a:gd name="connsiteX12" fmla="*/ 237067 w 564444"/>
              <a:gd name="connsiteY12" fmla="*/ 846666 h 1128889"/>
              <a:gd name="connsiteX13" fmla="*/ 203200 w 564444"/>
              <a:gd name="connsiteY13" fmla="*/ 880533 h 1128889"/>
              <a:gd name="connsiteX14" fmla="*/ 135467 w 564444"/>
              <a:gd name="connsiteY14" fmla="*/ 914400 h 1128889"/>
              <a:gd name="connsiteX15" fmla="*/ 112889 w 564444"/>
              <a:gd name="connsiteY15" fmla="*/ 948266 h 1128889"/>
              <a:gd name="connsiteX16" fmla="*/ 79022 w 564444"/>
              <a:gd name="connsiteY16" fmla="*/ 959555 h 1128889"/>
              <a:gd name="connsiteX17" fmla="*/ 45155 w 564444"/>
              <a:gd name="connsiteY17" fmla="*/ 982133 h 1128889"/>
              <a:gd name="connsiteX18" fmla="*/ 33867 w 564444"/>
              <a:gd name="connsiteY18" fmla="*/ 1016000 h 1128889"/>
              <a:gd name="connsiteX19" fmla="*/ 0 w 564444"/>
              <a:gd name="connsiteY19" fmla="*/ 1083733 h 1128889"/>
              <a:gd name="connsiteX20" fmla="*/ 11289 w 564444"/>
              <a:gd name="connsiteY20" fmla="*/ 1128889 h 1128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64444" h="1128889">
                <a:moveTo>
                  <a:pt x="541867" y="0"/>
                </a:moveTo>
                <a:cubicBezTo>
                  <a:pt x="545630" y="18815"/>
                  <a:pt x="548502" y="37830"/>
                  <a:pt x="553155" y="56444"/>
                </a:cubicBezTo>
                <a:cubicBezTo>
                  <a:pt x="556041" y="67988"/>
                  <a:pt x="564444" y="78411"/>
                  <a:pt x="564444" y="90311"/>
                </a:cubicBezTo>
                <a:cubicBezTo>
                  <a:pt x="564444" y="209667"/>
                  <a:pt x="563372" y="298869"/>
                  <a:pt x="541867" y="406400"/>
                </a:cubicBezTo>
                <a:cubicBezTo>
                  <a:pt x="538824" y="421614"/>
                  <a:pt x="536026" y="437028"/>
                  <a:pt x="530578" y="451555"/>
                </a:cubicBezTo>
                <a:cubicBezTo>
                  <a:pt x="518300" y="484295"/>
                  <a:pt x="504139" y="502502"/>
                  <a:pt x="485422" y="530577"/>
                </a:cubicBezTo>
                <a:cubicBezTo>
                  <a:pt x="472543" y="569214"/>
                  <a:pt x="455204" y="641034"/>
                  <a:pt x="417689" y="666044"/>
                </a:cubicBezTo>
                <a:lnTo>
                  <a:pt x="383822" y="688622"/>
                </a:lnTo>
                <a:cubicBezTo>
                  <a:pt x="380059" y="699911"/>
                  <a:pt x="379967" y="713197"/>
                  <a:pt x="372533" y="722489"/>
                </a:cubicBezTo>
                <a:cubicBezTo>
                  <a:pt x="364058" y="733083"/>
                  <a:pt x="349090" y="736380"/>
                  <a:pt x="338667" y="745066"/>
                </a:cubicBezTo>
                <a:cubicBezTo>
                  <a:pt x="326402" y="755287"/>
                  <a:pt x="315021" y="766668"/>
                  <a:pt x="304800" y="778933"/>
                </a:cubicBezTo>
                <a:cubicBezTo>
                  <a:pt x="296114" y="789356"/>
                  <a:pt x="291816" y="803206"/>
                  <a:pt x="282222" y="812800"/>
                </a:cubicBezTo>
                <a:cubicBezTo>
                  <a:pt x="268918" y="826104"/>
                  <a:pt x="251352" y="834422"/>
                  <a:pt x="237067" y="846666"/>
                </a:cubicBezTo>
                <a:cubicBezTo>
                  <a:pt x="224945" y="857056"/>
                  <a:pt x="215465" y="870312"/>
                  <a:pt x="203200" y="880533"/>
                </a:cubicBezTo>
                <a:cubicBezTo>
                  <a:pt x="174022" y="904848"/>
                  <a:pt x="169409" y="903086"/>
                  <a:pt x="135467" y="914400"/>
                </a:cubicBezTo>
                <a:cubicBezTo>
                  <a:pt x="127941" y="925689"/>
                  <a:pt x="123483" y="939791"/>
                  <a:pt x="112889" y="948266"/>
                </a:cubicBezTo>
                <a:cubicBezTo>
                  <a:pt x="103597" y="955700"/>
                  <a:pt x="89665" y="954233"/>
                  <a:pt x="79022" y="959555"/>
                </a:cubicBezTo>
                <a:cubicBezTo>
                  <a:pt x="66887" y="965623"/>
                  <a:pt x="56444" y="974607"/>
                  <a:pt x="45155" y="982133"/>
                </a:cubicBezTo>
                <a:cubicBezTo>
                  <a:pt x="41392" y="993422"/>
                  <a:pt x="39189" y="1005357"/>
                  <a:pt x="33867" y="1016000"/>
                </a:cubicBezTo>
                <a:cubicBezTo>
                  <a:pt x="-9904" y="1103543"/>
                  <a:pt x="28378" y="998600"/>
                  <a:pt x="0" y="1083733"/>
                </a:cubicBezTo>
                <a:lnTo>
                  <a:pt x="11289" y="1128889"/>
                </a:ln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3" name="Freeform 12"/>
          <p:cNvSpPr/>
          <p:nvPr/>
        </p:nvSpPr>
        <p:spPr bwMode="auto">
          <a:xfrm>
            <a:off x="2980267" y="4402667"/>
            <a:ext cx="1016000" cy="1310026"/>
          </a:xfrm>
          <a:custGeom>
            <a:avLst/>
            <a:gdLst>
              <a:gd name="connsiteX0" fmla="*/ 1016000 w 1016000"/>
              <a:gd name="connsiteY0" fmla="*/ 0 h 1310026"/>
              <a:gd name="connsiteX1" fmla="*/ 993422 w 1016000"/>
              <a:gd name="connsiteY1" fmla="*/ 406400 h 1310026"/>
              <a:gd name="connsiteX2" fmla="*/ 925689 w 1016000"/>
              <a:gd name="connsiteY2" fmla="*/ 541866 h 1310026"/>
              <a:gd name="connsiteX3" fmla="*/ 891822 w 1016000"/>
              <a:gd name="connsiteY3" fmla="*/ 575733 h 1310026"/>
              <a:gd name="connsiteX4" fmla="*/ 835377 w 1016000"/>
              <a:gd name="connsiteY4" fmla="*/ 666044 h 1310026"/>
              <a:gd name="connsiteX5" fmla="*/ 790222 w 1016000"/>
              <a:gd name="connsiteY5" fmla="*/ 699911 h 1310026"/>
              <a:gd name="connsiteX6" fmla="*/ 778933 w 1016000"/>
              <a:gd name="connsiteY6" fmla="*/ 733777 h 1310026"/>
              <a:gd name="connsiteX7" fmla="*/ 711200 w 1016000"/>
              <a:gd name="connsiteY7" fmla="*/ 767644 h 1310026"/>
              <a:gd name="connsiteX8" fmla="*/ 677333 w 1016000"/>
              <a:gd name="connsiteY8" fmla="*/ 790222 h 1310026"/>
              <a:gd name="connsiteX9" fmla="*/ 598311 w 1016000"/>
              <a:gd name="connsiteY9" fmla="*/ 824089 h 1310026"/>
              <a:gd name="connsiteX10" fmla="*/ 575733 w 1016000"/>
              <a:gd name="connsiteY10" fmla="*/ 857955 h 1310026"/>
              <a:gd name="connsiteX11" fmla="*/ 530577 w 1016000"/>
              <a:gd name="connsiteY11" fmla="*/ 869244 h 1310026"/>
              <a:gd name="connsiteX12" fmla="*/ 417689 w 1016000"/>
              <a:gd name="connsiteY12" fmla="*/ 903111 h 1310026"/>
              <a:gd name="connsiteX13" fmla="*/ 383822 w 1016000"/>
              <a:gd name="connsiteY13" fmla="*/ 925689 h 1310026"/>
              <a:gd name="connsiteX14" fmla="*/ 338666 w 1016000"/>
              <a:gd name="connsiteY14" fmla="*/ 936977 h 1310026"/>
              <a:gd name="connsiteX15" fmla="*/ 270933 w 1016000"/>
              <a:gd name="connsiteY15" fmla="*/ 959555 h 1310026"/>
              <a:gd name="connsiteX16" fmla="*/ 237066 w 1016000"/>
              <a:gd name="connsiteY16" fmla="*/ 970844 h 1310026"/>
              <a:gd name="connsiteX17" fmla="*/ 135466 w 1016000"/>
              <a:gd name="connsiteY17" fmla="*/ 1027289 h 1310026"/>
              <a:gd name="connsiteX18" fmla="*/ 101600 w 1016000"/>
              <a:gd name="connsiteY18" fmla="*/ 1038577 h 1310026"/>
              <a:gd name="connsiteX19" fmla="*/ 33866 w 1016000"/>
              <a:gd name="connsiteY19" fmla="*/ 1083733 h 1310026"/>
              <a:gd name="connsiteX20" fmla="*/ 0 w 1016000"/>
              <a:gd name="connsiteY20" fmla="*/ 1151466 h 1310026"/>
              <a:gd name="connsiteX21" fmla="*/ 11289 w 1016000"/>
              <a:gd name="connsiteY21" fmla="*/ 1230489 h 1310026"/>
              <a:gd name="connsiteX22" fmla="*/ 22577 w 1016000"/>
              <a:gd name="connsiteY22" fmla="*/ 1264355 h 1310026"/>
              <a:gd name="connsiteX23" fmla="*/ 56444 w 1016000"/>
              <a:gd name="connsiteY23" fmla="*/ 1286933 h 1310026"/>
              <a:gd name="connsiteX24" fmla="*/ 180622 w 1016000"/>
              <a:gd name="connsiteY24" fmla="*/ 1309511 h 1310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016000" h="1310026">
                <a:moveTo>
                  <a:pt x="1016000" y="0"/>
                </a:moveTo>
                <a:cubicBezTo>
                  <a:pt x="1008474" y="135467"/>
                  <a:pt x="1006285" y="271336"/>
                  <a:pt x="993422" y="406400"/>
                </a:cubicBezTo>
                <a:cubicBezTo>
                  <a:pt x="989556" y="446991"/>
                  <a:pt x="952926" y="514629"/>
                  <a:pt x="925689" y="541866"/>
                </a:cubicBezTo>
                <a:lnTo>
                  <a:pt x="891822" y="575733"/>
                </a:lnTo>
                <a:cubicBezTo>
                  <a:pt x="862992" y="662222"/>
                  <a:pt x="890164" y="626910"/>
                  <a:pt x="835377" y="666044"/>
                </a:cubicBezTo>
                <a:cubicBezTo>
                  <a:pt x="820067" y="676980"/>
                  <a:pt x="805274" y="688622"/>
                  <a:pt x="790222" y="699911"/>
                </a:cubicBezTo>
                <a:cubicBezTo>
                  <a:pt x="786459" y="711200"/>
                  <a:pt x="786367" y="724485"/>
                  <a:pt x="778933" y="733777"/>
                </a:cubicBezTo>
                <a:cubicBezTo>
                  <a:pt x="757364" y="760737"/>
                  <a:pt x="738468" y="754010"/>
                  <a:pt x="711200" y="767644"/>
                </a:cubicBezTo>
                <a:cubicBezTo>
                  <a:pt x="699065" y="773712"/>
                  <a:pt x="689113" y="783491"/>
                  <a:pt x="677333" y="790222"/>
                </a:cubicBezTo>
                <a:cubicBezTo>
                  <a:pt x="638274" y="812541"/>
                  <a:pt x="636305" y="811424"/>
                  <a:pt x="598311" y="824089"/>
                </a:cubicBezTo>
                <a:cubicBezTo>
                  <a:pt x="590785" y="835378"/>
                  <a:pt x="587022" y="850429"/>
                  <a:pt x="575733" y="857955"/>
                </a:cubicBezTo>
                <a:cubicBezTo>
                  <a:pt x="562823" y="866561"/>
                  <a:pt x="545438" y="864786"/>
                  <a:pt x="530577" y="869244"/>
                </a:cubicBezTo>
                <a:cubicBezTo>
                  <a:pt x="393151" y="910472"/>
                  <a:pt x="521771" y="877090"/>
                  <a:pt x="417689" y="903111"/>
                </a:cubicBezTo>
                <a:cubicBezTo>
                  <a:pt x="406400" y="910637"/>
                  <a:pt x="396293" y="920345"/>
                  <a:pt x="383822" y="925689"/>
                </a:cubicBezTo>
                <a:cubicBezTo>
                  <a:pt x="369561" y="931801"/>
                  <a:pt x="353527" y="932519"/>
                  <a:pt x="338666" y="936977"/>
                </a:cubicBezTo>
                <a:cubicBezTo>
                  <a:pt x="315871" y="943815"/>
                  <a:pt x="293511" y="952029"/>
                  <a:pt x="270933" y="959555"/>
                </a:cubicBezTo>
                <a:lnTo>
                  <a:pt x="237066" y="970844"/>
                </a:lnTo>
                <a:cubicBezTo>
                  <a:pt x="186372" y="1021539"/>
                  <a:pt x="218345" y="999663"/>
                  <a:pt x="135466" y="1027289"/>
                </a:cubicBezTo>
                <a:lnTo>
                  <a:pt x="101600" y="1038577"/>
                </a:lnTo>
                <a:cubicBezTo>
                  <a:pt x="79022" y="1053629"/>
                  <a:pt x="42447" y="1057990"/>
                  <a:pt x="33866" y="1083733"/>
                </a:cubicBezTo>
                <a:cubicBezTo>
                  <a:pt x="18287" y="1130471"/>
                  <a:pt x="29178" y="1107699"/>
                  <a:pt x="0" y="1151466"/>
                </a:cubicBezTo>
                <a:cubicBezTo>
                  <a:pt x="3763" y="1177807"/>
                  <a:pt x="6071" y="1204397"/>
                  <a:pt x="11289" y="1230489"/>
                </a:cubicBezTo>
                <a:cubicBezTo>
                  <a:pt x="13623" y="1242157"/>
                  <a:pt x="15144" y="1255063"/>
                  <a:pt x="22577" y="1264355"/>
                </a:cubicBezTo>
                <a:cubicBezTo>
                  <a:pt x="31053" y="1274950"/>
                  <a:pt x="44046" y="1281423"/>
                  <a:pt x="56444" y="1286933"/>
                </a:cubicBezTo>
                <a:cubicBezTo>
                  <a:pt x="120631" y="1315461"/>
                  <a:pt x="117293" y="1309511"/>
                  <a:pt x="180622" y="1309511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403" y="2105668"/>
            <a:ext cx="1828800" cy="13716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866186" y="1688958"/>
            <a:ext cx="1684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10MHz ref.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478414" y="3568683"/>
            <a:ext cx="962025" cy="10668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684708" y="3678327"/>
            <a:ext cx="1023870" cy="76691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4298" y="3489993"/>
            <a:ext cx="1650135" cy="1236008"/>
          </a:xfrm>
          <a:prstGeom prst="rect">
            <a:avLst/>
          </a:prstGeom>
        </p:spPr>
      </p:pic>
      <p:sp>
        <p:nvSpPr>
          <p:cNvPr id="20" name="Freeform 19"/>
          <p:cNvSpPr/>
          <p:nvPr/>
        </p:nvSpPr>
        <p:spPr bwMode="auto">
          <a:xfrm>
            <a:off x="5929098" y="2754489"/>
            <a:ext cx="1408680" cy="1370731"/>
          </a:xfrm>
          <a:custGeom>
            <a:avLst/>
            <a:gdLst>
              <a:gd name="connsiteX0" fmla="*/ 1408680 w 1408680"/>
              <a:gd name="connsiteY0" fmla="*/ 0 h 1370731"/>
              <a:gd name="connsiteX1" fmla="*/ 674902 w 1408680"/>
              <a:gd name="connsiteY1" fmla="*/ 11289 h 1370731"/>
              <a:gd name="connsiteX2" fmla="*/ 539435 w 1408680"/>
              <a:gd name="connsiteY2" fmla="*/ 33867 h 1370731"/>
              <a:gd name="connsiteX3" fmla="*/ 460413 w 1408680"/>
              <a:gd name="connsiteY3" fmla="*/ 79022 h 1370731"/>
              <a:gd name="connsiteX4" fmla="*/ 415258 w 1408680"/>
              <a:gd name="connsiteY4" fmla="*/ 101600 h 1370731"/>
              <a:gd name="connsiteX5" fmla="*/ 324946 w 1408680"/>
              <a:gd name="connsiteY5" fmla="*/ 124178 h 1370731"/>
              <a:gd name="connsiteX6" fmla="*/ 223346 w 1408680"/>
              <a:gd name="connsiteY6" fmla="*/ 214489 h 1370731"/>
              <a:gd name="connsiteX7" fmla="*/ 189480 w 1408680"/>
              <a:gd name="connsiteY7" fmla="*/ 237067 h 1370731"/>
              <a:gd name="connsiteX8" fmla="*/ 133035 w 1408680"/>
              <a:gd name="connsiteY8" fmla="*/ 316089 h 1370731"/>
              <a:gd name="connsiteX9" fmla="*/ 110458 w 1408680"/>
              <a:gd name="connsiteY9" fmla="*/ 349955 h 1370731"/>
              <a:gd name="connsiteX10" fmla="*/ 99169 w 1408680"/>
              <a:gd name="connsiteY10" fmla="*/ 383822 h 1370731"/>
              <a:gd name="connsiteX11" fmla="*/ 76591 w 1408680"/>
              <a:gd name="connsiteY11" fmla="*/ 428978 h 1370731"/>
              <a:gd name="connsiteX12" fmla="*/ 42724 w 1408680"/>
              <a:gd name="connsiteY12" fmla="*/ 598311 h 1370731"/>
              <a:gd name="connsiteX13" fmla="*/ 20146 w 1408680"/>
              <a:gd name="connsiteY13" fmla="*/ 632178 h 1370731"/>
              <a:gd name="connsiteX14" fmla="*/ 8858 w 1408680"/>
              <a:gd name="connsiteY14" fmla="*/ 778933 h 1370731"/>
              <a:gd name="connsiteX15" fmla="*/ 42724 w 1408680"/>
              <a:gd name="connsiteY15" fmla="*/ 1072444 h 1370731"/>
              <a:gd name="connsiteX16" fmla="*/ 65302 w 1408680"/>
              <a:gd name="connsiteY16" fmla="*/ 1140178 h 1370731"/>
              <a:gd name="connsiteX17" fmla="*/ 110458 w 1408680"/>
              <a:gd name="connsiteY17" fmla="*/ 1207911 h 1370731"/>
              <a:gd name="connsiteX18" fmla="*/ 133035 w 1408680"/>
              <a:gd name="connsiteY18" fmla="*/ 1241778 h 1370731"/>
              <a:gd name="connsiteX19" fmla="*/ 178191 w 1408680"/>
              <a:gd name="connsiteY19" fmla="*/ 1309511 h 1370731"/>
              <a:gd name="connsiteX20" fmla="*/ 189480 w 1408680"/>
              <a:gd name="connsiteY20" fmla="*/ 1343378 h 1370731"/>
              <a:gd name="connsiteX21" fmla="*/ 449124 w 1408680"/>
              <a:gd name="connsiteY21" fmla="*/ 1365955 h 1370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408680" h="1370731">
                <a:moveTo>
                  <a:pt x="1408680" y="0"/>
                </a:moveTo>
                <a:lnTo>
                  <a:pt x="674902" y="11289"/>
                </a:lnTo>
                <a:cubicBezTo>
                  <a:pt x="615544" y="12915"/>
                  <a:pt x="590320" y="21146"/>
                  <a:pt x="539435" y="33867"/>
                </a:cubicBezTo>
                <a:cubicBezTo>
                  <a:pt x="482118" y="91184"/>
                  <a:pt x="533186" y="51732"/>
                  <a:pt x="460413" y="79022"/>
                </a:cubicBezTo>
                <a:cubicBezTo>
                  <a:pt x="444656" y="84931"/>
                  <a:pt x="431223" y="96278"/>
                  <a:pt x="415258" y="101600"/>
                </a:cubicBezTo>
                <a:cubicBezTo>
                  <a:pt x="376611" y="114483"/>
                  <a:pt x="358742" y="107280"/>
                  <a:pt x="324946" y="124178"/>
                </a:cubicBezTo>
                <a:cubicBezTo>
                  <a:pt x="259236" y="157032"/>
                  <a:pt x="313091" y="154658"/>
                  <a:pt x="223346" y="214489"/>
                </a:cubicBezTo>
                <a:lnTo>
                  <a:pt x="189480" y="237067"/>
                </a:lnTo>
                <a:cubicBezTo>
                  <a:pt x="136258" y="316897"/>
                  <a:pt x="203065" y="218047"/>
                  <a:pt x="133035" y="316089"/>
                </a:cubicBezTo>
                <a:cubicBezTo>
                  <a:pt x="125149" y="327129"/>
                  <a:pt x="116525" y="337820"/>
                  <a:pt x="110458" y="349955"/>
                </a:cubicBezTo>
                <a:cubicBezTo>
                  <a:pt x="105136" y="360598"/>
                  <a:pt x="103857" y="372884"/>
                  <a:pt x="99169" y="383822"/>
                </a:cubicBezTo>
                <a:cubicBezTo>
                  <a:pt x="92540" y="399290"/>
                  <a:pt x="84117" y="413926"/>
                  <a:pt x="76591" y="428978"/>
                </a:cubicBezTo>
                <a:cubicBezTo>
                  <a:pt x="72225" y="468274"/>
                  <a:pt x="69407" y="558286"/>
                  <a:pt x="42724" y="598311"/>
                </a:cubicBezTo>
                <a:lnTo>
                  <a:pt x="20146" y="632178"/>
                </a:lnTo>
                <a:cubicBezTo>
                  <a:pt x="16383" y="681096"/>
                  <a:pt x="8858" y="729870"/>
                  <a:pt x="8858" y="778933"/>
                </a:cubicBezTo>
                <a:cubicBezTo>
                  <a:pt x="8858" y="1034317"/>
                  <a:pt x="-26049" y="969288"/>
                  <a:pt x="42724" y="1072444"/>
                </a:cubicBezTo>
                <a:cubicBezTo>
                  <a:pt x="50250" y="1095022"/>
                  <a:pt x="52100" y="1120376"/>
                  <a:pt x="65302" y="1140178"/>
                </a:cubicBezTo>
                <a:lnTo>
                  <a:pt x="110458" y="1207911"/>
                </a:lnTo>
                <a:cubicBezTo>
                  <a:pt x="117984" y="1219200"/>
                  <a:pt x="128744" y="1228907"/>
                  <a:pt x="133035" y="1241778"/>
                </a:cubicBezTo>
                <a:cubicBezTo>
                  <a:pt x="149373" y="1290790"/>
                  <a:pt x="135910" y="1267230"/>
                  <a:pt x="178191" y="1309511"/>
                </a:cubicBezTo>
                <a:cubicBezTo>
                  <a:pt x="181954" y="1320800"/>
                  <a:pt x="179797" y="1336461"/>
                  <a:pt x="189480" y="1343378"/>
                </a:cubicBezTo>
                <a:cubicBezTo>
                  <a:pt x="249408" y="1386184"/>
                  <a:pt x="417519" y="1365955"/>
                  <a:pt x="449124" y="1365955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cxnSp>
        <p:nvCxnSpPr>
          <p:cNvPr id="22" name="Straight Connector 21"/>
          <p:cNvCxnSpPr>
            <a:stCxn id="16" idx="2"/>
          </p:cNvCxnSpPr>
          <p:nvPr/>
        </p:nvCxnSpPr>
        <p:spPr bwMode="auto">
          <a:xfrm flipV="1">
            <a:off x="7492827" y="4061784"/>
            <a:ext cx="373359" cy="4029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 flipV="1">
            <a:off x="8514258" y="3995861"/>
            <a:ext cx="643945" cy="6592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5" name="Picture 2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7833" y="5311276"/>
            <a:ext cx="3333750" cy="1371600"/>
          </a:xfrm>
          <a:prstGeom prst="rect">
            <a:avLst/>
          </a:prstGeom>
        </p:spPr>
      </p:pic>
      <p:sp>
        <p:nvSpPr>
          <p:cNvPr id="27" name="Freeform 26"/>
          <p:cNvSpPr/>
          <p:nvPr/>
        </p:nvSpPr>
        <p:spPr bwMode="auto">
          <a:xfrm>
            <a:off x="5475111" y="4459111"/>
            <a:ext cx="4436533" cy="2302933"/>
          </a:xfrm>
          <a:custGeom>
            <a:avLst/>
            <a:gdLst>
              <a:gd name="connsiteX0" fmla="*/ 4391378 w 4436533"/>
              <a:gd name="connsiteY0" fmla="*/ 0 h 2302933"/>
              <a:gd name="connsiteX1" fmla="*/ 4402667 w 4436533"/>
              <a:gd name="connsiteY1" fmla="*/ 56445 h 2302933"/>
              <a:gd name="connsiteX2" fmla="*/ 4425245 w 4436533"/>
              <a:gd name="connsiteY2" fmla="*/ 124178 h 2302933"/>
              <a:gd name="connsiteX3" fmla="*/ 4436533 w 4436533"/>
              <a:gd name="connsiteY3" fmla="*/ 180622 h 2302933"/>
              <a:gd name="connsiteX4" fmla="*/ 4413956 w 4436533"/>
              <a:gd name="connsiteY4" fmla="*/ 214489 h 2302933"/>
              <a:gd name="connsiteX5" fmla="*/ 4380089 w 4436533"/>
              <a:gd name="connsiteY5" fmla="*/ 361245 h 2302933"/>
              <a:gd name="connsiteX6" fmla="*/ 4357511 w 4436533"/>
              <a:gd name="connsiteY6" fmla="*/ 395111 h 2302933"/>
              <a:gd name="connsiteX7" fmla="*/ 4323645 w 4436533"/>
              <a:gd name="connsiteY7" fmla="*/ 406400 h 2302933"/>
              <a:gd name="connsiteX8" fmla="*/ 4289778 w 4436533"/>
              <a:gd name="connsiteY8" fmla="*/ 428978 h 2302933"/>
              <a:gd name="connsiteX9" fmla="*/ 4233333 w 4436533"/>
              <a:gd name="connsiteY9" fmla="*/ 440267 h 2302933"/>
              <a:gd name="connsiteX10" fmla="*/ 4154311 w 4436533"/>
              <a:gd name="connsiteY10" fmla="*/ 474133 h 2302933"/>
              <a:gd name="connsiteX11" fmla="*/ 4041422 w 4436533"/>
              <a:gd name="connsiteY11" fmla="*/ 508000 h 2302933"/>
              <a:gd name="connsiteX12" fmla="*/ 3883378 w 4436533"/>
              <a:gd name="connsiteY12" fmla="*/ 530578 h 2302933"/>
              <a:gd name="connsiteX13" fmla="*/ 3781778 w 4436533"/>
              <a:gd name="connsiteY13" fmla="*/ 541867 h 2302933"/>
              <a:gd name="connsiteX14" fmla="*/ 3635022 w 4436533"/>
              <a:gd name="connsiteY14" fmla="*/ 564445 h 2302933"/>
              <a:gd name="connsiteX15" fmla="*/ 3533422 w 4436533"/>
              <a:gd name="connsiteY15" fmla="*/ 575733 h 2302933"/>
              <a:gd name="connsiteX16" fmla="*/ 3443111 w 4436533"/>
              <a:gd name="connsiteY16" fmla="*/ 587022 h 2302933"/>
              <a:gd name="connsiteX17" fmla="*/ 3296356 w 4436533"/>
              <a:gd name="connsiteY17" fmla="*/ 598311 h 2302933"/>
              <a:gd name="connsiteX18" fmla="*/ 3172178 w 4436533"/>
              <a:gd name="connsiteY18" fmla="*/ 609600 h 2302933"/>
              <a:gd name="connsiteX19" fmla="*/ 3115733 w 4436533"/>
              <a:gd name="connsiteY19" fmla="*/ 620889 h 2302933"/>
              <a:gd name="connsiteX20" fmla="*/ 3048000 w 4436533"/>
              <a:gd name="connsiteY20" fmla="*/ 632178 h 2302933"/>
              <a:gd name="connsiteX21" fmla="*/ 3014133 w 4436533"/>
              <a:gd name="connsiteY21" fmla="*/ 643467 h 2302933"/>
              <a:gd name="connsiteX22" fmla="*/ 2551289 w 4436533"/>
              <a:gd name="connsiteY22" fmla="*/ 666045 h 2302933"/>
              <a:gd name="connsiteX23" fmla="*/ 1817511 w 4436533"/>
              <a:gd name="connsiteY23" fmla="*/ 654756 h 2302933"/>
              <a:gd name="connsiteX24" fmla="*/ 1377245 w 4436533"/>
              <a:gd name="connsiteY24" fmla="*/ 643467 h 2302933"/>
              <a:gd name="connsiteX25" fmla="*/ 835378 w 4436533"/>
              <a:gd name="connsiteY25" fmla="*/ 654756 h 2302933"/>
              <a:gd name="connsiteX26" fmla="*/ 778933 w 4436533"/>
              <a:gd name="connsiteY26" fmla="*/ 666045 h 2302933"/>
              <a:gd name="connsiteX27" fmla="*/ 677333 w 4436533"/>
              <a:gd name="connsiteY27" fmla="*/ 677333 h 2302933"/>
              <a:gd name="connsiteX28" fmla="*/ 643467 w 4436533"/>
              <a:gd name="connsiteY28" fmla="*/ 688622 h 2302933"/>
              <a:gd name="connsiteX29" fmla="*/ 474133 w 4436533"/>
              <a:gd name="connsiteY29" fmla="*/ 711200 h 2302933"/>
              <a:gd name="connsiteX30" fmla="*/ 383822 w 4436533"/>
              <a:gd name="connsiteY30" fmla="*/ 745067 h 2302933"/>
              <a:gd name="connsiteX31" fmla="*/ 349956 w 4436533"/>
              <a:gd name="connsiteY31" fmla="*/ 767645 h 2302933"/>
              <a:gd name="connsiteX32" fmla="*/ 293511 w 4436533"/>
              <a:gd name="connsiteY32" fmla="*/ 778933 h 2302933"/>
              <a:gd name="connsiteX33" fmla="*/ 248356 w 4436533"/>
              <a:gd name="connsiteY33" fmla="*/ 801511 h 2302933"/>
              <a:gd name="connsiteX34" fmla="*/ 225778 w 4436533"/>
              <a:gd name="connsiteY34" fmla="*/ 835378 h 2302933"/>
              <a:gd name="connsiteX35" fmla="*/ 191911 w 4436533"/>
              <a:gd name="connsiteY35" fmla="*/ 857956 h 2302933"/>
              <a:gd name="connsiteX36" fmla="*/ 158045 w 4436533"/>
              <a:gd name="connsiteY36" fmla="*/ 925689 h 2302933"/>
              <a:gd name="connsiteX37" fmla="*/ 135467 w 4436533"/>
              <a:gd name="connsiteY37" fmla="*/ 1016000 h 2302933"/>
              <a:gd name="connsiteX38" fmla="*/ 101600 w 4436533"/>
              <a:gd name="connsiteY38" fmla="*/ 1049867 h 2302933"/>
              <a:gd name="connsiteX39" fmla="*/ 90311 w 4436533"/>
              <a:gd name="connsiteY39" fmla="*/ 1083733 h 2302933"/>
              <a:gd name="connsiteX40" fmla="*/ 79022 w 4436533"/>
              <a:gd name="connsiteY40" fmla="*/ 1128889 h 2302933"/>
              <a:gd name="connsiteX41" fmla="*/ 56445 w 4436533"/>
              <a:gd name="connsiteY41" fmla="*/ 1174045 h 2302933"/>
              <a:gd name="connsiteX42" fmla="*/ 33867 w 4436533"/>
              <a:gd name="connsiteY42" fmla="*/ 1298222 h 2302933"/>
              <a:gd name="connsiteX43" fmla="*/ 22578 w 4436533"/>
              <a:gd name="connsiteY43" fmla="*/ 1343378 h 2302933"/>
              <a:gd name="connsiteX44" fmla="*/ 11289 w 4436533"/>
              <a:gd name="connsiteY44" fmla="*/ 1422400 h 2302933"/>
              <a:gd name="connsiteX45" fmla="*/ 0 w 4436533"/>
              <a:gd name="connsiteY45" fmla="*/ 1603022 h 2302933"/>
              <a:gd name="connsiteX46" fmla="*/ 22578 w 4436533"/>
              <a:gd name="connsiteY46" fmla="*/ 1806222 h 2302933"/>
              <a:gd name="connsiteX47" fmla="*/ 56445 w 4436533"/>
              <a:gd name="connsiteY47" fmla="*/ 1919111 h 2302933"/>
              <a:gd name="connsiteX48" fmla="*/ 112889 w 4436533"/>
              <a:gd name="connsiteY48" fmla="*/ 1998133 h 2302933"/>
              <a:gd name="connsiteX49" fmla="*/ 169333 w 4436533"/>
              <a:gd name="connsiteY49" fmla="*/ 2099733 h 2302933"/>
              <a:gd name="connsiteX50" fmla="*/ 191911 w 4436533"/>
              <a:gd name="connsiteY50" fmla="*/ 2133600 h 2302933"/>
              <a:gd name="connsiteX51" fmla="*/ 225778 w 4436533"/>
              <a:gd name="connsiteY51" fmla="*/ 2156178 h 2302933"/>
              <a:gd name="connsiteX52" fmla="*/ 327378 w 4436533"/>
              <a:gd name="connsiteY52" fmla="*/ 2235200 h 2302933"/>
              <a:gd name="connsiteX53" fmla="*/ 372533 w 4436533"/>
              <a:gd name="connsiteY53" fmla="*/ 2246489 h 2302933"/>
              <a:gd name="connsiteX54" fmla="*/ 474133 w 4436533"/>
              <a:gd name="connsiteY54" fmla="*/ 2291645 h 2302933"/>
              <a:gd name="connsiteX55" fmla="*/ 508000 w 4436533"/>
              <a:gd name="connsiteY55" fmla="*/ 2302933 h 2302933"/>
              <a:gd name="connsiteX56" fmla="*/ 699911 w 4436533"/>
              <a:gd name="connsiteY56" fmla="*/ 2291645 h 2302933"/>
              <a:gd name="connsiteX57" fmla="*/ 767645 w 4436533"/>
              <a:gd name="connsiteY57" fmla="*/ 2269067 h 2302933"/>
              <a:gd name="connsiteX58" fmla="*/ 801511 w 4436533"/>
              <a:gd name="connsiteY58" fmla="*/ 2246489 h 2302933"/>
              <a:gd name="connsiteX59" fmla="*/ 835378 w 4436533"/>
              <a:gd name="connsiteY59" fmla="*/ 2235200 h 2302933"/>
              <a:gd name="connsiteX60" fmla="*/ 903111 w 4436533"/>
              <a:gd name="connsiteY60" fmla="*/ 2190045 h 2302933"/>
              <a:gd name="connsiteX61" fmla="*/ 936978 w 4436533"/>
              <a:gd name="connsiteY61" fmla="*/ 2167467 h 2302933"/>
              <a:gd name="connsiteX62" fmla="*/ 970845 w 4436533"/>
              <a:gd name="connsiteY62" fmla="*/ 2144889 h 2302933"/>
              <a:gd name="connsiteX63" fmla="*/ 1027289 w 4436533"/>
              <a:gd name="connsiteY63" fmla="*/ 2088445 h 2302933"/>
              <a:gd name="connsiteX64" fmla="*/ 1072445 w 4436533"/>
              <a:gd name="connsiteY64" fmla="*/ 1986845 h 2302933"/>
              <a:gd name="connsiteX65" fmla="*/ 1083733 w 4436533"/>
              <a:gd name="connsiteY65" fmla="*/ 1783645 h 2302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4436533" h="2302933">
                <a:moveTo>
                  <a:pt x="4391378" y="0"/>
                </a:moveTo>
                <a:cubicBezTo>
                  <a:pt x="4395141" y="18815"/>
                  <a:pt x="4397618" y="37933"/>
                  <a:pt x="4402667" y="56445"/>
                </a:cubicBezTo>
                <a:cubicBezTo>
                  <a:pt x="4408929" y="79405"/>
                  <a:pt x="4420578" y="100841"/>
                  <a:pt x="4425245" y="124178"/>
                </a:cubicBezTo>
                <a:lnTo>
                  <a:pt x="4436533" y="180622"/>
                </a:lnTo>
                <a:cubicBezTo>
                  <a:pt x="4429007" y="191911"/>
                  <a:pt x="4417855" y="201494"/>
                  <a:pt x="4413956" y="214489"/>
                </a:cubicBezTo>
                <a:cubicBezTo>
                  <a:pt x="4398344" y="266531"/>
                  <a:pt x="4411938" y="313474"/>
                  <a:pt x="4380089" y="361245"/>
                </a:cubicBezTo>
                <a:cubicBezTo>
                  <a:pt x="4372563" y="372534"/>
                  <a:pt x="4368105" y="386636"/>
                  <a:pt x="4357511" y="395111"/>
                </a:cubicBezTo>
                <a:cubicBezTo>
                  <a:pt x="4348219" y="402544"/>
                  <a:pt x="4334288" y="401078"/>
                  <a:pt x="4323645" y="406400"/>
                </a:cubicBezTo>
                <a:cubicBezTo>
                  <a:pt x="4311510" y="412468"/>
                  <a:pt x="4302482" y="424214"/>
                  <a:pt x="4289778" y="428978"/>
                </a:cubicBezTo>
                <a:cubicBezTo>
                  <a:pt x="4271812" y="435715"/>
                  <a:pt x="4252148" y="436504"/>
                  <a:pt x="4233333" y="440267"/>
                </a:cubicBezTo>
                <a:cubicBezTo>
                  <a:pt x="4148311" y="496950"/>
                  <a:pt x="4256367" y="430395"/>
                  <a:pt x="4154311" y="474133"/>
                </a:cubicBezTo>
                <a:cubicBezTo>
                  <a:pt x="4051628" y="518139"/>
                  <a:pt x="4225420" y="481715"/>
                  <a:pt x="4041422" y="508000"/>
                </a:cubicBezTo>
                <a:cubicBezTo>
                  <a:pt x="3966608" y="532939"/>
                  <a:pt x="4024706" y="516445"/>
                  <a:pt x="3883378" y="530578"/>
                </a:cubicBezTo>
                <a:cubicBezTo>
                  <a:pt x="3849472" y="533969"/>
                  <a:pt x="3815645" y="538104"/>
                  <a:pt x="3781778" y="541867"/>
                </a:cubicBezTo>
                <a:cubicBezTo>
                  <a:pt x="3711129" y="565417"/>
                  <a:pt x="3762627" y="551013"/>
                  <a:pt x="3635022" y="564445"/>
                </a:cubicBezTo>
                <a:lnTo>
                  <a:pt x="3533422" y="575733"/>
                </a:lnTo>
                <a:cubicBezTo>
                  <a:pt x="3503292" y="579278"/>
                  <a:pt x="3473312" y="584146"/>
                  <a:pt x="3443111" y="587022"/>
                </a:cubicBezTo>
                <a:cubicBezTo>
                  <a:pt x="3394269" y="591674"/>
                  <a:pt x="3345249" y="594237"/>
                  <a:pt x="3296356" y="598311"/>
                </a:cubicBezTo>
                <a:lnTo>
                  <a:pt x="3172178" y="609600"/>
                </a:lnTo>
                <a:lnTo>
                  <a:pt x="3115733" y="620889"/>
                </a:lnTo>
                <a:cubicBezTo>
                  <a:pt x="3093213" y="624984"/>
                  <a:pt x="3070344" y="627213"/>
                  <a:pt x="3048000" y="632178"/>
                </a:cubicBezTo>
                <a:cubicBezTo>
                  <a:pt x="3036384" y="634759"/>
                  <a:pt x="3025967" y="642221"/>
                  <a:pt x="3014133" y="643467"/>
                </a:cubicBezTo>
                <a:cubicBezTo>
                  <a:pt x="2919466" y="653432"/>
                  <a:pt x="2612984" y="663577"/>
                  <a:pt x="2551289" y="666045"/>
                </a:cubicBezTo>
                <a:lnTo>
                  <a:pt x="1817511" y="654756"/>
                </a:lnTo>
                <a:cubicBezTo>
                  <a:pt x="1670735" y="651933"/>
                  <a:pt x="1524049" y="643467"/>
                  <a:pt x="1377245" y="643467"/>
                </a:cubicBezTo>
                <a:cubicBezTo>
                  <a:pt x="1196583" y="643467"/>
                  <a:pt x="1016000" y="650993"/>
                  <a:pt x="835378" y="654756"/>
                </a:cubicBezTo>
                <a:cubicBezTo>
                  <a:pt x="816563" y="658519"/>
                  <a:pt x="797928" y="663332"/>
                  <a:pt x="778933" y="666045"/>
                </a:cubicBezTo>
                <a:cubicBezTo>
                  <a:pt x="745200" y="670864"/>
                  <a:pt x="710944" y="671731"/>
                  <a:pt x="677333" y="677333"/>
                </a:cubicBezTo>
                <a:cubicBezTo>
                  <a:pt x="665596" y="679289"/>
                  <a:pt x="655083" y="686041"/>
                  <a:pt x="643467" y="688622"/>
                </a:cubicBezTo>
                <a:cubicBezTo>
                  <a:pt x="592796" y="699882"/>
                  <a:pt x="523045" y="705765"/>
                  <a:pt x="474133" y="711200"/>
                </a:cubicBezTo>
                <a:cubicBezTo>
                  <a:pt x="424747" y="723547"/>
                  <a:pt x="429735" y="718831"/>
                  <a:pt x="383822" y="745067"/>
                </a:cubicBezTo>
                <a:cubicBezTo>
                  <a:pt x="372042" y="751798"/>
                  <a:pt x="362660" y="762881"/>
                  <a:pt x="349956" y="767645"/>
                </a:cubicBezTo>
                <a:cubicBezTo>
                  <a:pt x="331990" y="774382"/>
                  <a:pt x="312326" y="775170"/>
                  <a:pt x="293511" y="778933"/>
                </a:cubicBezTo>
                <a:cubicBezTo>
                  <a:pt x="278459" y="786459"/>
                  <a:pt x="261284" y="790738"/>
                  <a:pt x="248356" y="801511"/>
                </a:cubicBezTo>
                <a:cubicBezTo>
                  <a:pt x="237933" y="810197"/>
                  <a:pt x="235372" y="825784"/>
                  <a:pt x="225778" y="835378"/>
                </a:cubicBezTo>
                <a:cubicBezTo>
                  <a:pt x="216184" y="844972"/>
                  <a:pt x="203200" y="850430"/>
                  <a:pt x="191911" y="857956"/>
                </a:cubicBezTo>
                <a:cubicBezTo>
                  <a:pt x="168195" y="893528"/>
                  <a:pt x="168831" y="886138"/>
                  <a:pt x="158045" y="925689"/>
                </a:cubicBezTo>
                <a:cubicBezTo>
                  <a:pt x="149881" y="955626"/>
                  <a:pt x="157409" y="994058"/>
                  <a:pt x="135467" y="1016000"/>
                </a:cubicBezTo>
                <a:lnTo>
                  <a:pt x="101600" y="1049867"/>
                </a:lnTo>
                <a:cubicBezTo>
                  <a:pt x="97837" y="1061156"/>
                  <a:pt x="93580" y="1072292"/>
                  <a:pt x="90311" y="1083733"/>
                </a:cubicBezTo>
                <a:cubicBezTo>
                  <a:pt x="86049" y="1098651"/>
                  <a:pt x="84470" y="1114362"/>
                  <a:pt x="79022" y="1128889"/>
                </a:cubicBezTo>
                <a:cubicBezTo>
                  <a:pt x="73113" y="1144646"/>
                  <a:pt x="63971" y="1158993"/>
                  <a:pt x="56445" y="1174045"/>
                </a:cubicBezTo>
                <a:cubicBezTo>
                  <a:pt x="48275" y="1223063"/>
                  <a:pt x="44386" y="1250887"/>
                  <a:pt x="33867" y="1298222"/>
                </a:cubicBezTo>
                <a:cubicBezTo>
                  <a:pt x="30501" y="1313368"/>
                  <a:pt x="25353" y="1328113"/>
                  <a:pt x="22578" y="1343378"/>
                </a:cubicBezTo>
                <a:cubicBezTo>
                  <a:pt x="17818" y="1369557"/>
                  <a:pt x="15052" y="1396059"/>
                  <a:pt x="11289" y="1422400"/>
                </a:cubicBezTo>
                <a:cubicBezTo>
                  <a:pt x="7526" y="1482607"/>
                  <a:pt x="0" y="1542697"/>
                  <a:pt x="0" y="1603022"/>
                </a:cubicBezTo>
                <a:cubicBezTo>
                  <a:pt x="0" y="1620415"/>
                  <a:pt x="18076" y="1779212"/>
                  <a:pt x="22578" y="1806222"/>
                </a:cubicBezTo>
                <a:cubicBezTo>
                  <a:pt x="25928" y="1826323"/>
                  <a:pt x="49992" y="1910507"/>
                  <a:pt x="56445" y="1919111"/>
                </a:cubicBezTo>
                <a:cubicBezTo>
                  <a:pt x="98451" y="1975121"/>
                  <a:pt x="79874" y="1948612"/>
                  <a:pt x="112889" y="1998133"/>
                </a:cubicBezTo>
                <a:cubicBezTo>
                  <a:pt x="132759" y="2057742"/>
                  <a:pt x="117577" y="2022099"/>
                  <a:pt x="169333" y="2099733"/>
                </a:cubicBezTo>
                <a:cubicBezTo>
                  <a:pt x="176859" y="2111022"/>
                  <a:pt x="180622" y="2126074"/>
                  <a:pt x="191911" y="2133600"/>
                </a:cubicBezTo>
                <a:cubicBezTo>
                  <a:pt x="203200" y="2141126"/>
                  <a:pt x="215355" y="2147492"/>
                  <a:pt x="225778" y="2156178"/>
                </a:cubicBezTo>
                <a:cubicBezTo>
                  <a:pt x="259944" y="2184649"/>
                  <a:pt x="278465" y="2222972"/>
                  <a:pt x="327378" y="2235200"/>
                </a:cubicBezTo>
                <a:lnTo>
                  <a:pt x="372533" y="2246489"/>
                </a:lnTo>
                <a:cubicBezTo>
                  <a:pt x="426200" y="2282267"/>
                  <a:pt x="393531" y="2264778"/>
                  <a:pt x="474133" y="2291645"/>
                </a:cubicBezTo>
                <a:lnTo>
                  <a:pt x="508000" y="2302933"/>
                </a:lnTo>
                <a:cubicBezTo>
                  <a:pt x="571970" y="2299170"/>
                  <a:pt x="636368" y="2299933"/>
                  <a:pt x="699911" y="2291645"/>
                </a:cubicBezTo>
                <a:cubicBezTo>
                  <a:pt x="723510" y="2288567"/>
                  <a:pt x="767645" y="2269067"/>
                  <a:pt x="767645" y="2269067"/>
                </a:cubicBezTo>
                <a:cubicBezTo>
                  <a:pt x="778934" y="2261541"/>
                  <a:pt x="789376" y="2252557"/>
                  <a:pt x="801511" y="2246489"/>
                </a:cubicBezTo>
                <a:cubicBezTo>
                  <a:pt x="812154" y="2241167"/>
                  <a:pt x="824976" y="2240979"/>
                  <a:pt x="835378" y="2235200"/>
                </a:cubicBezTo>
                <a:cubicBezTo>
                  <a:pt x="859098" y="2222022"/>
                  <a:pt x="880533" y="2205097"/>
                  <a:pt x="903111" y="2190045"/>
                </a:cubicBezTo>
                <a:lnTo>
                  <a:pt x="936978" y="2167467"/>
                </a:lnTo>
                <a:lnTo>
                  <a:pt x="970845" y="2144889"/>
                </a:lnTo>
                <a:cubicBezTo>
                  <a:pt x="1031048" y="2054581"/>
                  <a:pt x="952033" y="2163700"/>
                  <a:pt x="1027289" y="2088445"/>
                </a:cubicBezTo>
                <a:cubicBezTo>
                  <a:pt x="1054123" y="2061612"/>
                  <a:pt x="1061268" y="2020377"/>
                  <a:pt x="1072445" y="1986845"/>
                </a:cubicBezTo>
                <a:cubicBezTo>
                  <a:pt x="1101581" y="1899436"/>
                  <a:pt x="1083733" y="1964849"/>
                  <a:pt x="1083733" y="1783645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28" name="Freeform 27"/>
          <p:cNvSpPr/>
          <p:nvPr/>
        </p:nvSpPr>
        <p:spPr bwMode="auto">
          <a:xfrm>
            <a:off x="3996267" y="5486400"/>
            <a:ext cx="2810933" cy="1444978"/>
          </a:xfrm>
          <a:custGeom>
            <a:avLst/>
            <a:gdLst>
              <a:gd name="connsiteX0" fmla="*/ 0 w 2506133"/>
              <a:gd name="connsiteY0" fmla="*/ 56444 h 1444978"/>
              <a:gd name="connsiteX1" fmla="*/ 101600 w 2506133"/>
              <a:gd name="connsiteY1" fmla="*/ 22578 h 1444978"/>
              <a:gd name="connsiteX2" fmla="*/ 135466 w 2506133"/>
              <a:gd name="connsiteY2" fmla="*/ 11289 h 1444978"/>
              <a:gd name="connsiteX3" fmla="*/ 191911 w 2506133"/>
              <a:gd name="connsiteY3" fmla="*/ 0 h 1444978"/>
              <a:gd name="connsiteX4" fmla="*/ 530577 w 2506133"/>
              <a:gd name="connsiteY4" fmla="*/ 11289 h 1444978"/>
              <a:gd name="connsiteX5" fmla="*/ 598311 w 2506133"/>
              <a:gd name="connsiteY5" fmla="*/ 56444 h 1444978"/>
              <a:gd name="connsiteX6" fmla="*/ 677333 w 2506133"/>
              <a:gd name="connsiteY6" fmla="*/ 112889 h 1444978"/>
              <a:gd name="connsiteX7" fmla="*/ 745066 w 2506133"/>
              <a:gd name="connsiteY7" fmla="*/ 180622 h 1444978"/>
              <a:gd name="connsiteX8" fmla="*/ 812800 w 2506133"/>
              <a:gd name="connsiteY8" fmla="*/ 259644 h 1444978"/>
              <a:gd name="connsiteX9" fmla="*/ 880533 w 2506133"/>
              <a:gd name="connsiteY9" fmla="*/ 327378 h 1444978"/>
              <a:gd name="connsiteX10" fmla="*/ 925689 w 2506133"/>
              <a:gd name="connsiteY10" fmla="*/ 372533 h 1444978"/>
              <a:gd name="connsiteX11" fmla="*/ 936977 w 2506133"/>
              <a:gd name="connsiteY11" fmla="*/ 417689 h 1444978"/>
              <a:gd name="connsiteX12" fmla="*/ 959555 w 2506133"/>
              <a:gd name="connsiteY12" fmla="*/ 451556 h 1444978"/>
              <a:gd name="connsiteX13" fmla="*/ 982133 w 2506133"/>
              <a:gd name="connsiteY13" fmla="*/ 496711 h 1444978"/>
              <a:gd name="connsiteX14" fmla="*/ 1049866 w 2506133"/>
              <a:gd name="connsiteY14" fmla="*/ 587022 h 1444978"/>
              <a:gd name="connsiteX15" fmla="*/ 1083733 w 2506133"/>
              <a:gd name="connsiteY15" fmla="*/ 654756 h 1444978"/>
              <a:gd name="connsiteX16" fmla="*/ 1106311 w 2506133"/>
              <a:gd name="connsiteY16" fmla="*/ 688622 h 1444978"/>
              <a:gd name="connsiteX17" fmla="*/ 1140177 w 2506133"/>
              <a:gd name="connsiteY17" fmla="*/ 745067 h 1444978"/>
              <a:gd name="connsiteX18" fmla="*/ 1219200 w 2506133"/>
              <a:gd name="connsiteY18" fmla="*/ 835378 h 1444978"/>
              <a:gd name="connsiteX19" fmla="*/ 1264355 w 2506133"/>
              <a:gd name="connsiteY19" fmla="*/ 936978 h 1444978"/>
              <a:gd name="connsiteX20" fmla="*/ 1343377 w 2506133"/>
              <a:gd name="connsiteY20" fmla="*/ 1038578 h 1444978"/>
              <a:gd name="connsiteX21" fmla="*/ 1354666 w 2506133"/>
              <a:gd name="connsiteY21" fmla="*/ 1072444 h 1444978"/>
              <a:gd name="connsiteX22" fmla="*/ 1422400 w 2506133"/>
              <a:gd name="connsiteY22" fmla="*/ 1151467 h 1444978"/>
              <a:gd name="connsiteX23" fmla="*/ 1444977 w 2506133"/>
              <a:gd name="connsiteY23" fmla="*/ 1185333 h 1444978"/>
              <a:gd name="connsiteX24" fmla="*/ 1467555 w 2506133"/>
              <a:gd name="connsiteY24" fmla="*/ 1230489 h 1444978"/>
              <a:gd name="connsiteX25" fmla="*/ 1501422 w 2506133"/>
              <a:gd name="connsiteY25" fmla="*/ 1253067 h 1444978"/>
              <a:gd name="connsiteX26" fmla="*/ 1569155 w 2506133"/>
              <a:gd name="connsiteY26" fmla="*/ 1320800 h 1444978"/>
              <a:gd name="connsiteX27" fmla="*/ 1670755 w 2506133"/>
              <a:gd name="connsiteY27" fmla="*/ 1377244 h 1444978"/>
              <a:gd name="connsiteX28" fmla="*/ 1772355 w 2506133"/>
              <a:gd name="connsiteY28" fmla="*/ 1422400 h 1444978"/>
              <a:gd name="connsiteX29" fmla="*/ 1806222 w 2506133"/>
              <a:gd name="connsiteY29" fmla="*/ 1433689 h 1444978"/>
              <a:gd name="connsiteX30" fmla="*/ 1840089 w 2506133"/>
              <a:gd name="connsiteY30" fmla="*/ 1444978 h 1444978"/>
              <a:gd name="connsiteX31" fmla="*/ 2291644 w 2506133"/>
              <a:gd name="connsiteY31" fmla="*/ 1433689 h 1444978"/>
              <a:gd name="connsiteX32" fmla="*/ 2325511 w 2506133"/>
              <a:gd name="connsiteY32" fmla="*/ 1422400 h 1444978"/>
              <a:gd name="connsiteX33" fmla="*/ 2370666 w 2506133"/>
              <a:gd name="connsiteY33" fmla="*/ 1399822 h 1444978"/>
              <a:gd name="connsiteX34" fmla="*/ 2427111 w 2506133"/>
              <a:gd name="connsiteY34" fmla="*/ 1354667 h 1444978"/>
              <a:gd name="connsiteX35" fmla="*/ 2472266 w 2506133"/>
              <a:gd name="connsiteY35" fmla="*/ 1275644 h 1444978"/>
              <a:gd name="connsiteX36" fmla="*/ 2506133 w 2506133"/>
              <a:gd name="connsiteY36" fmla="*/ 1241778 h 1444978"/>
              <a:gd name="connsiteX37" fmla="*/ 2483555 w 2506133"/>
              <a:gd name="connsiteY37" fmla="*/ 1027289 h 1444978"/>
              <a:gd name="connsiteX38" fmla="*/ 2472266 w 2506133"/>
              <a:gd name="connsiteY38" fmla="*/ 936978 h 1444978"/>
              <a:gd name="connsiteX39" fmla="*/ 2483555 w 2506133"/>
              <a:gd name="connsiteY39" fmla="*/ 824089 h 1444978"/>
              <a:gd name="connsiteX40" fmla="*/ 2494844 w 2506133"/>
              <a:gd name="connsiteY40" fmla="*/ 778933 h 1444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2506133" h="1444978">
                <a:moveTo>
                  <a:pt x="0" y="56444"/>
                </a:moveTo>
                <a:lnTo>
                  <a:pt x="101600" y="22578"/>
                </a:lnTo>
                <a:cubicBezTo>
                  <a:pt x="112889" y="18815"/>
                  <a:pt x="123798" y="13623"/>
                  <a:pt x="135466" y="11289"/>
                </a:cubicBezTo>
                <a:lnTo>
                  <a:pt x="191911" y="0"/>
                </a:lnTo>
                <a:cubicBezTo>
                  <a:pt x="304800" y="3763"/>
                  <a:pt x="417833" y="4456"/>
                  <a:pt x="530577" y="11289"/>
                </a:cubicBezTo>
                <a:cubicBezTo>
                  <a:pt x="568459" y="13585"/>
                  <a:pt x="570962" y="33002"/>
                  <a:pt x="598311" y="56444"/>
                </a:cubicBezTo>
                <a:cubicBezTo>
                  <a:pt x="622820" y="77452"/>
                  <a:pt x="650526" y="95018"/>
                  <a:pt x="677333" y="112889"/>
                </a:cubicBezTo>
                <a:cubicBezTo>
                  <a:pt x="717079" y="172508"/>
                  <a:pt x="679722" y="124613"/>
                  <a:pt x="745066" y="180622"/>
                </a:cubicBezTo>
                <a:cubicBezTo>
                  <a:pt x="797956" y="225956"/>
                  <a:pt x="762614" y="203882"/>
                  <a:pt x="812800" y="259644"/>
                </a:cubicBezTo>
                <a:cubicBezTo>
                  <a:pt x="834160" y="283377"/>
                  <a:pt x="857955" y="304800"/>
                  <a:pt x="880533" y="327378"/>
                </a:cubicBezTo>
                <a:lnTo>
                  <a:pt x="925689" y="372533"/>
                </a:lnTo>
                <a:cubicBezTo>
                  <a:pt x="929452" y="387585"/>
                  <a:pt x="930865" y="403428"/>
                  <a:pt x="936977" y="417689"/>
                </a:cubicBezTo>
                <a:cubicBezTo>
                  <a:pt x="942321" y="430160"/>
                  <a:pt x="952823" y="439776"/>
                  <a:pt x="959555" y="451556"/>
                </a:cubicBezTo>
                <a:cubicBezTo>
                  <a:pt x="967904" y="466167"/>
                  <a:pt x="972798" y="482709"/>
                  <a:pt x="982133" y="496711"/>
                </a:cubicBezTo>
                <a:cubicBezTo>
                  <a:pt x="1003006" y="528021"/>
                  <a:pt x="1028993" y="555712"/>
                  <a:pt x="1049866" y="587022"/>
                </a:cubicBezTo>
                <a:cubicBezTo>
                  <a:pt x="1114575" y="684085"/>
                  <a:pt x="1036992" y="561275"/>
                  <a:pt x="1083733" y="654756"/>
                </a:cubicBezTo>
                <a:cubicBezTo>
                  <a:pt x="1089801" y="666891"/>
                  <a:pt x="1099120" y="677117"/>
                  <a:pt x="1106311" y="688622"/>
                </a:cubicBezTo>
                <a:cubicBezTo>
                  <a:pt x="1117940" y="707229"/>
                  <a:pt x="1127594" y="727092"/>
                  <a:pt x="1140177" y="745067"/>
                </a:cubicBezTo>
                <a:cubicBezTo>
                  <a:pt x="1219454" y="858320"/>
                  <a:pt x="1152296" y="755093"/>
                  <a:pt x="1219200" y="835378"/>
                </a:cubicBezTo>
                <a:cubicBezTo>
                  <a:pt x="1295786" y="927282"/>
                  <a:pt x="1165902" y="789301"/>
                  <a:pt x="1264355" y="936978"/>
                </a:cubicBezTo>
                <a:cubicBezTo>
                  <a:pt x="1318367" y="1017994"/>
                  <a:pt x="1290324" y="985523"/>
                  <a:pt x="1343377" y="1038578"/>
                </a:cubicBezTo>
                <a:cubicBezTo>
                  <a:pt x="1347140" y="1049867"/>
                  <a:pt x="1348762" y="1062113"/>
                  <a:pt x="1354666" y="1072444"/>
                </a:cubicBezTo>
                <a:cubicBezTo>
                  <a:pt x="1385415" y="1126254"/>
                  <a:pt x="1386003" y="1107790"/>
                  <a:pt x="1422400" y="1151467"/>
                </a:cubicBezTo>
                <a:cubicBezTo>
                  <a:pt x="1431086" y="1161890"/>
                  <a:pt x="1438246" y="1173553"/>
                  <a:pt x="1444977" y="1185333"/>
                </a:cubicBezTo>
                <a:cubicBezTo>
                  <a:pt x="1453326" y="1199944"/>
                  <a:pt x="1456782" y="1217561"/>
                  <a:pt x="1467555" y="1230489"/>
                </a:cubicBezTo>
                <a:cubicBezTo>
                  <a:pt x="1476241" y="1240912"/>
                  <a:pt x="1491281" y="1244053"/>
                  <a:pt x="1501422" y="1253067"/>
                </a:cubicBezTo>
                <a:cubicBezTo>
                  <a:pt x="1525287" y="1274280"/>
                  <a:pt x="1542588" y="1303089"/>
                  <a:pt x="1569155" y="1320800"/>
                </a:cubicBezTo>
                <a:cubicBezTo>
                  <a:pt x="1646790" y="1372557"/>
                  <a:pt x="1611146" y="1357375"/>
                  <a:pt x="1670755" y="1377244"/>
                </a:cubicBezTo>
                <a:cubicBezTo>
                  <a:pt x="1724424" y="1413023"/>
                  <a:pt x="1691751" y="1395532"/>
                  <a:pt x="1772355" y="1422400"/>
                </a:cubicBezTo>
                <a:lnTo>
                  <a:pt x="1806222" y="1433689"/>
                </a:lnTo>
                <a:lnTo>
                  <a:pt x="1840089" y="1444978"/>
                </a:lnTo>
                <a:cubicBezTo>
                  <a:pt x="1990607" y="1441215"/>
                  <a:pt x="2141241" y="1440685"/>
                  <a:pt x="2291644" y="1433689"/>
                </a:cubicBezTo>
                <a:cubicBezTo>
                  <a:pt x="2303531" y="1433136"/>
                  <a:pt x="2314574" y="1427088"/>
                  <a:pt x="2325511" y="1422400"/>
                </a:cubicBezTo>
                <a:cubicBezTo>
                  <a:pt x="2340979" y="1415771"/>
                  <a:pt x="2355614" y="1407348"/>
                  <a:pt x="2370666" y="1399822"/>
                </a:cubicBezTo>
                <a:cubicBezTo>
                  <a:pt x="2435373" y="1302765"/>
                  <a:pt x="2349212" y="1416986"/>
                  <a:pt x="2427111" y="1354667"/>
                </a:cubicBezTo>
                <a:cubicBezTo>
                  <a:pt x="2444890" y="1340444"/>
                  <a:pt x="2461153" y="1291203"/>
                  <a:pt x="2472266" y="1275644"/>
                </a:cubicBezTo>
                <a:cubicBezTo>
                  <a:pt x="2481545" y="1262653"/>
                  <a:pt x="2494844" y="1253067"/>
                  <a:pt x="2506133" y="1241778"/>
                </a:cubicBezTo>
                <a:cubicBezTo>
                  <a:pt x="2479547" y="1135433"/>
                  <a:pt x="2501626" y="1235102"/>
                  <a:pt x="2483555" y="1027289"/>
                </a:cubicBezTo>
                <a:cubicBezTo>
                  <a:pt x="2480927" y="997065"/>
                  <a:pt x="2476029" y="967082"/>
                  <a:pt x="2472266" y="936978"/>
                </a:cubicBezTo>
                <a:cubicBezTo>
                  <a:pt x="2476029" y="899348"/>
                  <a:pt x="2477805" y="861467"/>
                  <a:pt x="2483555" y="824089"/>
                </a:cubicBezTo>
                <a:cubicBezTo>
                  <a:pt x="2496034" y="742976"/>
                  <a:pt x="2494844" y="815933"/>
                  <a:pt x="2494844" y="778933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cxnSp>
        <p:nvCxnSpPr>
          <p:cNvPr id="30" name="Straight Connector 29"/>
          <p:cNvCxnSpPr/>
          <p:nvPr/>
        </p:nvCxnSpPr>
        <p:spPr bwMode="auto">
          <a:xfrm>
            <a:off x="3221670" y="6300117"/>
            <a:ext cx="221441" cy="63126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Arrow Connector 31"/>
          <p:cNvCxnSpPr/>
          <p:nvPr/>
        </p:nvCxnSpPr>
        <p:spPr bwMode="auto">
          <a:xfrm>
            <a:off x="3443111" y="6931378"/>
            <a:ext cx="282222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3" name="TextBox 32"/>
          <p:cNvSpPr txBox="1"/>
          <p:nvPr/>
        </p:nvSpPr>
        <p:spPr>
          <a:xfrm>
            <a:off x="3746833" y="6700545"/>
            <a:ext cx="1417762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v-SE" dirty="0" smtClean="0"/>
              <a:t>To PC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8485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Phase-noise</a:t>
            </a:r>
            <a:endParaRPr lang="en-US" dirty="0"/>
          </a:p>
        </p:txBody>
      </p:sp>
      <p:sp>
        <p:nvSpPr>
          <p:cNvPr id="4" name="TextBox 19"/>
          <p:cNvSpPr txBox="1">
            <a:spLocks noChangeArrowheads="1"/>
          </p:cNvSpPr>
          <p:nvPr/>
        </p:nvSpPr>
        <p:spPr bwMode="auto">
          <a:xfrm>
            <a:off x="6429375" y="2714625"/>
            <a:ext cx="785813" cy="307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Verdana" pitchFamily="32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itchFamily="32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itchFamily="32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itchFamily="32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itchFamily="3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2" charset="0"/>
              </a:defRPr>
            </a:lvl9pPr>
          </a:lstStyle>
          <a:p>
            <a:r>
              <a:rPr lang="sv-SE"/>
              <a:t>A/D</a:t>
            </a:r>
          </a:p>
        </p:txBody>
      </p:sp>
      <p:cxnSp>
        <p:nvCxnSpPr>
          <p:cNvPr id="5" name="Straight Arrow Connector 20"/>
          <p:cNvCxnSpPr>
            <a:cxnSpLocks noChangeShapeType="1"/>
          </p:cNvCxnSpPr>
          <p:nvPr/>
        </p:nvCxnSpPr>
        <p:spPr bwMode="auto">
          <a:xfrm flipV="1">
            <a:off x="4857750" y="2857500"/>
            <a:ext cx="357188" cy="1111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Straight Arrow Connector 21"/>
          <p:cNvCxnSpPr>
            <a:cxnSpLocks noChangeShapeType="1"/>
          </p:cNvCxnSpPr>
          <p:nvPr/>
        </p:nvCxnSpPr>
        <p:spPr bwMode="auto">
          <a:xfrm rot="5400000" flipH="1" flipV="1">
            <a:off x="4501356" y="3213894"/>
            <a:ext cx="428625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7" name="Object 19"/>
          <p:cNvGraphicFramePr>
            <a:graphicFrameLocks noChangeAspect="1"/>
          </p:cNvGraphicFramePr>
          <p:nvPr/>
        </p:nvGraphicFramePr>
        <p:xfrm>
          <a:off x="3355975" y="3429000"/>
          <a:ext cx="2671763" cy="32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0" name="Equation" r:id="rId3" imgW="1790640" imgH="215640" progId="Equation.3">
                  <p:embed/>
                </p:oleObj>
              </mc:Choice>
              <mc:Fallback>
                <p:oleObj name="Equation" r:id="rId3" imgW="17906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5975" y="3429000"/>
                        <a:ext cx="2671763" cy="322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23"/>
          <p:cNvSpPr txBox="1">
            <a:spLocks noChangeArrowheads="1"/>
          </p:cNvSpPr>
          <p:nvPr/>
        </p:nvSpPr>
        <p:spPr bwMode="auto">
          <a:xfrm>
            <a:off x="5214938" y="2714625"/>
            <a:ext cx="785812" cy="307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Verdana" pitchFamily="32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itchFamily="32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itchFamily="32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itchFamily="32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itchFamily="3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2" charset="0"/>
              </a:defRPr>
            </a:lvl9pPr>
          </a:lstStyle>
          <a:p>
            <a:r>
              <a:rPr lang="sv-SE"/>
              <a:t>LPF</a:t>
            </a:r>
          </a:p>
        </p:txBody>
      </p:sp>
      <p:cxnSp>
        <p:nvCxnSpPr>
          <p:cNvPr id="9" name="Straight Arrow Connector 24"/>
          <p:cNvCxnSpPr>
            <a:cxnSpLocks noChangeShapeType="1"/>
          </p:cNvCxnSpPr>
          <p:nvPr/>
        </p:nvCxnSpPr>
        <p:spPr bwMode="auto">
          <a:xfrm flipV="1">
            <a:off x="3071813" y="2857500"/>
            <a:ext cx="357187" cy="1111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Straight Arrow Connector 25"/>
          <p:cNvCxnSpPr>
            <a:cxnSpLocks noChangeShapeType="1"/>
          </p:cNvCxnSpPr>
          <p:nvPr/>
        </p:nvCxnSpPr>
        <p:spPr bwMode="auto">
          <a:xfrm>
            <a:off x="6000750" y="2857500"/>
            <a:ext cx="428625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TextBox 26"/>
          <p:cNvSpPr txBox="1">
            <a:spLocks noChangeArrowheads="1"/>
          </p:cNvSpPr>
          <p:nvPr/>
        </p:nvSpPr>
        <p:spPr bwMode="auto">
          <a:xfrm>
            <a:off x="2500313" y="2714625"/>
            <a:ext cx="571500" cy="307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Verdana" pitchFamily="32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itchFamily="32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itchFamily="32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itchFamily="32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itchFamily="3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2" charset="0"/>
              </a:defRPr>
            </a:lvl9pPr>
          </a:lstStyle>
          <a:p>
            <a:r>
              <a:rPr lang="sv-SE"/>
              <a:t>BPF</a:t>
            </a:r>
          </a:p>
        </p:txBody>
      </p:sp>
      <p:cxnSp>
        <p:nvCxnSpPr>
          <p:cNvPr id="12" name="Straight Arrow Connector 27"/>
          <p:cNvCxnSpPr>
            <a:cxnSpLocks noChangeShapeType="1"/>
          </p:cNvCxnSpPr>
          <p:nvPr/>
        </p:nvCxnSpPr>
        <p:spPr bwMode="auto">
          <a:xfrm flipV="1">
            <a:off x="4214813" y="2857500"/>
            <a:ext cx="357187" cy="95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TextBox 28"/>
          <p:cNvSpPr txBox="1">
            <a:spLocks noChangeArrowheads="1"/>
          </p:cNvSpPr>
          <p:nvPr/>
        </p:nvSpPr>
        <p:spPr bwMode="auto">
          <a:xfrm>
            <a:off x="3429000" y="2714625"/>
            <a:ext cx="785813" cy="307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Verdana" pitchFamily="32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itchFamily="32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itchFamily="32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itchFamily="32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itchFamily="3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2" charset="0"/>
              </a:defRPr>
            </a:lvl9pPr>
          </a:lstStyle>
          <a:p>
            <a:r>
              <a:rPr lang="sv-SE"/>
              <a:t>LNA</a:t>
            </a:r>
          </a:p>
        </p:txBody>
      </p:sp>
      <p:cxnSp>
        <p:nvCxnSpPr>
          <p:cNvPr id="14" name="Straight Arrow Connector 29"/>
          <p:cNvCxnSpPr>
            <a:cxnSpLocks noChangeShapeType="1"/>
          </p:cNvCxnSpPr>
          <p:nvPr/>
        </p:nvCxnSpPr>
        <p:spPr bwMode="auto">
          <a:xfrm flipV="1">
            <a:off x="2143125" y="2857500"/>
            <a:ext cx="357188" cy="95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5" name="Group 30"/>
          <p:cNvGrpSpPr>
            <a:grpSpLocks/>
          </p:cNvGrpSpPr>
          <p:nvPr/>
        </p:nvGrpSpPr>
        <p:grpSpPr bwMode="auto">
          <a:xfrm>
            <a:off x="1928813" y="2214563"/>
            <a:ext cx="357187" cy="642937"/>
            <a:chOff x="7000892" y="2214554"/>
            <a:chExt cx="357190" cy="642942"/>
          </a:xfrm>
        </p:grpSpPr>
        <p:cxnSp>
          <p:nvCxnSpPr>
            <p:cNvPr id="16" name="Straight Connector 23"/>
            <p:cNvCxnSpPr>
              <a:cxnSpLocks noChangeShapeType="1"/>
            </p:cNvCxnSpPr>
            <p:nvPr/>
          </p:nvCxnSpPr>
          <p:spPr bwMode="auto">
            <a:xfrm rot="5400000" flipH="1" flipV="1">
              <a:off x="7000892" y="2643182"/>
              <a:ext cx="428628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Straight Connector 37"/>
            <p:cNvCxnSpPr>
              <a:cxnSpLocks noChangeShapeType="1"/>
            </p:cNvCxnSpPr>
            <p:nvPr/>
          </p:nvCxnSpPr>
          <p:spPr bwMode="auto">
            <a:xfrm rot="5400000" flipH="1" flipV="1">
              <a:off x="7179487" y="2250273"/>
              <a:ext cx="214314" cy="142876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Straight Connector 38"/>
            <p:cNvCxnSpPr>
              <a:cxnSpLocks noChangeShapeType="1"/>
            </p:cNvCxnSpPr>
            <p:nvPr/>
          </p:nvCxnSpPr>
          <p:spPr bwMode="auto">
            <a:xfrm rot="10800000">
              <a:off x="7000892" y="2214554"/>
              <a:ext cx="35719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Straight Connector 39"/>
            <p:cNvCxnSpPr>
              <a:cxnSpLocks noChangeShapeType="1"/>
            </p:cNvCxnSpPr>
            <p:nvPr/>
          </p:nvCxnSpPr>
          <p:spPr bwMode="auto">
            <a:xfrm rot="16200000" flipH="1">
              <a:off x="7000892" y="2214554"/>
              <a:ext cx="214314" cy="214314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0" name="Group 28"/>
          <p:cNvGrpSpPr>
            <a:grpSpLocks/>
          </p:cNvGrpSpPr>
          <p:nvPr/>
        </p:nvGrpSpPr>
        <p:grpSpPr bwMode="auto">
          <a:xfrm>
            <a:off x="4572000" y="2714625"/>
            <a:ext cx="285750" cy="285750"/>
            <a:chOff x="4643438" y="3857628"/>
            <a:chExt cx="928694" cy="857256"/>
          </a:xfrm>
        </p:grpSpPr>
        <p:sp>
          <p:nvSpPr>
            <p:cNvPr id="21" name="Oval 33"/>
            <p:cNvSpPr>
              <a:spLocks noChangeArrowheads="1"/>
            </p:cNvSpPr>
            <p:nvPr/>
          </p:nvSpPr>
          <p:spPr bwMode="auto">
            <a:xfrm>
              <a:off x="4643438" y="3857628"/>
              <a:ext cx="928694" cy="857256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000" tIns="46800" rIns="90000" bIns="46800"/>
            <a:lstStyle/>
            <a:p>
              <a:endParaRPr lang="sv-SE"/>
            </a:p>
          </p:txBody>
        </p:sp>
        <p:cxnSp>
          <p:nvCxnSpPr>
            <p:cNvPr id="22" name="Straight Connector 34"/>
            <p:cNvCxnSpPr>
              <a:cxnSpLocks noChangeShapeType="1"/>
              <a:stCxn id="21" idx="7"/>
              <a:endCxn id="21" idx="3"/>
            </p:cNvCxnSpPr>
            <p:nvPr/>
          </p:nvCxnSpPr>
          <p:spPr bwMode="auto">
            <a:xfrm rot="-5400000" flipH="1" flipV="1">
              <a:off x="4804699" y="3957913"/>
              <a:ext cx="606172" cy="656686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" name="Straight Connector 35"/>
            <p:cNvCxnSpPr>
              <a:cxnSpLocks noChangeShapeType="1"/>
              <a:stCxn id="21" idx="1"/>
              <a:endCxn id="21" idx="5"/>
            </p:cNvCxnSpPr>
            <p:nvPr/>
          </p:nvCxnSpPr>
          <p:spPr bwMode="auto">
            <a:xfrm rot="16200000" flipH="1">
              <a:off x="4804699" y="3957913"/>
              <a:ext cx="606172" cy="656686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24" name="Straight Arrow Connector 32"/>
          <p:cNvCxnSpPr>
            <a:cxnSpLocks noChangeShapeType="1"/>
          </p:cNvCxnSpPr>
          <p:nvPr/>
        </p:nvCxnSpPr>
        <p:spPr bwMode="auto">
          <a:xfrm>
            <a:off x="7215188" y="2857500"/>
            <a:ext cx="428625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3429000" y="4696257"/>
                <a:ext cx="4458208" cy="6450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 smtClean="0"/>
                  <a:t>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sv-SE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sv-SE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sv-SE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sv-SE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sv-SE" b="0" i="0" smtClean="0">
                            <a:latin typeface="Cambria Math"/>
                          </a:rPr>
                          <m:t>exp</m:t>
                        </m:r>
                        <m:d>
                          <m:dPr>
                            <m:ctrlPr>
                              <a:rPr lang="sv-SE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sv-SE" b="0" i="1" smtClean="0">
                                <a:latin typeface="Cambria Math"/>
                              </a:rPr>
                              <m:t>𝑗</m:t>
                            </m:r>
                            <m:acc>
                              <m:accPr>
                                <m:chr m:val="̃"/>
                                <m:ctrlPr>
                                  <a:rPr lang="sv-SE" b="0" i="1" smtClean="0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sv-SE" i="1">
                                    <a:latin typeface="Cambria Math"/>
                                    <a:ea typeface="Cambria Math"/>
                                  </a:rPr>
                                  <m:t>𝜃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sv-SE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sv-SE" b="0" i="1" smtClean="0">
                                    <a:latin typeface="Cambria Math"/>
                                  </a:rPr>
                                  <m:t>𝑡</m:t>
                                </m:r>
                              </m:e>
                            </m:d>
                          </m:e>
                        </m:d>
                        <m:r>
                          <a:rPr lang="sv-SE" b="0" i="1" smtClean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sv-SE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sv-SE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sv-SE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sv-SE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sv-SE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sv-SE" b="0" i="1" smtClean="0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sv-SE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sv-SE" dirty="0" smtClean="0"/>
                  <a:t>(t)</a:t>
                </a:r>
                <a:endParaRPr lang="sv-SE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4696257"/>
                <a:ext cx="4458208" cy="645048"/>
              </a:xfrm>
              <a:prstGeom prst="rect">
                <a:avLst/>
              </a:prstGeom>
              <a:blipFill rotWithShape="1">
                <a:blip r:embed="rId5"/>
                <a:stretch>
                  <a:fillRect l="-2189" b="-6604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/>
          <p:cNvSpPr txBox="1"/>
          <p:nvPr/>
        </p:nvSpPr>
        <p:spPr>
          <a:xfrm>
            <a:off x="3658850" y="2004745"/>
            <a:ext cx="5038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Modeled as additive noise + CPE</a:t>
            </a:r>
            <a:endParaRPr lang="en-US" dirty="0"/>
          </a:p>
        </p:txBody>
      </p:sp>
      <p:cxnSp>
        <p:nvCxnSpPr>
          <p:cNvPr id="31" name="Straight Arrow Connector 30"/>
          <p:cNvCxnSpPr/>
          <p:nvPr/>
        </p:nvCxnSpPr>
        <p:spPr bwMode="auto">
          <a:xfrm flipV="1">
            <a:off x="5352814" y="4500934"/>
            <a:ext cx="353495" cy="20121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/>
          </a:ln>
          <a:effectLst/>
        </p:spPr>
      </p:cxnSp>
      <p:sp>
        <p:nvSpPr>
          <p:cNvPr id="33" name="TextBox 32"/>
          <p:cNvSpPr txBox="1"/>
          <p:nvPr/>
        </p:nvSpPr>
        <p:spPr>
          <a:xfrm>
            <a:off x="5529562" y="4139877"/>
            <a:ext cx="50032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CPE: Slowly varying between symbols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599442" y="5652045"/>
            <a:ext cx="64449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R. </a:t>
            </a:r>
            <a:r>
              <a:rPr lang="en-US" sz="2000" dirty="0" err="1"/>
              <a:t>Corvaja</a:t>
            </a:r>
            <a:r>
              <a:rPr lang="en-US" sz="2000" dirty="0"/>
              <a:t>, E. Costa, and S. </a:t>
            </a:r>
            <a:r>
              <a:rPr lang="en-US" sz="2000" dirty="0" err="1"/>
              <a:t>Pupolin</a:t>
            </a:r>
            <a:r>
              <a:rPr lang="en-US" sz="2000" dirty="0"/>
              <a:t>, </a:t>
            </a:r>
            <a:r>
              <a:rPr lang="en-US" sz="2000" dirty="0" smtClean="0"/>
              <a:t>“</a:t>
            </a:r>
            <a:r>
              <a:rPr lang="en-US" sz="2000" b="1" dirty="0"/>
              <a:t>M-QAM-OFDM system performance in the presence of a nonlinear amplifier and phase </a:t>
            </a:r>
            <a:r>
              <a:rPr lang="en-US" sz="2000" b="1" dirty="0" smtClean="0"/>
              <a:t>noise, IEEE Trans. Comm. 2002.</a:t>
            </a:r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1380421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RF-impairment model</a:t>
            </a:r>
            <a:endParaRPr lang="en-US" dirty="0"/>
          </a:p>
        </p:txBody>
      </p:sp>
      <p:grpSp>
        <p:nvGrpSpPr>
          <p:cNvPr id="69" name="Group 68"/>
          <p:cNvGrpSpPr/>
          <p:nvPr/>
        </p:nvGrpSpPr>
        <p:grpSpPr>
          <a:xfrm>
            <a:off x="2151260" y="2150523"/>
            <a:ext cx="3056061" cy="1390228"/>
            <a:chOff x="2177554" y="1886385"/>
            <a:chExt cx="3056061" cy="1390228"/>
          </a:xfrm>
        </p:grpSpPr>
        <p:grpSp>
          <p:nvGrpSpPr>
            <p:cNvPr id="4" name="Group 30"/>
            <p:cNvGrpSpPr>
              <a:grpSpLocks/>
            </p:cNvGrpSpPr>
            <p:nvPr/>
          </p:nvGrpSpPr>
          <p:grpSpPr bwMode="auto">
            <a:xfrm>
              <a:off x="4876428" y="2364272"/>
              <a:ext cx="357187" cy="642937"/>
              <a:chOff x="7000892" y="2214554"/>
              <a:chExt cx="357190" cy="642942"/>
            </a:xfrm>
          </p:grpSpPr>
          <p:cxnSp>
            <p:nvCxnSpPr>
              <p:cNvPr id="5" name="Straight Connector 23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7000892" y="2643182"/>
                <a:ext cx="428628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" name="Straight Connector 37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7179487" y="2250273"/>
                <a:ext cx="214314" cy="142876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" name="Straight Connector 38"/>
              <p:cNvCxnSpPr>
                <a:cxnSpLocks noChangeShapeType="1"/>
              </p:cNvCxnSpPr>
              <p:nvPr/>
            </p:nvCxnSpPr>
            <p:spPr bwMode="auto">
              <a:xfrm rot="10800000">
                <a:off x="7000892" y="2214554"/>
                <a:ext cx="35719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" name="Straight Connector 39"/>
              <p:cNvCxnSpPr>
                <a:cxnSpLocks noChangeShapeType="1"/>
              </p:cNvCxnSpPr>
              <p:nvPr/>
            </p:nvCxnSpPr>
            <p:spPr bwMode="auto">
              <a:xfrm rot="16200000" flipH="1">
                <a:off x="7000892" y="2214554"/>
                <a:ext cx="214314" cy="214314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666898" y="2750345"/>
                  <a:ext cx="60548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𝜑</m:t>
                            </m:r>
                          </m:e>
                          <m:sub>
                            <m:r>
                              <a:rPr lang="sv-SE" b="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66898" y="2750345"/>
                  <a:ext cx="605487" cy="461665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b="-12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/>
            <p:cNvSpPr/>
            <p:nvPr/>
          </p:nvSpPr>
          <p:spPr bwMode="auto">
            <a:xfrm>
              <a:off x="2659781" y="2685740"/>
              <a:ext cx="612604" cy="590873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cxnSp>
          <p:nvCxnSpPr>
            <p:cNvPr id="16" name="Straight Connector 15"/>
            <p:cNvCxnSpPr>
              <a:stCxn id="14" idx="6"/>
            </p:cNvCxnSpPr>
            <p:nvPr/>
          </p:nvCxnSpPr>
          <p:spPr bwMode="auto">
            <a:xfrm flipV="1">
              <a:off x="3272385" y="2981176"/>
              <a:ext cx="670222" cy="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18" name="Straight Arrow Connector 17"/>
            <p:cNvCxnSpPr>
              <a:endCxn id="10" idx="1"/>
            </p:cNvCxnSpPr>
            <p:nvPr/>
          </p:nvCxnSpPr>
          <p:spPr bwMode="auto">
            <a:xfrm>
              <a:off x="2177554" y="2981176"/>
              <a:ext cx="489344" cy="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9" name="Oval 18"/>
            <p:cNvSpPr/>
            <p:nvPr/>
          </p:nvSpPr>
          <p:spPr bwMode="auto">
            <a:xfrm>
              <a:off x="3942607" y="2766864"/>
              <a:ext cx="539203" cy="466526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076051" y="2771725"/>
              <a:ext cx="457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/>
                <a:t>+</a:t>
              </a:r>
              <a:endParaRPr lang="en-US" dirty="0"/>
            </a:p>
          </p:txBody>
        </p:sp>
        <p:cxnSp>
          <p:nvCxnSpPr>
            <p:cNvPr id="23" name="Straight Connector 22"/>
            <p:cNvCxnSpPr/>
            <p:nvPr/>
          </p:nvCxnSpPr>
          <p:spPr bwMode="auto">
            <a:xfrm flipV="1">
              <a:off x="4481810" y="2981176"/>
              <a:ext cx="608929" cy="1488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Arrow Connector 25"/>
            <p:cNvCxnSpPr>
              <a:endCxn id="19" idx="0"/>
            </p:cNvCxnSpPr>
            <p:nvPr/>
          </p:nvCxnSpPr>
          <p:spPr bwMode="auto">
            <a:xfrm>
              <a:off x="4212209" y="2364273"/>
              <a:ext cx="0" cy="40259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3607496" y="1886385"/>
                  <a:ext cx="1228670" cy="47788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sv-SE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sv-SE" i="1">
                                <a:latin typeface="Cambria Math"/>
                              </a:rPr>
                              <m:t>𝑛</m:t>
                            </m:r>
                            <m:d>
                              <m:dPr>
                                <m:ctrlPr>
                                  <a:rPr lang="sv-SE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sv-SE" b="0" i="1" smtClean="0">
                                    <a:latin typeface="Cambria Math"/>
                                  </a:rPr>
                                  <m:t>𝑡</m:t>
                                </m:r>
                              </m:e>
                            </m:d>
                          </m:e>
                          <m:sub>
                            <m:r>
                              <m:rPr>
                                <m:sty m:val="p"/>
                              </m:rPr>
                              <a:rPr lang="sv-SE" b="0" i="0" smtClean="0">
                                <a:latin typeface="Cambria Math"/>
                              </a:rPr>
                              <m:t>tx</m:t>
                            </m:r>
                            <m:r>
                              <a:rPr lang="sv-SE" b="0" i="1" smtClean="0">
                                <a:latin typeface="Cambria Math"/>
                              </a:rPr>
                              <m:t>,1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07496" y="1886385"/>
                  <a:ext cx="1228670" cy="477888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7" name="Group 66"/>
          <p:cNvGrpSpPr/>
          <p:nvPr/>
        </p:nvGrpSpPr>
        <p:grpSpPr>
          <a:xfrm>
            <a:off x="2151260" y="4917157"/>
            <a:ext cx="3010514" cy="1440160"/>
            <a:chOff x="2258820" y="3995861"/>
            <a:chExt cx="3010514" cy="144016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2774198" y="4845148"/>
                  <a:ext cx="61260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𝜑</m:t>
                            </m:r>
                          </m:e>
                          <m:sub>
                            <m:r>
                              <a:rPr lang="sv-SE" b="0" i="1" smtClean="0">
                                <a:latin typeface="Cambria Math"/>
                                <a:ea typeface="Cambria Math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74198" y="4845148"/>
                  <a:ext cx="612604" cy="46166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105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Oval 12"/>
            <p:cNvSpPr/>
            <p:nvPr/>
          </p:nvSpPr>
          <p:spPr bwMode="auto">
            <a:xfrm>
              <a:off x="2753618" y="4845148"/>
              <a:ext cx="612604" cy="590873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cxnSp>
          <p:nvCxnSpPr>
            <p:cNvPr id="21" name="Straight Connector 20"/>
            <p:cNvCxnSpPr>
              <a:stCxn id="11" idx="3"/>
              <a:endCxn id="30" idx="2"/>
            </p:cNvCxnSpPr>
            <p:nvPr/>
          </p:nvCxnSpPr>
          <p:spPr bwMode="auto">
            <a:xfrm>
              <a:off x="3386802" y="5075981"/>
              <a:ext cx="617766" cy="1752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22" name="Straight Arrow Connector 21"/>
            <p:cNvCxnSpPr/>
            <p:nvPr/>
          </p:nvCxnSpPr>
          <p:spPr bwMode="auto">
            <a:xfrm>
              <a:off x="2258820" y="5068539"/>
              <a:ext cx="489344" cy="2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3659834" y="3995861"/>
                  <a:ext cx="1228670" cy="47788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sv-SE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sv-SE" i="1">
                                <a:latin typeface="Cambria Math"/>
                              </a:rPr>
                              <m:t>𝑛</m:t>
                            </m:r>
                            <m:d>
                              <m:dPr>
                                <m:ctrlPr>
                                  <a:rPr lang="sv-SE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sv-SE" b="0" i="1" smtClean="0">
                                    <a:latin typeface="Cambria Math"/>
                                  </a:rPr>
                                  <m:t>𝑡</m:t>
                                </m:r>
                              </m:e>
                            </m:d>
                          </m:e>
                          <m:sub>
                            <m:r>
                              <m:rPr>
                                <m:sty m:val="p"/>
                              </m:rPr>
                              <a:rPr lang="sv-SE" b="0" i="0" smtClean="0">
                                <a:latin typeface="Cambria Math"/>
                              </a:rPr>
                              <m:t>tx</m:t>
                            </m:r>
                            <m:r>
                              <a:rPr lang="sv-SE" b="0" i="1" smtClean="0">
                                <a:latin typeface="Cambria Math"/>
                              </a:rPr>
                              <m:t>,6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59834" y="3995861"/>
                  <a:ext cx="1228670" cy="477888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" name="Oval 29"/>
            <p:cNvSpPr/>
            <p:nvPr/>
          </p:nvSpPr>
          <p:spPr bwMode="auto">
            <a:xfrm>
              <a:off x="4004568" y="4860246"/>
              <a:ext cx="539203" cy="466526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138012" y="4865107"/>
              <a:ext cx="457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/>
                <a:t>+</a:t>
              </a:r>
              <a:endParaRPr lang="en-US" dirty="0"/>
            </a:p>
          </p:txBody>
        </p:sp>
        <p:cxnSp>
          <p:nvCxnSpPr>
            <p:cNvPr id="32" name="Straight Arrow Connector 31"/>
            <p:cNvCxnSpPr/>
            <p:nvPr/>
          </p:nvCxnSpPr>
          <p:spPr bwMode="auto">
            <a:xfrm>
              <a:off x="4274169" y="4442557"/>
              <a:ext cx="0" cy="40259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grpSp>
          <p:nvGrpSpPr>
            <p:cNvPr id="33" name="Group 30"/>
            <p:cNvGrpSpPr>
              <a:grpSpLocks/>
            </p:cNvGrpSpPr>
            <p:nvPr/>
          </p:nvGrpSpPr>
          <p:grpSpPr bwMode="auto">
            <a:xfrm>
              <a:off x="4912147" y="4459229"/>
              <a:ext cx="357187" cy="642937"/>
              <a:chOff x="7000892" y="2214554"/>
              <a:chExt cx="357190" cy="642942"/>
            </a:xfrm>
          </p:grpSpPr>
          <p:cxnSp>
            <p:nvCxnSpPr>
              <p:cNvPr id="34" name="Straight Connector 23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7000892" y="2643182"/>
                <a:ext cx="428628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5" name="Straight Connector 37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7179487" y="2250273"/>
                <a:ext cx="214314" cy="142876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6" name="Straight Connector 38"/>
              <p:cNvCxnSpPr>
                <a:cxnSpLocks noChangeShapeType="1"/>
              </p:cNvCxnSpPr>
              <p:nvPr/>
            </p:nvCxnSpPr>
            <p:spPr bwMode="auto">
              <a:xfrm rot="10800000">
                <a:off x="7000892" y="2214554"/>
                <a:ext cx="35719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7" name="Straight Connector 39"/>
              <p:cNvCxnSpPr>
                <a:cxnSpLocks noChangeShapeType="1"/>
              </p:cNvCxnSpPr>
              <p:nvPr/>
            </p:nvCxnSpPr>
            <p:spPr bwMode="auto">
              <a:xfrm rot="16200000" flipH="1">
                <a:off x="7000892" y="2214554"/>
                <a:ext cx="214314" cy="214314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38" name="Straight Connector 37"/>
            <p:cNvCxnSpPr/>
            <p:nvPr/>
          </p:nvCxnSpPr>
          <p:spPr bwMode="auto">
            <a:xfrm flipV="1">
              <a:off x="4529093" y="5068539"/>
              <a:ext cx="608929" cy="1488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5454727" y="4070627"/>
                <a:ext cx="117589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v-SE" b="1" i="1" smtClean="0">
                          <a:latin typeface="Cambria Math"/>
                        </a:rPr>
                        <m:t>𝑯</m:t>
                      </m:r>
                      <m:d>
                        <m:dPr>
                          <m:ctrlPr>
                            <a:rPr lang="sv-SE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sv-SE" b="1" i="1" smtClean="0">
                              <a:latin typeface="Cambria Math"/>
                            </a:rPr>
                            <m:t>𝒕</m:t>
                          </m:r>
                          <m:r>
                            <a:rPr lang="sv-SE" b="1" i="1" smtClean="0">
                              <a:latin typeface="Cambria Math"/>
                            </a:rPr>
                            <m:t>,</m:t>
                          </m:r>
                          <m:r>
                            <a:rPr lang="sv-SE" b="1" i="1" smtClean="0">
                              <a:latin typeface="Cambria Math"/>
                            </a:rPr>
                            <m:t>𝒇</m:t>
                          </m:r>
                        </m:e>
                      </m:d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4727" y="4070627"/>
                <a:ext cx="1175899" cy="461665"/>
              </a:xfrm>
              <a:prstGeom prst="rect">
                <a:avLst/>
              </a:prstGeom>
              <a:blipFill rotWithShape="1">
                <a:blip r:embed="rId6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0" name="Group 69"/>
          <p:cNvGrpSpPr/>
          <p:nvPr/>
        </p:nvGrpSpPr>
        <p:grpSpPr>
          <a:xfrm>
            <a:off x="6893987" y="2076699"/>
            <a:ext cx="1964742" cy="1317733"/>
            <a:chOff x="6570042" y="1873479"/>
            <a:chExt cx="1964742" cy="1317733"/>
          </a:xfrm>
        </p:grpSpPr>
        <p:grpSp>
          <p:nvGrpSpPr>
            <p:cNvPr id="40" name="Group 30"/>
            <p:cNvGrpSpPr>
              <a:grpSpLocks/>
            </p:cNvGrpSpPr>
            <p:nvPr/>
          </p:nvGrpSpPr>
          <p:grpSpPr bwMode="auto">
            <a:xfrm>
              <a:off x="6570042" y="2344812"/>
              <a:ext cx="357187" cy="642937"/>
              <a:chOff x="7000892" y="2214554"/>
              <a:chExt cx="357190" cy="642942"/>
            </a:xfrm>
          </p:grpSpPr>
          <p:cxnSp>
            <p:nvCxnSpPr>
              <p:cNvPr id="41" name="Straight Connector 23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7000892" y="2643182"/>
                <a:ext cx="428628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2" name="Straight Connector 37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7179487" y="2250273"/>
                <a:ext cx="214314" cy="142876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3" name="Straight Connector 38"/>
              <p:cNvCxnSpPr>
                <a:cxnSpLocks noChangeShapeType="1"/>
              </p:cNvCxnSpPr>
              <p:nvPr/>
            </p:nvCxnSpPr>
            <p:spPr bwMode="auto">
              <a:xfrm rot="10800000">
                <a:off x="7000892" y="2214554"/>
                <a:ext cx="35719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4" name="Straight Connector 39"/>
              <p:cNvCxnSpPr>
                <a:cxnSpLocks noChangeShapeType="1"/>
              </p:cNvCxnSpPr>
              <p:nvPr/>
            </p:nvCxnSpPr>
            <p:spPr bwMode="auto">
              <a:xfrm rot="16200000" flipH="1">
                <a:off x="7000892" y="2214554"/>
                <a:ext cx="214314" cy="214314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45" name="Straight Connector 44"/>
            <p:cNvCxnSpPr/>
            <p:nvPr/>
          </p:nvCxnSpPr>
          <p:spPr bwMode="auto">
            <a:xfrm flipV="1">
              <a:off x="6786066" y="2987749"/>
              <a:ext cx="608929" cy="1488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sp>
          <p:nvSpPr>
            <p:cNvPr id="52" name="Oval 51"/>
            <p:cNvSpPr/>
            <p:nvPr/>
          </p:nvSpPr>
          <p:spPr bwMode="auto">
            <a:xfrm>
              <a:off x="7376523" y="2724686"/>
              <a:ext cx="539203" cy="466526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7467229" y="2701272"/>
              <a:ext cx="35779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dirty="0"/>
                <a:t>+</a:t>
              </a:r>
              <a:endParaRPr lang="en-US" dirty="0"/>
            </a:p>
          </p:txBody>
        </p:sp>
        <p:cxnSp>
          <p:nvCxnSpPr>
            <p:cNvPr id="59" name="Straight Arrow Connector 58"/>
            <p:cNvCxnSpPr/>
            <p:nvPr/>
          </p:nvCxnSpPr>
          <p:spPr bwMode="auto">
            <a:xfrm>
              <a:off x="7646124" y="2322095"/>
              <a:ext cx="0" cy="40259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/>
                <p:cNvSpPr txBox="1"/>
                <p:nvPr/>
              </p:nvSpPr>
              <p:spPr>
                <a:xfrm>
                  <a:off x="7116703" y="1873479"/>
                  <a:ext cx="1246303" cy="47788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sv-SE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sv-SE" i="1">
                                <a:latin typeface="Cambria Math"/>
                              </a:rPr>
                              <m:t>𝑛</m:t>
                            </m:r>
                            <m:d>
                              <m:dPr>
                                <m:ctrlPr>
                                  <a:rPr lang="sv-SE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sv-SE" b="0" i="1" smtClean="0">
                                    <a:latin typeface="Cambria Math"/>
                                  </a:rPr>
                                  <m:t>𝑡</m:t>
                                </m:r>
                              </m:e>
                            </m:d>
                          </m:e>
                          <m:sub>
                            <m:r>
                              <m:rPr>
                                <m:sty m:val="p"/>
                              </m:rPr>
                              <a:rPr lang="sv-SE" b="0" i="0" smtClean="0">
                                <a:latin typeface="Cambria Math"/>
                              </a:rPr>
                              <m:t>rx</m:t>
                            </m:r>
                            <m:r>
                              <a:rPr lang="sv-SE" b="0" i="1" smtClean="0">
                                <a:latin typeface="Cambria Math"/>
                              </a:rPr>
                              <m:t>,1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2" name="TextBox 6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16703" y="1873479"/>
                  <a:ext cx="1246303" cy="477888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3" name="Straight Connector 62"/>
            <p:cNvCxnSpPr/>
            <p:nvPr/>
          </p:nvCxnSpPr>
          <p:spPr bwMode="auto">
            <a:xfrm flipV="1">
              <a:off x="7864562" y="2939464"/>
              <a:ext cx="670222" cy="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</p:grpSp>
      <p:grpSp>
        <p:nvGrpSpPr>
          <p:cNvPr id="68" name="Group 67"/>
          <p:cNvGrpSpPr/>
          <p:nvPr/>
        </p:nvGrpSpPr>
        <p:grpSpPr>
          <a:xfrm>
            <a:off x="6859289" y="4740624"/>
            <a:ext cx="1949091" cy="1342144"/>
            <a:chOff x="6748635" y="3805845"/>
            <a:chExt cx="1949091" cy="1342144"/>
          </a:xfrm>
        </p:grpSpPr>
        <p:grpSp>
          <p:nvGrpSpPr>
            <p:cNvPr id="46" name="Group 30"/>
            <p:cNvGrpSpPr>
              <a:grpSpLocks/>
            </p:cNvGrpSpPr>
            <p:nvPr/>
          </p:nvGrpSpPr>
          <p:grpSpPr bwMode="auto">
            <a:xfrm>
              <a:off x="6748635" y="4322383"/>
              <a:ext cx="357187" cy="642937"/>
              <a:chOff x="7000892" y="2214554"/>
              <a:chExt cx="357190" cy="642942"/>
            </a:xfrm>
          </p:grpSpPr>
          <p:cxnSp>
            <p:nvCxnSpPr>
              <p:cNvPr id="47" name="Straight Connector 23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7000892" y="2643182"/>
                <a:ext cx="428628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8" name="Straight Connector 37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7179487" y="2250273"/>
                <a:ext cx="214314" cy="142876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9" name="Straight Connector 38"/>
              <p:cNvCxnSpPr>
                <a:cxnSpLocks noChangeShapeType="1"/>
              </p:cNvCxnSpPr>
              <p:nvPr/>
            </p:nvCxnSpPr>
            <p:spPr bwMode="auto">
              <a:xfrm rot="10800000">
                <a:off x="7000892" y="2214554"/>
                <a:ext cx="35719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0" name="Straight Connector 39"/>
              <p:cNvCxnSpPr>
                <a:cxnSpLocks noChangeShapeType="1"/>
              </p:cNvCxnSpPr>
              <p:nvPr/>
            </p:nvCxnSpPr>
            <p:spPr bwMode="auto">
              <a:xfrm rot="16200000" flipH="1">
                <a:off x="7000892" y="2214554"/>
                <a:ext cx="214314" cy="214314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51" name="Straight Connector 50"/>
            <p:cNvCxnSpPr/>
            <p:nvPr/>
          </p:nvCxnSpPr>
          <p:spPr bwMode="auto">
            <a:xfrm flipV="1">
              <a:off x="6927228" y="4965321"/>
              <a:ext cx="608929" cy="1488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sp>
          <p:nvSpPr>
            <p:cNvPr id="53" name="Oval 52"/>
            <p:cNvSpPr/>
            <p:nvPr/>
          </p:nvSpPr>
          <p:spPr bwMode="auto">
            <a:xfrm>
              <a:off x="7536157" y="4673541"/>
              <a:ext cx="539203" cy="466526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 flipH="1">
              <a:off x="7630614" y="4686324"/>
              <a:ext cx="3075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/>
                <a:t>+</a:t>
              </a:r>
              <a:endParaRPr lang="en-US" dirty="0"/>
            </a:p>
          </p:txBody>
        </p:sp>
        <p:cxnSp>
          <p:nvCxnSpPr>
            <p:cNvPr id="60" name="Straight Arrow Connector 59"/>
            <p:cNvCxnSpPr/>
            <p:nvPr/>
          </p:nvCxnSpPr>
          <p:spPr bwMode="auto">
            <a:xfrm>
              <a:off x="7765704" y="4283733"/>
              <a:ext cx="0" cy="40259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TextBox 60"/>
                <p:cNvSpPr txBox="1"/>
                <p:nvPr/>
              </p:nvSpPr>
              <p:spPr>
                <a:xfrm>
                  <a:off x="7210684" y="3805845"/>
                  <a:ext cx="1246303" cy="47788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sv-SE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sv-SE" i="1">
                                <a:latin typeface="Cambria Math"/>
                              </a:rPr>
                              <m:t>𝑛</m:t>
                            </m:r>
                            <m:d>
                              <m:dPr>
                                <m:ctrlPr>
                                  <a:rPr lang="sv-SE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sv-SE" b="0" i="1" smtClean="0">
                                    <a:latin typeface="Cambria Math"/>
                                  </a:rPr>
                                  <m:t>𝑡</m:t>
                                </m:r>
                              </m:e>
                            </m:d>
                          </m:e>
                          <m:sub>
                            <m:r>
                              <m:rPr>
                                <m:sty m:val="p"/>
                              </m:rPr>
                              <a:rPr lang="sv-SE" b="0" i="0" smtClean="0">
                                <a:latin typeface="Cambria Math"/>
                              </a:rPr>
                              <m:t>rx</m:t>
                            </m:r>
                            <m:r>
                              <a:rPr lang="sv-SE" b="0" i="1" smtClean="0">
                                <a:latin typeface="Cambria Math"/>
                              </a:rPr>
                              <m:t>,6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1" name="TextBox 6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10684" y="3805845"/>
                  <a:ext cx="1246303" cy="477888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4" name="Straight Connector 63"/>
            <p:cNvCxnSpPr/>
            <p:nvPr/>
          </p:nvCxnSpPr>
          <p:spPr bwMode="auto">
            <a:xfrm flipV="1">
              <a:off x="8027504" y="4917156"/>
              <a:ext cx="670222" cy="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</p:grpSp>
      <p:cxnSp>
        <p:nvCxnSpPr>
          <p:cNvPr id="66" name="Straight Connector 65"/>
          <p:cNvCxnSpPr/>
          <p:nvPr/>
        </p:nvCxnSpPr>
        <p:spPr bwMode="auto">
          <a:xfrm flipV="1">
            <a:off x="6426026" y="3366157"/>
            <a:ext cx="540419" cy="65649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72" name="Straight Connector 71"/>
          <p:cNvCxnSpPr/>
          <p:nvPr/>
        </p:nvCxnSpPr>
        <p:spPr bwMode="auto">
          <a:xfrm flipH="1" flipV="1">
            <a:off x="5090337" y="3477327"/>
            <a:ext cx="543601" cy="54532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75" name="Straight Connector 74"/>
          <p:cNvCxnSpPr/>
          <p:nvPr/>
        </p:nvCxnSpPr>
        <p:spPr bwMode="auto">
          <a:xfrm flipV="1">
            <a:off x="5362137" y="4532292"/>
            <a:ext cx="543601" cy="70362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80" name="Straight Connector 79"/>
          <p:cNvCxnSpPr/>
          <p:nvPr/>
        </p:nvCxnSpPr>
        <p:spPr bwMode="auto">
          <a:xfrm flipH="1" flipV="1">
            <a:off x="6318870" y="4740625"/>
            <a:ext cx="377365" cy="51653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grpSp>
        <p:nvGrpSpPr>
          <p:cNvPr id="92" name="Group 91"/>
          <p:cNvGrpSpPr/>
          <p:nvPr/>
        </p:nvGrpSpPr>
        <p:grpSpPr>
          <a:xfrm>
            <a:off x="2395932" y="3563813"/>
            <a:ext cx="2091726" cy="1025997"/>
            <a:chOff x="2395932" y="3563813"/>
            <a:chExt cx="2091726" cy="1025997"/>
          </a:xfrm>
        </p:grpSpPr>
        <p:cxnSp>
          <p:nvCxnSpPr>
            <p:cNvPr id="84" name="Straight Arrow Connector 83"/>
            <p:cNvCxnSpPr/>
            <p:nvPr/>
          </p:nvCxnSpPr>
          <p:spPr bwMode="auto">
            <a:xfrm flipH="1" flipV="1">
              <a:off x="2841088" y="3563813"/>
              <a:ext cx="102259" cy="56433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TextBox 86"/>
                <p:cNvSpPr txBox="1"/>
                <p:nvPr/>
              </p:nvSpPr>
              <p:spPr>
                <a:xfrm>
                  <a:off x="2395932" y="4128145"/>
                  <a:ext cx="209172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sv-SE" dirty="0" smtClean="0">
                      <a:solidFill>
                        <a:srgbClr val="FF0000"/>
                      </a:solidFill>
                    </a:rPr>
                    <a:t>CPE  </a:t>
                  </a:r>
                  <a14:m>
                    <m:oMath xmlns:m="http://schemas.openxmlformats.org/officeDocument/2006/math">
                      <m:r>
                        <a:rPr lang="sv-SE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𝜎</m:t>
                      </m:r>
                    </m:oMath>
                  </a14:m>
                  <a:r>
                    <a:rPr lang="sv-SE" dirty="0" smtClean="0">
                      <a:solidFill>
                        <a:srgbClr val="FF0000"/>
                      </a:solidFill>
                    </a:rPr>
                    <a:t>=0.6deg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87" name="TextBox 8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95932" y="4128145"/>
                  <a:ext cx="2091726" cy="461665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l="-4373" t="-10526" r="-3790" b="-28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7" name="Group 96"/>
          <p:cNvGrpSpPr/>
          <p:nvPr/>
        </p:nvGrpSpPr>
        <p:grpSpPr>
          <a:xfrm>
            <a:off x="4062970" y="5419807"/>
            <a:ext cx="2491388" cy="1312358"/>
            <a:chOff x="4062970" y="5419807"/>
            <a:chExt cx="2491388" cy="1312358"/>
          </a:xfrm>
        </p:grpSpPr>
        <p:cxnSp>
          <p:nvCxnSpPr>
            <p:cNvPr id="94" name="Straight Arrow Connector 93"/>
            <p:cNvCxnSpPr/>
            <p:nvPr/>
          </p:nvCxnSpPr>
          <p:spPr bwMode="auto">
            <a:xfrm flipH="1" flipV="1">
              <a:off x="4421533" y="5419807"/>
              <a:ext cx="561647" cy="93751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96" name="TextBox 95"/>
            <p:cNvSpPr txBox="1"/>
            <p:nvPr/>
          </p:nvSpPr>
          <p:spPr>
            <a:xfrm>
              <a:off x="4062970" y="6270500"/>
              <a:ext cx="24913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34dB below signal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7277924" y="5257163"/>
            <a:ext cx="2491388" cy="1561819"/>
            <a:chOff x="7277924" y="5257163"/>
            <a:chExt cx="2491388" cy="1561819"/>
          </a:xfrm>
        </p:grpSpPr>
        <p:sp>
          <p:nvSpPr>
            <p:cNvPr id="98" name="TextBox 97"/>
            <p:cNvSpPr txBox="1"/>
            <p:nvPr/>
          </p:nvSpPr>
          <p:spPr>
            <a:xfrm>
              <a:off x="7277924" y="6357317"/>
              <a:ext cx="24913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40dB below signal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100" name="Straight Arrow Connector 99"/>
            <p:cNvCxnSpPr/>
            <p:nvPr/>
          </p:nvCxnSpPr>
          <p:spPr bwMode="auto">
            <a:xfrm flipH="1" flipV="1">
              <a:off x="8063800" y="5257163"/>
              <a:ext cx="503841" cy="124416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459581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467" y="957263"/>
            <a:ext cx="8164934" cy="1482318"/>
          </a:xfrm>
        </p:spPr>
        <p:txBody>
          <a:bodyPr/>
          <a:lstStyle/>
          <a:p>
            <a:r>
              <a:rPr lang="en-US" dirty="0" smtClean="0"/>
              <a:t>Closing the gap: IA</a:t>
            </a:r>
            <a:endParaRPr lang="en-US" dirty="0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487" y="2267669"/>
            <a:ext cx="7067550" cy="493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Arrow Connector 6"/>
          <p:cNvCxnSpPr/>
          <p:nvPr/>
        </p:nvCxnSpPr>
        <p:spPr bwMode="auto">
          <a:xfrm flipH="1">
            <a:off x="6137994" y="3779837"/>
            <a:ext cx="2304256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flipH="1">
            <a:off x="5452516" y="4211885"/>
            <a:ext cx="298973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flipH="1">
            <a:off x="5057874" y="4643933"/>
            <a:ext cx="3384376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8435721" y="3419797"/>
            <a:ext cx="7986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Ideal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8370242" y="4470300"/>
            <a:ext cx="10038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Actual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8370242" y="3951435"/>
            <a:ext cx="9877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798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073" y="1758720"/>
            <a:ext cx="7067550" cy="552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Closing the gap: </a:t>
            </a:r>
            <a:r>
              <a:rPr lang="en-US" dirty="0" err="1" smtClean="0"/>
              <a:t>CoMP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8246567" y="3496404"/>
            <a:ext cx="7986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Ideal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246567" y="3951435"/>
            <a:ext cx="9877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Model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8226226" y="4398292"/>
            <a:ext cx="10038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Actual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 bwMode="auto">
          <a:xfrm flipH="1" flipV="1">
            <a:off x="6714058" y="3781823"/>
            <a:ext cx="1558066" cy="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 flipH="1">
            <a:off x="5345906" y="4187645"/>
            <a:ext cx="2964418" cy="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 flipH="1" flipV="1">
            <a:off x="5129882" y="4629124"/>
            <a:ext cx="3168352" cy="1480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395702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599" y="1730101"/>
            <a:ext cx="7067550" cy="493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Closing the gap TDMA-SIMO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507295" y="2778476"/>
            <a:ext cx="7986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Ideal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 bwMode="auto">
          <a:xfrm flipH="1">
            <a:off x="5489922" y="4197076"/>
            <a:ext cx="3067842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 flipH="1" flipV="1">
            <a:off x="5849962" y="3563814"/>
            <a:ext cx="2707802" cy="1480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8485985" y="3332981"/>
            <a:ext cx="9877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Model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 bwMode="auto">
          <a:xfrm flipH="1">
            <a:off x="7881191" y="3017366"/>
            <a:ext cx="60479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8557764" y="3966243"/>
            <a:ext cx="10038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Actual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677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Closing the gap TDMA-MIMO </a:t>
            </a:r>
            <a:endParaRPr 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465" y="2195661"/>
            <a:ext cx="7067550" cy="493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507295" y="3347789"/>
            <a:ext cx="7986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Ideal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462591" y="3923853"/>
            <a:ext cx="9877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Model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507294" y="4557116"/>
            <a:ext cx="10038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Actual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 bwMode="auto">
          <a:xfrm flipH="1">
            <a:off x="7420413" y="3635821"/>
            <a:ext cx="1093845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 flipH="1">
            <a:off x="5129882" y="4139877"/>
            <a:ext cx="3240361" cy="1480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 flipH="1">
            <a:off x="5353240" y="4787949"/>
            <a:ext cx="3161019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22082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Actual SINRD versus </a:t>
            </a:r>
            <a:br>
              <a:rPr lang="en-US" dirty="0" smtClean="0"/>
            </a:br>
            <a:r>
              <a:rPr lang="en-US" dirty="0" smtClean="0"/>
              <a:t>Path-loss ratio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337" y="2411685"/>
            <a:ext cx="7976507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240816" y="3848939"/>
            <a:ext cx="17217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Path-loss ratio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240816" y="5940077"/>
            <a:ext cx="17217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Path-loss ratio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8802290" y="4264437"/>
            <a:ext cx="438526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>
            <a:off x="8802290" y="6444133"/>
            <a:ext cx="438526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flipV="1">
            <a:off x="2825626" y="2411686"/>
            <a:ext cx="0" cy="43204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flipV="1">
            <a:off x="2825626" y="4571925"/>
            <a:ext cx="0" cy="43204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2825626" y="2123653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SINRD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795824" y="4344559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SINRD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426026" y="2267669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b="1" dirty="0" smtClean="0"/>
              <a:t>IA</a:t>
            </a:r>
            <a:endParaRPr lang="en-US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6354018" y="4449103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b="1" dirty="0" err="1" smtClean="0"/>
              <a:t>CoMP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843185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630238" y="779463"/>
            <a:ext cx="9645650" cy="1260475"/>
          </a:xfrm>
        </p:spPr>
        <p:txBody>
          <a:bodyPr/>
          <a:lstStyle/>
          <a:p>
            <a:pPr algn="ctr"/>
            <a:r>
              <a:rPr lang="en-US" dirty="0" smtClean="0"/>
              <a:t>Conclusion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77554" y="1979637"/>
            <a:ext cx="712879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err="1" smtClean="0"/>
              <a:t>CoMP</a:t>
            </a:r>
            <a:r>
              <a:rPr lang="en-US" dirty="0" smtClean="0"/>
              <a:t> and IA implemented on a wireless test-bed.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Both IA and </a:t>
            </a:r>
            <a:r>
              <a:rPr lang="en-US" dirty="0" err="1" smtClean="0"/>
              <a:t>CoMP</a:t>
            </a:r>
            <a:r>
              <a:rPr lang="en-US" dirty="0" smtClean="0"/>
              <a:t> perform better than reference schemes SIMO and MIMO.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sv-SE" dirty="0" err="1" smtClean="0"/>
              <a:t>CoMP</a:t>
            </a:r>
            <a:r>
              <a:rPr lang="sv-SE" dirty="0" smtClean="0"/>
              <a:t> </a:t>
            </a:r>
            <a:r>
              <a:rPr lang="sv-SE" dirty="0" err="1" smtClean="0"/>
              <a:t>provides</a:t>
            </a:r>
            <a:r>
              <a:rPr lang="sv-SE" dirty="0" smtClean="0"/>
              <a:t> best </a:t>
            </a:r>
            <a:r>
              <a:rPr lang="sv-SE" dirty="0" err="1" smtClean="0"/>
              <a:t>performance</a:t>
            </a:r>
            <a:r>
              <a:rPr lang="sv-SE" dirty="0" smtClean="0"/>
              <a:t>.</a:t>
            </a:r>
          </a:p>
          <a:p>
            <a:endParaRPr lang="en-US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Small hardware impairments degrade performance significantly in particular </a:t>
            </a:r>
            <a:r>
              <a:rPr lang="en-US" dirty="0" err="1" smtClean="0"/>
              <a:t>CoMP.</a:t>
            </a:r>
            <a:endParaRPr lang="en-US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sv-SE" dirty="0" err="1" smtClean="0"/>
              <a:t>Impairment</a:t>
            </a:r>
            <a:r>
              <a:rPr lang="sv-SE" dirty="0" smtClean="0"/>
              <a:t> </a:t>
            </a:r>
            <a:r>
              <a:rPr lang="sv-SE" dirty="0" err="1" smtClean="0"/>
              <a:t>model</a:t>
            </a:r>
            <a:r>
              <a:rPr lang="sv-SE" dirty="0" smtClean="0"/>
              <a:t> </a:t>
            </a:r>
            <a:r>
              <a:rPr lang="sv-SE" dirty="0" err="1" smtClean="0"/>
              <a:t>proposed</a:t>
            </a:r>
            <a:r>
              <a:rPr lang="sv-SE" dirty="0" smtClean="0"/>
              <a:t> - fair </a:t>
            </a:r>
            <a:r>
              <a:rPr lang="sv-SE" dirty="0" err="1" smtClean="0"/>
              <a:t>agrement</a:t>
            </a:r>
            <a:r>
              <a:rPr lang="sv-SE" dirty="0" smtClean="0"/>
              <a:t> </a:t>
            </a:r>
            <a:r>
              <a:rPr lang="sv-SE" dirty="0" err="1" smtClean="0"/>
              <a:t>with</a:t>
            </a:r>
            <a:r>
              <a:rPr lang="sv-SE" dirty="0" smtClean="0"/>
              <a:t> </a:t>
            </a:r>
            <a:r>
              <a:rPr lang="sv-SE" dirty="0" err="1" smtClean="0"/>
              <a:t>measurements</a:t>
            </a:r>
            <a:r>
              <a:rPr lang="sv-SE" dirty="0"/>
              <a:t> </a:t>
            </a:r>
            <a:r>
              <a:rPr lang="sv-SE" dirty="0" smtClean="0"/>
              <a:t>=&gt; test on </a:t>
            </a:r>
            <a:r>
              <a:rPr lang="sv-SE" dirty="0" err="1" smtClean="0"/>
              <a:t>more</a:t>
            </a:r>
            <a:r>
              <a:rPr lang="sv-SE" dirty="0" smtClean="0"/>
              <a:t> </a:t>
            </a:r>
            <a:r>
              <a:rPr lang="sv-SE" dirty="0" err="1" smtClean="0"/>
              <a:t>complex</a:t>
            </a:r>
            <a:r>
              <a:rPr lang="sv-SE" dirty="0" smtClean="0"/>
              <a:t> scenarios.</a:t>
            </a:r>
            <a:endParaRPr lang="en-US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Hardware characterization can be improved.</a:t>
            </a:r>
            <a:endParaRPr lang="sv-SE" dirty="0" smtClean="0"/>
          </a:p>
          <a:p>
            <a:endParaRPr lang="sv-SE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7285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dirty="0" smtClean="0"/>
              <a:t>Implement adaptive modulation and coding.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More streams in </a:t>
            </a:r>
            <a:r>
              <a:rPr lang="en-US" dirty="0" err="1" smtClean="0"/>
              <a:t>CoMP.</a:t>
            </a:r>
            <a:endParaRPr lang="en-US" dirty="0" smtClean="0"/>
          </a:p>
          <a:p>
            <a:pPr>
              <a:lnSpc>
                <a:spcPct val="200000"/>
              </a:lnSpc>
            </a:pPr>
            <a:r>
              <a:rPr lang="en-US" dirty="0" smtClean="0"/>
              <a:t>Model hardware with detailed AM/AM, AM/PM and phase-noise spectrums.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717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08213" y="683493"/>
            <a:ext cx="7342187" cy="1260475"/>
          </a:xfrm>
        </p:spPr>
        <p:txBody>
          <a:bodyPr/>
          <a:lstStyle/>
          <a:p>
            <a:pPr algn="ctr"/>
            <a:r>
              <a:rPr lang="sv-SE" dirty="0" smtClean="0"/>
              <a:t>Radios</a:t>
            </a:r>
            <a:endParaRPr lang="sv-SE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lum brigh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53" b="18752"/>
          <a:stretch/>
        </p:blipFill>
        <p:spPr bwMode="auto">
          <a:xfrm>
            <a:off x="1889588" y="2051645"/>
            <a:ext cx="2520214" cy="122413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409802" y="1979637"/>
            <a:ext cx="46085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XCVR2450</a:t>
            </a:r>
          </a:p>
          <a:p>
            <a:r>
              <a:rPr lang="sv-SE" dirty="0" smtClean="0"/>
              <a:t>Dual-band TRX 2.4GHz,5GHz</a:t>
            </a:r>
          </a:p>
          <a:p>
            <a:r>
              <a:rPr lang="en-US" dirty="0" err="1" smtClean="0"/>
              <a:t>Tx</a:t>
            </a:r>
            <a:r>
              <a:rPr lang="en-US" dirty="0" smtClean="0"/>
              <a:t> power: </a:t>
            </a:r>
            <a:r>
              <a:rPr lang="sv-SE" dirty="0" smtClean="0"/>
              <a:t>4 </a:t>
            </a:r>
            <a:r>
              <a:rPr lang="sv-SE" dirty="0" err="1" smtClean="0"/>
              <a:t>dBm</a:t>
            </a:r>
            <a:r>
              <a:rPr lang="sv-SE" dirty="0" smtClean="0"/>
              <a:t> (</a:t>
            </a:r>
            <a:r>
              <a:rPr lang="sv-SE" dirty="0" err="1" smtClean="0"/>
              <a:t>nice</a:t>
            </a:r>
            <a:r>
              <a:rPr lang="sv-SE" dirty="0" smtClean="0"/>
              <a:t> and </a:t>
            </a:r>
            <a:r>
              <a:rPr lang="sv-SE" dirty="0" err="1" smtClean="0"/>
              <a:t>linear</a:t>
            </a:r>
            <a:r>
              <a:rPr lang="sv-SE" dirty="0" smtClean="0"/>
              <a:t>)</a:t>
            </a:r>
            <a:endParaRPr lang="en-US" dirty="0" smtClean="0"/>
          </a:p>
          <a:p>
            <a:r>
              <a:rPr lang="sv-SE" dirty="0" smtClean="0"/>
              <a:t>RX NF: 20dB</a:t>
            </a:r>
            <a:endParaRPr lang="sv-SE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232" y="3765320"/>
            <a:ext cx="1945340" cy="155445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409802" y="4127048"/>
            <a:ext cx="4608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Home-brewed receiver:</a:t>
            </a:r>
          </a:p>
          <a:p>
            <a:r>
              <a:rPr lang="en-US" dirty="0" smtClean="0"/>
              <a:t>0.2-3GHz. NF: 10dB.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81810" y="5436021"/>
            <a:ext cx="42484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Ramin</a:t>
            </a:r>
            <a:r>
              <a:rPr lang="en-US" dirty="0" smtClean="0"/>
              <a:t> </a:t>
            </a:r>
            <a:r>
              <a:rPr lang="en-US" dirty="0" err="1" smtClean="0"/>
              <a:t>Fardi</a:t>
            </a:r>
            <a:r>
              <a:rPr lang="en-US" dirty="0" smtClean="0"/>
              <a:t> – design.</a:t>
            </a:r>
          </a:p>
          <a:p>
            <a:r>
              <a:rPr lang="en-US" dirty="0" smtClean="0"/>
              <a:t>5GHz TRX.  Goal: much better than XCVR2450. First testing just started.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554" y="5520934"/>
            <a:ext cx="1999018" cy="149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230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RF-hardware: TX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594" y="3100646"/>
            <a:ext cx="3333750" cy="1371600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lum brigh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54" b="18752"/>
          <a:stretch>
            <a:fillRect/>
          </a:stretch>
        </p:blipFill>
        <p:spPr bwMode="auto">
          <a:xfrm>
            <a:off x="6210002" y="2627710"/>
            <a:ext cx="3495040" cy="16969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142" y="5364013"/>
            <a:ext cx="1979206" cy="164933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89807" y="2483693"/>
            <a:ext cx="20329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USRP2 / N210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642869" y="2177496"/>
            <a:ext cx="26293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XCVR2450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257674" y="4680820"/>
            <a:ext cx="4464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Mini-circuits</a:t>
            </a:r>
            <a:r>
              <a:rPr lang="sv-SE" dirty="0" smtClean="0"/>
              <a:t> ZHL 1724HLN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722170" y="5406404"/>
            <a:ext cx="13051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2.49GHz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2945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RF-hardware: RX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578" y="2585318"/>
            <a:ext cx="3333750" cy="1371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63906" y="2123653"/>
            <a:ext cx="20329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USRP2 / N210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010" y="2280518"/>
            <a:ext cx="2305050" cy="1981200"/>
          </a:xfrm>
          <a:prstGeom prst="rect">
            <a:avLst/>
          </a:prstGeom>
        </p:spPr>
      </p:pic>
      <p:pic>
        <p:nvPicPr>
          <p:cNvPr id="7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228" y="4139877"/>
            <a:ext cx="3700379" cy="2957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49362" y="4931965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 smtClean="0"/>
              <a:t>Amplifie</a:t>
            </a:r>
            <a:r>
              <a:rPr lang="sv-SE" sz="1800" dirty="0" smtClean="0"/>
              <a:t>r</a:t>
            </a:r>
            <a:endParaRPr lang="en-US" sz="1800" dirty="0"/>
          </a:p>
        </p:txBody>
      </p:sp>
      <p:sp>
        <p:nvSpPr>
          <p:cNvPr id="10" name="TextBox 9"/>
          <p:cNvSpPr txBox="1"/>
          <p:nvPr/>
        </p:nvSpPr>
        <p:spPr>
          <a:xfrm>
            <a:off x="622486" y="5403008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800" dirty="0" smtClean="0"/>
              <a:t>Mixer</a:t>
            </a:r>
            <a:endParaRPr lang="en-US" sz="1800" dirty="0"/>
          </a:p>
        </p:txBody>
      </p:sp>
      <p:cxnSp>
        <p:nvCxnSpPr>
          <p:cNvPr id="12" name="Straight Arrow Connector 11"/>
          <p:cNvCxnSpPr>
            <a:stCxn id="8" idx="3"/>
          </p:cNvCxnSpPr>
          <p:nvPr/>
        </p:nvCxnSpPr>
        <p:spPr bwMode="auto">
          <a:xfrm flipV="1">
            <a:off x="1544534" y="4787949"/>
            <a:ext cx="1785148" cy="32868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>
            <a:off x="1544534" y="5618518"/>
            <a:ext cx="2721252" cy="82561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flipV="1">
            <a:off x="4060453" y="4109156"/>
            <a:ext cx="3491814" cy="150936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6415402" y="4560959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800" dirty="0" smtClean="0"/>
              <a:t>70MHz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576619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testbed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1570" y="2771725"/>
            <a:ext cx="2423880" cy="36358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382" y="3942085"/>
            <a:ext cx="2996988" cy="199799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666246" y="3419797"/>
            <a:ext cx="715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3BS</a:t>
            </a:r>
            <a:endParaRPr lang="en-US" dirty="0"/>
          </a:p>
        </p:txBody>
      </p:sp>
      <p:sp>
        <p:nvSpPr>
          <p:cNvPr id="16" name="Freeform 15"/>
          <p:cNvSpPr/>
          <p:nvPr/>
        </p:nvSpPr>
        <p:spPr bwMode="auto">
          <a:xfrm>
            <a:off x="4816929" y="6025243"/>
            <a:ext cx="4508686" cy="413327"/>
          </a:xfrm>
          <a:custGeom>
            <a:avLst/>
            <a:gdLst>
              <a:gd name="connsiteX0" fmla="*/ 0 w 4508686"/>
              <a:gd name="connsiteY0" fmla="*/ 261257 h 413327"/>
              <a:gd name="connsiteX1" fmla="*/ 2661557 w 4508686"/>
              <a:gd name="connsiteY1" fmla="*/ 408214 h 413327"/>
              <a:gd name="connsiteX2" fmla="*/ 4212771 w 4508686"/>
              <a:gd name="connsiteY2" fmla="*/ 342900 h 413327"/>
              <a:gd name="connsiteX3" fmla="*/ 4506685 w 4508686"/>
              <a:gd name="connsiteY3" fmla="*/ 0 h 413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08686" h="413327">
                <a:moveTo>
                  <a:pt x="0" y="261257"/>
                </a:moveTo>
                <a:cubicBezTo>
                  <a:pt x="979714" y="327932"/>
                  <a:pt x="1959429" y="394607"/>
                  <a:pt x="2661557" y="408214"/>
                </a:cubicBezTo>
                <a:cubicBezTo>
                  <a:pt x="3363685" y="421821"/>
                  <a:pt x="3905250" y="410936"/>
                  <a:pt x="4212771" y="342900"/>
                </a:cubicBezTo>
                <a:cubicBezTo>
                  <a:pt x="4520292" y="274864"/>
                  <a:pt x="4513488" y="137432"/>
                  <a:pt x="4506685" y="0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05627" y="5940077"/>
            <a:ext cx="7312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10m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4" t="-1" r="14793" b="2910"/>
          <a:stretch/>
        </p:blipFill>
        <p:spPr>
          <a:xfrm>
            <a:off x="6442246" y="1115541"/>
            <a:ext cx="2448000" cy="1980000"/>
          </a:xfrm>
          <a:prstGeom prst="rect">
            <a:avLst/>
          </a:prstGeom>
        </p:spPr>
      </p:pic>
      <p:sp>
        <p:nvSpPr>
          <p:cNvPr id="22" name="Freeform 21"/>
          <p:cNvSpPr/>
          <p:nvPr/>
        </p:nvSpPr>
        <p:spPr bwMode="auto">
          <a:xfrm>
            <a:off x="4800600" y="3135086"/>
            <a:ext cx="4093471" cy="2544345"/>
          </a:xfrm>
          <a:custGeom>
            <a:avLst/>
            <a:gdLst>
              <a:gd name="connsiteX0" fmla="*/ 0 w 4093471"/>
              <a:gd name="connsiteY0" fmla="*/ 2465614 h 2544345"/>
              <a:gd name="connsiteX1" fmla="*/ 783771 w 4093471"/>
              <a:gd name="connsiteY1" fmla="*/ 2449285 h 2544345"/>
              <a:gd name="connsiteX2" fmla="*/ 800100 w 4093471"/>
              <a:gd name="connsiteY2" fmla="*/ 1518557 h 2544345"/>
              <a:gd name="connsiteX3" fmla="*/ 1191986 w 4093471"/>
              <a:gd name="connsiteY3" fmla="*/ 408214 h 2544345"/>
              <a:gd name="connsiteX4" fmla="*/ 2481943 w 4093471"/>
              <a:gd name="connsiteY4" fmla="*/ 163285 h 2544345"/>
              <a:gd name="connsiteX5" fmla="*/ 3918857 w 4093471"/>
              <a:gd name="connsiteY5" fmla="*/ 228600 h 2544345"/>
              <a:gd name="connsiteX6" fmla="*/ 4016829 w 4093471"/>
              <a:gd name="connsiteY6" fmla="*/ 0 h 2544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93471" h="2544345">
                <a:moveTo>
                  <a:pt x="0" y="2465614"/>
                </a:moveTo>
                <a:cubicBezTo>
                  <a:pt x="325210" y="2536371"/>
                  <a:pt x="650421" y="2607128"/>
                  <a:pt x="783771" y="2449285"/>
                </a:cubicBezTo>
                <a:cubicBezTo>
                  <a:pt x="917121" y="2291442"/>
                  <a:pt x="732064" y="1858735"/>
                  <a:pt x="800100" y="1518557"/>
                </a:cubicBezTo>
                <a:cubicBezTo>
                  <a:pt x="868136" y="1178379"/>
                  <a:pt x="911679" y="634093"/>
                  <a:pt x="1191986" y="408214"/>
                </a:cubicBezTo>
                <a:cubicBezTo>
                  <a:pt x="1472293" y="182335"/>
                  <a:pt x="2027465" y="193221"/>
                  <a:pt x="2481943" y="163285"/>
                </a:cubicBezTo>
                <a:cubicBezTo>
                  <a:pt x="2936421" y="133349"/>
                  <a:pt x="3663043" y="255814"/>
                  <a:pt x="3918857" y="228600"/>
                </a:cubicBezTo>
                <a:cubicBezTo>
                  <a:pt x="4174671" y="201386"/>
                  <a:pt x="4095750" y="100693"/>
                  <a:pt x="4016829" y="0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45906" y="3135086"/>
            <a:ext cx="7312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10m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7315163" y="621924"/>
            <a:ext cx="784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3MS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05346" y="4941081"/>
            <a:ext cx="1872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P=15dBm</a:t>
            </a:r>
          </a:p>
          <a:p>
            <a:r>
              <a:rPr lang="sv-SE" dirty="0" smtClean="0"/>
              <a:t>NF=10-11dB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2425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2208213" y="957263"/>
            <a:ext cx="7850187" cy="132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4400" tIns="52200" rIns="104400" bIns="522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sv-SE" sz="3600" dirty="0">
                <a:solidFill>
                  <a:srgbClr val="B81100"/>
                </a:solidFill>
                <a:latin typeface="Verdana" pitchFamily="32" charset="0"/>
              </a:rPr>
              <a:t>The 4Multi Software </a:t>
            </a:r>
            <a:r>
              <a:rPr lang="sv-SE" sz="3600" dirty="0" err="1">
                <a:solidFill>
                  <a:srgbClr val="B81100"/>
                </a:solidFill>
                <a:latin typeface="Verdana" pitchFamily="32" charset="0"/>
              </a:rPr>
              <a:t>FrameWork</a:t>
            </a:r>
            <a:endParaRPr lang="sv-SE" sz="3600" dirty="0">
              <a:solidFill>
                <a:srgbClr val="B81100"/>
              </a:solidFill>
              <a:latin typeface="Verdana" pitchFamily="32" charset="0"/>
            </a:endParaRPr>
          </a:p>
          <a:p>
            <a:pPr algn="ctr">
              <a:buClrTx/>
              <a:buFontTx/>
              <a:buNone/>
            </a:pPr>
            <a:r>
              <a:rPr lang="sv-SE" sz="2200" dirty="0">
                <a:solidFill>
                  <a:srgbClr val="B81100"/>
                </a:solidFill>
                <a:latin typeface="Verdana" pitchFamily="32" charset="0"/>
              </a:rPr>
              <a:t>(Multi-</a:t>
            </a:r>
            <a:r>
              <a:rPr lang="sv-SE" sz="2200" dirty="0" err="1">
                <a:solidFill>
                  <a:srgbClr val="B81100"/>
                </a:solidFill>
                <a:latin typeface="Verdana" pitchFamily="32" charset="0"/>
              </a:rPr>
              <a:t>Antenna</a:t>
            </a:r>
            <a:r>
              <a:rPr lang="sv-SE" sz="2200" dirty="0">
                <a:solidFill>
                  <a:srgbClr val="B81100"/>
                </a:solidFill>
                <a:latin typeface="Verdana" pitchFamily="32" charset="0"/>
              </a:rPr>
              <a:t>, Multi-</a:t>
            </a:r>
            <a:r>
              <a:rPr lang="sv-SE" sz="2200" dirty="0" err="1">
                <a:solidFill>
                  <a:srgbClr val="B81100"/>
                </a:solidFill>
                <a:latin typeface="Verdana" pitchFamily="32" charset="0"/>
              </a:rPr>
              <a:t>User</a:t>
            </a:r>
            <a:r>
              <a:rPr lang="sv-SE" sz="2200" dirty="0">
                <a:solidFill>
                  <a:srgbClr val="B81100"/>
                </a:solidFill>
                <a:latin typeface="Verdana" pitchFamily="32" charset="0"/>
              </a:rPr>
              <a:t>, Multi-Cell, Multi-Band)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105025" y="1943185"/>
            <a:ext cx="9648825" cy="674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9pPr>
          </a:lstStyle>
          <a:p>
            <a:pPr>
              <a:buClrTx/>
              <a:buFontTx/>
              <a:buNone/>
            </a:pPr>
            <a:endParaRPr lang="sv-SE" dirty="0"/>
          </a:p>
          <a:p>
            <a:pPr>
              <a:buFont typeface="Arial" charset="0"/>
              <a:buChar char="•"/>
            </a:pPr>
            <a:r>
              <a:rPr lang="en-US" dirty="0"/>
              <a:t> Send data in small bursts (relaxes computational load)</a:t>
            </a:r>
          </a:p>
          <a:p>
            <a:pPr>
              <a:buFont typeface="Arial" charset="0"/>
              <a:buChar char="•"/>
            </a:pPr>
            <a:r>
              <a:rPr lang="en-US" dirty="0"/>
              <a:t> Nodes synchronized by external </a:t>
            </a:r>
            <a:r>
              <a:rPr lang="en-US" dirty="0" err="1"/>
              <a:t>trigering</a:t>
            </a:r>
            <a:r>
              <a:rPr lang="en-US" dirty="0"/>
              <a:t> (PPS)</a:t>
            </a:r>
          </a:p>
          <a:p>
            <a:pPr>
              <a:buFont typeface="Arial" charset="0"/>
              <a:buChar char="•"/>
            </a:pPr>
            <a:r>
              <a:rPr lang="en-US" dirty="0"/>
              <a:t> The </a:t>
            </a:r>
            <a:r>
              <a:rPr lang="en-US" dirty="0" err="1"/>
              <a:t>implementor</a:t>
            </a:r>
            <a:r>
              <a:rPr lang="en-US" dirty="0"/>
              <a:t> (</a:t>
            </a:r>
            <a:r>
              <a:rPr lang="en-US" i="1" dirty="0"/>
              <a:t>basically</a:t>
            </a:r>
            <a:r>
              <a:rPr lang="en-US" dirty="0"/>
              <a:t>) only need to program three functions</a:t>
            </a:r>
          </a:p>
          <a:p>
            <a:pPr>
              <a:buClrTx/>
              <a:buFontTx/>
              <a:buNone/>
            </a:pPr>
            <a:r>
              <a:rPr lang="en-US" dirty="0"/>
              <a:t> node::</a:t>
            </a:r>
            <a:r>
              <a:rPr lang="en-US" dirty="0" err="1"/>
              <a:t>init</a:t>
            </a:r>
            <a:r>
              <a:rPr lang="en-US" dirty="0"/>
              <a:t>, node::process and node::</a:t>
            </a:r>
            <a:r>
              <a:rPr lang="en-US" dirty="0" err="1"/>
              <a:t>end_of_run</a:t>
            </a:r>
            <a:r>
              <a:rPr lang="en-US" dirty="0"/>
              <a:t>.</a:t>
            </a:r>
          </a:p>
          <a:p>
            <a:pPr>
              <a:buFont typeface="Arial" charset="0"/>
              <a:buChar char="•"/>
            </a:pPr>
            <a:r>
              <a:rPr lang="en-US" dirty="0"/>
              <a:t> Simulate the system using “</a:t>
            </a:r>
            <a:r>
              <a:rPr lang="en-US" i="1" dirty="0"/>
              <a:t>simulate</a:t>
            </a:r>
            <a:r>
              <a:rPr lang="en-US" dirty="0"/>
              <a:t>” generic function.</a:t>
            </a:r>
          </a:p>
          <a:p>
            <a:pPr>
              <a:buFont typeface="Arial" charset="0"/>
              <a:buChar char="•"/>
            </a:pPr>
            <a:r>
              <a:rPr lang="en-US" dirty="0"/>
              <a:t> Everything that can be compiled with </a:t>
            </a:r>
            <a:r>
              <a:rPr lang="en-US" dirty="0" err="1"/>
              <a:t>gcc</a:t>
            </a:r>
            <a:r>
              <a:rPr lang="en-US" dirty="0"/>
              <a:t> can run (</a:t>
            </a:r>
            <a:r>
              <a:rPr lang="en-US" dirty="0" err="1"/>
              <a:t>e.g</a:t>
            </a:r>
            <a:r>
              <a:rPr lang="en-US" dirty="0"/>
              <a:t> IT++)</a:t>
            </a:r>
          </a:p>
          <a:p>
            <a:pPr>
              <a:buFont typeface="Arial" charset="0"/>
              <a:buChar char="•"/>
            </a:pPr>
            <a:r>
              <a:rPr lang="en-US" dirty="0"/>
              <a:t> Toolbox with </a:t>
            </a:r>
            <a:r>
              <a:rPr lang="en-US" dirty="0" err="1" smtClean="0"/>
              <a:t>coding&amp;modulation</a:t>
            </a:r>
            <a:r>
              <a:rPr lang="en-US" dirty="0" smtClean="0"/>
              <a:t>.</a:t>
            </a:r>
          </a:p>
          <a:p>
            <a:pPr>
              <a:buFont typeface="Arial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Store _all_ received signals for post-processing.</a:t>
            </a:r>
          </a:p>
          <a:p>
            <a:endParaRPr lang="en-US" dirty="0"/>
          </a:p>
          <a:p>
            <a:r>
              <a:rPr lang="en-US" dirty="0" smtClean="0"/>
              <a:t>Vision</a:t>
            </a:r>
            <a:r>
              <a:rPr lang="en-US" dirty="0"/>
              <a:t>: </a:t>
            </a:r>
            <a:endParaRPr lang="en-US" dirty="0" smtClean="0"/>
          </a:p>
          <a:p>
            <a:r>
              <a:rPr lang="en-US" i="1" dirty="0" smtClean="0"/>
              <a:t>“The </a:t>
            </a:r>
            <a:r>
              <a:rPr lang="en-US" i="1" dirty="0"/>
              <a:t>coding should be as easy as </a:t>
            </a:r>
            <a:r>
              <a:rPr lang="en-US" i="1" dirty="0" smtClean="0"/>
              <a:t>performing ordinary</a:t>
            </a:r>
          </a:p>
          <a:p>
            <a:r>
              <a:rPr lang="en-US" i="1" dirty="0"/>
              <a:t>	</a:t>
            </a:r>
            <a:r>
              <a:rPr lang="en-US" i="1" dirty="0" smtClean="0"/>
              <a:t> </a:t>
            </a:r>
            <a:r>
              <a:rPr lang="en-US" i="1" dirty="0"/>
              <a:t>(but detailed) desktop </a:t>
            </a:r>
            <a:r>
              <a:rPr lang="en-US" i="1" dirty="0" smtClean="0"/>
              <a:t>simulations</a:t>
            </a:r>
            <a:r>
              <a:rPr lang="en-US" dirty="0" smtClean="0"/>
              <a:t>”</a:t>
            </a:r>
            <a:endParaRPr lang="en-US" dirty="0"/>
          </a:p>
          <a:p>
            <a:pPr>
              <a:buClrTx/>
              <a:buFontTx/>
              <a:buNone/>
            </a:pPr>
            <a:endParaRPr lang="sv-SE" dirty="0"/>
          </a:p>
          <a:p>
            <a:pPr>
              <a:buClrTx/>
              <a:buFontTx/>
              <a:buNone/>
            </a:pPr>
            <a:endParaRPr lang="sv-SE" dirty="0"/>
          </a:p>
          <a:p>
            <a:pPr>
              <a:buClrTx/>
              <a:buFontTx/>
              <a:buNone/>
            </a:pPr>
            <a:endParaRPr lang="sv-SE" dirty="0"/>
          </a:p>
          <a:p>
            <a:pPr>
              <a:buClrTx/>
              <a:buFontTx/>
              <a:buNone/>
            </a:pPr>
            <a:endParaRPr lang="sv-SE" dirty="0"/>
          </a:p>
          <a:p>
            <a:pPr>
              <a:buClrTx/>
              <a:buFontTx/>
              <a:buNone/>
            </a:pPr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0307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 smtClean="0"/>
              <a:t>Software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496600" y="4124426"/>
            <a:ext cx="3816425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v-SE" dirty="0" smtClean="0"/>
              <a:t>UHD driver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496601" y="3652485"/>
            <a:ext cx="3816424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v-SE" dirty="0" err="1"/>
              <a:t>f</a:t>
            </a:r>
            <a:r>
              <a:rPr lang="sv-SE" dirty="0" err="1" smtClean="0"/>
              <a:t>our_multi</a:t>
            </a:r>
            <a:endParaRPr lang="en-US" dirty="0"/>
          </a:p>
        </p:txBody>
      </p:sp>
      <p:sp>
        <p:nvSpPr>
          <p:cNvPr id="11" name="Cloud 10"/>
          <p:cNvSpPr/>
          <p:nvPr/>
        </p:nvSpPr>
        <p:spPr bwMode="auto">
          <a:xfrm>
            <a:off x="4281183" y="4586091"/>
            <a:ext cx="2290149" cy="1433773"/>
          </a:xfrm>
          <a:prstGeom prst="clou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24219" y="4783726"/>
            <a:ext cx="851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 smtClean="0"/>
              <a:t>boost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478510" y="5251405"/>
            <a:ext cx="11737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 smtClean="0"/>
              <a:t>ethernet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561843" y="5051426"/>
            <a:ext cx="9525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 smtClean="0"/>
              <a:t>kernel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496602" y="2801344"/>
            <a:ext cx="1617864" cy="8511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v-SE" dirty="0" smtClean="0"/>
              <a:t>OFDM1</a:t>
            </a:r>
          </a:p>
          <a:p>
            <a:pPr algn="ctr"/>
            <a:r>
              <a:rPr lang="sv-SE" dirty="0" smtClean="0"/>
              <a:t>AMC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496602" y="2339678"/>
            <a:ext cx="3505488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v-SE" dirty="0" err="1" smtClean="0"/>
              <a:t>IA_node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118166" y="2801344"/>
            <a:ext cx="1883924" cy="8511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v-SE" dirty="0" err="1"/>
              <a:t>c</a:t>
            </a:r>
            <a:r>
              <a:rPr lang="sv-SE" dirty="0" err="1" smtClean="0"/>
              <a:t>alculate</a:t>
            </a:r>
            <a:r>
              <a:rPr lang="sv-SE" dirty="0" smtClean="0"/>
              <a:t>_</a:t>
            </a:r>
          </a:p>
          <a:p>
            <a:pPr algn="ctr"/>
            <a:r>
              <a:rPr lang="sv-SE" dirty="0" err="1" smtClean="0"/>
              <a:t>beamformers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002090" y="2339677"/>
            <a:ext cx="310936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v-SE" sz="2000" dirty="0" smtClean="0"/>
              <a:t>IT++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496602" y="6054476"/>
            <a:ext cx="3937536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v-SE" dirty="0" smtClean="0"/>
              <a:t>USRP</a:t>
            </a:r>
            <a:endParaRPr lang="en-US" dirty="0"/>
          </a:p>
        </p:txBody>
      </p:sp>
      <p:cxnSp>
        <p:nvCxnSpPr>
          <p:cNvPr id="24" name="Straight Arrow Connector 23"/>
          <p:cNvCxnSpPr/>
          <p:nvPr/>
        </p:nvCxnSpPr>
        <p:spPr bwMode="auto">
          <a:xfrm>
            <a:off x="7434138" y="6156101"/>
            <a:ext cx="57606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7938194" y="5838452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PPS</a:t>
            </a:r>
            <a:endParaRPr lang="en-US" dirty="0"/>
          </a:p>
        </p:txBody>
      </p:sp>
      <p:cxnSp>
        <p:nvCxnSpPr>
          <p:cNvPr id="27" name="Straight Arrow Connector 26"/>
          <p:cNvCxnSpPr/>
          <p:nvPr/>
        </p:nvCxnSpPr>
        <p:spPr bwMode="auto">
          <a:xfrm>
            <a:off x="7434138" y="6493115"/>
            <a:ext cx="57606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/>
          </a:ln>
          <a:effectLst/>
        </p:spPr>
      </p:cxnSp>
      <p:sp>
        <p:nvSpPr>
          <p:cNvPr id="28" name="TextBox 27"/>
          <p:cNvSpPr txBox="1"/>
          <p:nvPr/>
        </p:nvSpPr>
        <p:spPr>
          <a:xfrm>
            <a:off x="8010202" y="6414516"/>
            <a:ext cx="11256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10MHz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8559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349625" y="1042988"/>
            <a:ext cx="7342188" cy="1260475"/>
          </a:xfrm>
        </p:spPr>
        <p:txBody>
          <a:bodyPr/>
          <a:lstStyle/>
          <a:p>
            <a:r>
              <a:rPr lang="en-US" dirty="0" smtClean="0"/>
              <a:t>Implementation IA</a:t>
            </a:r>
            <a:endParaRPr lang="en-US" dirty="0"/>
          </a:p>
        </p:txBody>
      </p:sp>
      <p:grpSp>
        <p:nvGrpSpPr>
          <p:cNvPr id="38" name="Group 37"/>
          <p:cNvGrpSpPr/>
          <p:nvPr/>
        </p:nvGrpSpPr>
        <p:grpSpPr>
          <a:xfrm>
            <a:off x="2730314" y="3153367"/>
            <a:ext cx="945810" cy="864096"/>
            <a:chOff x="3257674" y="3153367"/>
            <a:chExt cx="945810" cy="864096"/>
          </a:xfrm>
        </p:grpSpPr>
        <p:sp>
          <p:nvSpPr>
            <p:cNvPr id="5" name="Rectangle 4"/>
            <p:cNvSpPr/>
            <p:nvPr/>
          </p:nvSpPr>
          <p:spPr bwMode="auto">
            <a:xfrm>
              <a:off x="3349620" y="3499005"/>
              <a:ext cx="792088" cy="518458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v-S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3257674" y="3153367"/>
              <a:ext cx="432048" cy="345638"/>
              <a:chOff x="2681610" y="2771725"/>
              <a:chExt cx="432048" cy="576064"/>
            </a:xfrm>
          </p:grpSpPr>
          <p:cxnSp>
            <p:nvCxnSpPr>
              <p:cNvPr id="7" name="Straight Connector 6"/>
              <p:cNvCxnSpPr>
                <a:endCxn id="5" idx="0"/>
              </p:cNvCxnSpPr>
              <p:nvPr/>
            </p:nvCxnSpPr>
            <p:spPr bwMode="auto">
              <a:xfrm>
                <a:off x="2933638" y="2987749"/>
                <a:ext cx="0" cy="36004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" name="Straight Connector 8"/>
              <p:cNvCxnSpPr/>
              <p:nvPr/>
            </p:nvCxnSpPr>
            <p:spPr bwMode="auto">
              <a:xfrm flipH="1" flipV="1">
                <a:off x="2681610" y="2771725"/>
                <a:ext cx="252028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" name="Straight Connector 10"/>
              <p:cNvCxnSpPr/>
              <p:nvPr/>
            </p:nvCxnSpPr>
            <p:spPr bwMode="auto">
              <a:xfrm>
                <a:off x="2681610" y="2771725"/>
                <a:ext cx="432048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" name="Straight Connector 15"/>
              <p:cNvCxnSpPr/>
              <p:nvPr/>
            </p:nvCxnSpPr>
            <p:spPr bwMode="auto">
              <a:xfrm flipH="1">
                <a:off x="2933638" y="2771725"/>
                <a:ext cx="18002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33" name="Group 32"/>
            <p:cNvGrpSpPr/>
            <p:nvPr/>
          </p:nvGrpSpPr>
          <p:grpSpPr>
            <a:xfrm>
              <a:off x="3771436" y="3153367"/>
              <a:ext cx="432048" cy="345638"/>
              <a:chOff x="2681610" y="2771725"/>
              <a:chExt cx="432048" cy="576064"/>
            </a:xfrm>
          </p:grpSpPr>
          <p:cxnSp>
            <p:nvCxnSpPr>
              <p:cNvPr id="34" name="Straight Connector 33"/>
              <p:cNvCxnSpPr/>
              <p:nvPr/>
            </p:nvCxnSpPr>
            <p:spPr bwMode="auto">
              <a:xfrm>
                <a:off x="2933638" y="2987749"/>
                <a:ext cx="0" cy="36004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5" name="Straight Connector 34"/>
              <p:cNvCxnSpPr/>
              <p:nvPr/>
            </p:nvCxnSpPr>
            <p:spPr bwMode="auto">
              <a:xfrm flipH="1" flipV="1">
                <a:off x="2681610" y="2771725"/>
                <a:ext cx="252028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6" name="Straight Connector 35"/>
              <p:cNvCxnSpPr/>
              <p:nvPr/>
            </p:nvCxnSpPr>
            <p:spPr bwMode="auto">
              <a:xfrm>
                <a:off x="2681610" y="2771725"/>
                <a:ext cx="432048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7" name="Straight Connector 36"/>
              <p:cNvCxnSpPr/>
              <p:nvPr/>
            </p:nvCxnSpPr>
            <p:spPr bwMode="auto">
              <a:xfrm flipH="1">
                <a:off x="2933638" y="2771725"/>
                <a:ext cx="18002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grpSp>
        <p:nvGrpSpPr>
          <p:cNvPr id="39" name="Group 38"/>
          <p:cNvGrpSpPr/>
          <p:nvPr/>
        </p:nvGrpSpPr>
        <p:grpSpPr>
          <a:xfrm>
            <a:off x="2742741" y="4312696"/>
            <a:ext cx="945810" cy="864096"/>
            <a:chOff x="3257674" y="3153367"/>
            <a:chExt cx="945810" cy="864096"/>
          </a:xfrm>
        </p:grpSpPr>
        <p:sp>
          <p:nvSpPr>
            <p:cNvPr id="40" name="Rectangle 39"/>
            <p:cNvSpPr/>
            <p:nvPr/>
          </p:nvSpPr>
          <p:spPr bwMode="auto">
            <a:xfrm>
              <a:off x="3349620" y="3499005"/>
              <a:ext cx="792088" cy="518458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v-S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grpSp>
          <p:nvGrpSpPr>
            <p:cNvPr id="41" name="Group 40"/>
            <p:cNvGrpSpPr/>
            <p:nvPr/>
          </p:nvGrpSpPr>
          <p:grpSpPr>
            <a:xfrm>
              <a:off x="3257674" y="3153367"/>
              <a:ext cx="432048" cy="345638"/>
              <a:chOff x="2681610" y="2771725"/>
              <a:chExt cx="432048" cy="576064"/>
            </a:xfrm>
          </p:grpSpPr>
          <p:cxnSp>
            <p:nvCxnSpPr>
              <p:cNvPr id="47" name="Straight Connector 46"/>
              <p:cNvCxnSpPr>
                <a:endCxn id="40" idx="0"/>
              </p:cNvCxnSpPr>
              <p:nvPr/>
            </p:nvCxnSpPr>
            <p:spPr bwMode="auto">
              <a:xfrm>
                <a:off x="2933638" y="2987749"/>
                <a:ext cx="0" cy="36004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8" name="Straight Connector 47"/>
              <p:cNvCxnSpPr/>
              <p:nvPr/>
            </p:nvCxnSpPr>
            <p:spPr bwMode="auto">
              <a:xfrm flipH="1" flipV="1">
                <a:off x="2681610" y="2771725"/>
                <a:ext cx="252028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9" name="Straight Connector 48"/>
              <p:cNvCxnSpPr/>
              <p:nvPr/>
            </p:nvCxnSpPr>
            <p:spPr bwMode="auto">
              <a:xfrm>
                <a:off x="2681610" y="2771725"/>
                <a:ext cx="432048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0" name="Straight Connector 49"/>
              <p:cNvCxnSpPr/>
              <p:nvPr/>
            </p:nvCxnSpPr>
            <p:spPr bwMode="auto">
              <a:xfrm flipH="1">
                <a:off x="2933638" y="2771725"/>
                <a:ext cx="18002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42" name="Group 41"/>
            <p:cNvGrpSpPr/>
            <p:nvPr/>
          </p:nvGrpSpPr>
          <p:grpSpPr>
            <a:xfrm>
              <a:off x="3771436" y="3153367"/>
              <a:ext cx="432048" cy="345638"/>
              <a:chOff x="2681610" y="2771725"/>
              <a:chExt cx="432048" cy="576064"/>
            </a:xfrm>
          </p:grpSpPr>
          <p:cxnSp>
            <p:nvCxnSpPr>
              <p:cNvPr id="43" name="Straight Connector 42"/>
              <p:cNvCxnSpPr/>
              <p:nvPr/>
            </p:nvCxnSpPr>
            <p:spPr bwMode="auto">
              <a:xfrm>
                <a:off x="2933638" y="2987749"/>
                <a:ext cx="0" cy="36004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4" name="Straight Connector 43"/>
              <p:cNvCxnSpPr/>
              <p:nvPr/>
            </p:nvCxnSpPr>
            <p:spPr bwMode="auto">
              <a:xfrm flipH="1" flipV="1">
                <a:off x="2681610" y="2771725"/>
                <a:ext cx="252028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5" name="Straight Connector 44"/>
              <p:cNvCxnSpPr/>
              <p:nvPr/>
            </p:nvCxnSpPr>
            <p:spPr bwMode="auto">
              <a:xfrm>
                <a:off x="2681610" y="2771725"/>
                <a:ext cx="432048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6" name="Straight Connector 45"/>
              <p:cNvCxnSpPr/>
              <p:nvPr/>
            </p:nvCxnSpPr>
            <p:spPr bwMode="auto">
              <a:xfrm flipH="1">
                <a:off x="2933638" y="2771725"/>
                <a:ext cx="18002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grpSp>
        <p:nvGrpSpPr>
          <p:cNvPr id="51" name="Group 50"/>
          <p:cNvGrpSpPr/>
          <p:nvPr/>
        </p:nvGrpSpPr>
        <p:grpSpPr>
          <a:xfrm>
            <a:off x="2822260" y="5580037"/>
            <a:ext cx="945810" cy="864096"/>
            <a:chOff x="3257674" y="3153367"/>
            <a:chExt cx="945810" cy="864096"/>
          </a:xfrm>
        </p:grpSpPr>
        <p:sp>
          <p:nvSpPr>
            <p:cNvPr id="52" name="Rectangle 51"/>
            <p:cNvSpPr/>
            <p:nvPr/>
          </p:nvSpPr>
          <p:spPr bwMode="auto">
            <a:xfrm>
              <a:off x="3349620" y="3499005"/>
              <a:ext cx="792088" cy="518458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v-S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3257674" y="3153367"/>
              <a:ext cx="432048" cy="345638"/>
              <a:chOff x="2681610" y="2771725"/>
              <a:chExt cx="432048" cy="576064"/>
            </a:xfrm>
          </p:grpSpPr>
          <p:cxnSp>
            <p:nvCxnSpPr>
              <p:cNvPr id="59" name="Straight Connector 58"/>
              <p:cNvCxnSpPr>
                <a:endCxn id="52" idx="0"/>
              </p:cNvCxnSpPr>
              <p:nvPr/>
            </p:nvCxnSpPr>
            <p:spPr bwMode="auto">
              <a:xfrm>
                <a:off x="2933638" y="2987749"/>
                <a:ext cx="0" cy="36004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0" name="Straight Connector 59"/>
              <p:cNvCxnSpPr/>
              <p:nvPr/>
            </p:nvCxnSpPr>
            <p:spPr bwMode="auto">
              <a:xfrm flipH="1" flipV="1">
                <a:off x="2681610" y="2771725"/>
                <a:ext cx="252028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1" name="Straight Connector 60"/>
              <p:cNvCxnSpPr/>
              <p:nvPr/>
            </p:nvCxnSpPr>
            <p:spPr bwMode="auto">
              <a:xfrm>
                <a:off x="2681610" y="2771725"/>
                <a:ext cx="432048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2" name="Straight Connector 61"/>
              <p:cNvCxnSpPr/>
              <p:nvPr/>
            </p:nvCxnSpPr>
            <p:spPr bwMode="auto">
              <a:xfrm flipH="1">
                <a:off x="2933638" y="2771725"/>
                <a:ext cx="18002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54" name="Group 53"/>
            <p:cNvGrpSpPr/>
            <p:nvPr/>
          </p:nvGrpSpPr>
          <p:grpSpPr>
            <a:xfrm>
              <a:off x="3771436" y="3153367"/>
              <a:ext cx="432048" cy="345638"/>
              <a:chOff x="2681610" y="2771725"/>
              <a:chExt cx="432048" cy="576064"/>
            </a:xfrm>
          </p:grpSpPr>
          <p:cxnSp>
            <p:nvCxnSpPr>
              <p:cNvPr id="55" name="Straight Connector 54"/>
              <p:cNvCxnSpPr/>
              <p:nvPr/>
            </p:nvCxnSpPr>
            <p:spPr bwMode="auto">
              <a:xfrm>
                <a:off x="2933638" y="2987749"/>
                <a:ext cx="0" cy="36004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6" name="Straight Connector 55"/>
              <p:cNvCxnSpPr/>
              <p:nvPr/>
            </p:nvCxnSpPr>
            <p:spPr bwMode="auto">
              <a:xfrm flipH="1" flipV="1">
                <a:off x="2681610" y="2771725"/>
                <a:ext cx="252028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7" name="Straight Connector 56"/>
              <p:cNvCxnSpPr/>
              <p:nvPr/>
            </p:nvCxnSpPr>
            <p:spPr bwMode="auto">
              <a:xfrm>
                <a:off x="2681610" y="2771725"/>
                <a:ext cx="432048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8" name="Straight Connector 57"/>
              <p:cNvCxnSpPr/>
              <p:nvPr/>
            </p:nvCxnSpPr>
            <p:spPr bwMode="auto">
              <a:xfrm flipH="1">
                <a:off x="2933638" y="2771725"/>
                <a:ext cx="18002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grpSp>
        <p:nvGrpSpPr>
          <p:cNvPr id="63" name="Group 62"/>
          <p:cNvGrpSpPr/>
          <p:nvPr/>
        </p:nvGrpSpPr>
        <p:grpSpPr>
          <a:xfrm>
            <a:off x="7362130" y="3046538"/>
            <a:ext cx="945810" cy="864096"/>
            <a:chOff x="3257674" y="3153367"/>
            <a:chExt cx="945810" cy="864096"/>
          </a:xfrm>
        </p:grpSpPr>
        <p:sp>
          <p:nvSpPr>
            <p:cNvPr id="64" name="Rectangle 63"/>
            <p:cNvSpPr/>
            <p:nvPr/>
          </p:nvSpPr>
          <p:spPr bwMode="auto">
            <a:xfrm>
              <a:off x="3349620" y="3499005"/>
              <a:ext cx="792088" cy="518458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v-S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grpSp>
          <p:nvGrpSpPr>
            <p:cNvPr id="65" name="Group 64"/>
            <p:cNvGrpSpPr/>
            <p:nvPr/>
          </p:nvGrpSpPr>
          <p:grpSpPr>
            <a:xfrm>
              <a:off x="3257674" y="3153367"/>
              <a:ext cx="432048" cy="345638"/>
              <a:chOff x="2681610" y="2771725"/>
              <a:chExt cx="432048" cy="576064"/>
            </a:xfrm>
          </p:grpSpPr>
          <p:cxnSp>
            <p:nvCxnSpPr>
              <p:cNvPr id="71" name="Straight Connector 70"/>
              <p:cNvCxnSpPr>
                <a:endCxn id="64" idx="0"/>
              </p:cNvCxnSpPr>
              <p:nvPr/>
            </p:nvCxnSpPr>
            <p:spPr bwMode="auto">
              <a:xfrm>
                <a:off x="2933638" y="2987749"/>
                <a:ext cx="0" cy="36004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2" name="Straight Connector 71"/>
              <p:cNvCxnSpPr/>
              <p:nvPr/>
            </p:nvCxnSpPr>
            <p:spPr bwMode="auto">
              <a:xfrm flipH="1" flipV="1">
                <a:off x="2681610" y="2771725"/>
                <a:ext cx="252028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3" name="Straight Connector 72"/>
              <p:cNvCxnSpPr/>
              <p:nvPr/>
            </p:nvCxnSpPr>
            <p:spPr bwMode="auto">
              <a:xfrm>
                <a:off x="2681610" y="2771725"/>
                <a:ext cx="432048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4" name="Straight Connector 73"/>
              <p:cNvCxnSpPr/>
              <p:nvPr/>
            </p:nvCxnSpPr>
            <p:spPr bwMode="auto">
              <a:xfrm flipH="1">
                <a:off x="2933638" y="2771725"/>
                <a:ext cx="18002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66" name="Group 65"/>
            <p:cNvGrpSpPr/>
            <p:nvPr/>
          </p:nvGrpSpPr>
          <p:grpSpPr>
            <a:xfrm>
              <a:off x="3771436" y="3153367"/>
              <a:ext cx="432048" cy="345638"/>
              <a:chOff x="2681610" y="2771725"/>
              <a:chExt cx="432048" cy="576064"/>
            </a:xfrm>
          </p:grpSpPr>
          <p:cxnSp>
            <p:nvCxnSpPr>
              <p:cNvPr id="67" name="Straight Connector 66"/>
              <p:cNvCxnSpPr/>
              <p:nvPr/>
            </p:nvCxnSpPr>
            <p:spPr bwMode="auto">
              <a:xfrm>
                <a:off x="2933638" y="2987749"/>
                <a:ext cx="0" cy="36004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8" name="Straight Connector 67"/>
              <p:cNvCxnSpPr/>
              <p:nvPr/>
            </p:nvCxnSpPr>
            <p:spPr bwMode="auto">
              <a:xfrm flipH="1" flipV="1">
                <a:off x="2681610" y="2771725"/>
                <a:ext cx="252028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9" name="Straight Connector 68"/>
              <p:cNvCxnSpPr/>
              <p:nvPr/>
            </p:nvCxnSpPr>
            <p:spPr bwMode="auto">
              <a:xfrm>
                <a:off x="2681610" y="2771725"/>
                <a:ext cx="432048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0" name="Straight Connector 69"/>
              <p:cNvCxnSpPr/>
              <p:nvPr/>
            </p:nvCxnSpPr>
            <p:spPr bwMode="auto">
              <a:xfrm flipH="1">
                <a:off x="2933638" y="2771725"/>
                <a:ext cx="18002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grpSp>
        <p:nvGrpSpPr>
          <p:cNvPr id="75" name="Group 74"/>
          <p:cNvGrpSpPr/>
          <p:nvPr/>
        </p:nvGrpSpPr>
        <p:grpSpPr>
          <a:xfrm>
            <a:off x="7468047" y="4353459"/>
            <a:ext cx="945810" cy="864096"/>
            <a:chOff x="3257674" y="3153367"/>
            <a:chExt cx="945810" cy="864096"/>
          </a:xfrm>
        </p:grpSpPr>
        <p:sp>
          <p:nvSpPr>
            <p:cNvPr id="76" name="Rectangle 75"/>
            <p:cNvSpPr/>
            <p:nvPr/>
          </p:nvSpPr>
          <p:spPr bwMode="auto">
            <a:xfrm>
              <a:off x="3349620" y="3499005"/>
              <a:ext cx="792088" cy="518458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v-S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grpSp>
          <p:nvGrpSpPr>
            <p:cNvPr id="77" name="Group 76"/>
            <p:cNvGrpSpPr/>
            <p:nvPr/>
          </p:nvGrpSpPr>
          <p:grpSpPr>
            <a:xfrm>
              <a:off x="3257674" y="3153367"/>
              <a:ext cx="432048" cy="345638"/>
              <a:chOff x="2681610" y="2771725"/>
              <a:chExt cx="432048" cy="576064"/>
            </a:xfrm>
          </p:grpSpPr>
          <p:cxnSp>
            <p:nvCxnSpPr>
              <p:cNvPr id="83" name="Straight Connector 82"/>
              <p:cNvCxnSpPr>
                <a:endCxn id="76" idx="0"/>
              </p:cNvCxnSpPr>
              <p:nvPr/>
            </p:nvCxnSpPr>
            <p:spPr bwMode="auto">
              <a:xfrm>
                <a:off x="2933638" y="2987749"/>
                <a:ext cx="0" cy="36004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4" name="Straight Connector 83"/>
              <p:cNvCxnSpPr/>
              <p:nvPr/>
            </p:nvCxnSpPr>
            <p:spPr bwMode="auto">
              <a:xfrm flipH="1" flipV="1">
                <a:off x="2681610" y="2771725"/>
                <a:ext cx="252028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5" name="Straight Connector 84"/>
              <p:cNvCxnSpPr/>
              <p:nvPr/>
            </p:nvCxnSpPr>
            <p:spPr bwMode="auto">
              <a:xfrm>
                <a:off x="2681610" y="2771725"/>
                <a:ext cx="432048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6" name="Straight Connector 85"/>
              <p:cNvCxnSpPr/>
              <p:nvPr/>
            </p:nvCxnSpPr>
            <p:spPr bwMode="auto">
              <a:xfrm flipH="1">
                <a:off x="2933638" y="2771725"/>
                <a:ext cx="18002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78" name="Group 77"/>
            <p:cNvGrpSpPr/>
            <p:nvPr/>
          </p:nvGrpSpPr>
          <p:grpSpPr>
            <a:xfrm>
              <a:off x="3771436" y="3153367"/>
              <a:ext cx="432048" cy="345638"/>
              <a:chOff x="2681610" y="2771725"/>
              <a:chExt cx="432048" cy="576064"/>
            </a:xfrm>
          </p:grpSpPr>
          <p:cxnSp>
            <p:nvCxnSpPr>
              <p:cNvPr id="79" name="Straight Connector 78"/>
              <p:cNvCxnSpPr/>
              <p:nvPr/>
            </p:nvCxnSpPr>
            <p:spPr bwMode="auto">
              <a:xfrm>
                <a:off x="2933638" y="2987749"/>
                <a:ext cx="0" cy="36004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0" name="Straight Connector 79"/>
              <p:cNvCxnSpPr/>
              <p:nvPr/>
            </p:nvCxnSpPr>
            <p:spPr bwMode="auto">
              <a:xfrm flipH="1" flipV="1">
                <a:off x="2681610" y="2771725"/>
                <a:ext cx="252028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1" name="Straight Connector 80"/>
              <p:cNvCxnSpPr/>
              <p:nvPr/>
            </p:nvCxnSpPr>
            <p:spPr bwMode="auto">
              <a:xfrm>
                <a:off x="2681610" y="2771725"/>
                <a:ext cx="432048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2" name="Straight Connector 81"/>
              <p:cNvCxnSpPr/>
              <p:nvPr/>
            </p:nvCxnSpPr>
            <p:spPr bwMode="auto">
              <a:xfrm flipH="1">
                <a:off x="2933638" y="2771725"/>
                <a:ext cx="18002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grpSp>
        <p:nvGrpSpPr>
          <p:cNvPr id="87" name="Group 86"/>
          <p:cNvGrpSpPr/>
          <p:nvPr/>
        </p:nvGrpSpPr>
        <p:grpSpPr>
          <a:xfrm>
            <a:off x="7529001" y="5547021"/>
            <a:ext cx="945810" cy="864096"/>
            <a:chOff x="3257674" y="3153367"/>
            <a:chExt cx="945810" cy="864096"/>
          </a:xfrm>
        </p:grpSpPr>
        <p:sp>
          <p:nvSpPr>
            <p:cNvPr id="88" name="Rectangle 87"/>
            <p:cNvSpPr/>
            <p:nvPr/>
          </p:nvSpPr>
          <p:spPr bwMode="auto">
            <a:xfrm>
              <a:off x="3349620" y="3499005"/>
              <a:ext cx="792088" cy="518458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v-S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grpSp>
          <p:nvGrpSpPr>
            <p:cNvPr id="89" name="Group 88"/>
            <p:cNvGrpSpPr/>
            <p:nvPr/>
          </p:nvGrpSpPr>
          <p:grpSpPr>
            <a:xfrm>
              <a:off x="3257674" y="3153367"/>
              <a:ext cx="432048" cy="345638"/>
              <a:chOff x="2681610" y="2771725"/>
              <a:chExt cx="432048" cy="576064"/>
            </a:xfrm>
          </p:grpSpPr>
          <p:cxnSp>
            <p:nvCxnSpPr>
              <p:cNvPr id="95" name="Straight Connector 94"/>
              <p:cNvCxnSpPr>
                <a:endCxn id="88" idx="0"/>
              </p:cNvCxnSpPr>
              <p:nvPr/>
            </p:nvCxnSpPr>
            <p:spPr bwMode="auto">
              <a:xfrm>
                <a:off x="2933638" y="2987749"/>
                <a:ext cx="0" cy="36004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6" name="Straight Connector 95"/>
              <p:cNvCxnSpPr/>
              <p:nvPr/>
            </p:nvCxnSpPr>
            <p:spPr bwMode="auto">
              <a:xfrm flipH="1" flipV="1">
                <a:off x="2681610" y="2771725"/>
                <a:ext cx="252028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7" name="Straight Connector 96"/>
              <p:cNvCxnSpPr/>
              <p:nvPr/>
            </p:nvCxnSpPr>
            <p:spPr bwMode="auto">
              <a:xfrm>
                <a:off x="2681610" y="2771725"/>
                <a:ext cx="432048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8" name="Straight Connector 97"/>
              <p:cNvCxnSpPr/>
              <p:nvPr/>
            </p:nvCxnSpPr>
            <p:spPr bwMode="auto">
              <a:xfrm flipH="1">
                <a:off x="2933638" y="2771725"/>
                <a:ext cx="18002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90" name="Group 89"/>
            <p:cNvGrpSpPr/>
            <p:nvPr/>
          </p:nvGrpSpPr>
          <p:grpSpPr>
            <a:xfrm>
              <a:off x="3771436" y="3153367"/>
              <a:ext cx="432048" cy="345638"/>
              <a:chOff x="2681610" y="2771725"/>
              <a:chExt cx="432048" cy="576064"/>
            </a:xfrm>
          </p:grpSpPr>
          <p:cxnSp>
            <p:nvCxnSpPr>
              <p:cNvPr id="91" name="Straight Connector 90"/>
              <p:cNvCxnSpPr/>
              <p:nvPr/>
            </p:nvCxnSpPr>
            <p:spPr bwMode="auto">
              <a:xfrm>
                <a:off x="2933638" y="2987749"/>
                <a:ext cx="0" cy="36004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2" name="Straight Connector 91"/>
              <p:cNvCxnSpPr/>
              <p:nvPr/>
            </p:nvCxnSpPr>
            <p:spPr bwMode="auto">
              <a:xfrm flipH="1" flipV="1">
                <a:off x="2681610" y="2771725"/>
                <a:ext cx="252028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3" name="Straight Connector 92"/>
              <p:cNvCxnSpPr/>
              <p:nvPr/>
            </p:nvCxnSpPr>
            <p:spPr bwMode="auto">
              <a:xfrm>
                <a:off x="2681610" y="2771725"/>
                <a:ext cx="432048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4" name="Straight Connector 93"/>
              <p:cNvCxnSpPr/>
              <p:nvPr/>
            </p:nvCxnSpPr>
            <p:spPr bwMode="auto">
              <a:xfrm flipH="1">
                <a:off x="2933638" y="2771725"/>
                <a:ext cx="18002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sp>
        <p:nvSpPr>
          <p:cNvPr id="99" name="TextBox 98"/>
          <p:cNvSpPr txBox="1"/>
          <p:nvPr/>
        </p:nvSpPr>
        <p:spPr>
          <a:xfrm>
            <a:off x="2834687" y="3527401"/>
            <a:ext cx="792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BS 1</a:t>
            </a:r>
            <a:endParaRPr lang="sv-SE" dirty="0"/>
          </a:p>
        </p:txBody>
      </p:sp>
      <p:sp>
        <p:nvSpPr>
          <p:cNvPr id="100" name="TextBox 99"/>
          <p:cNvSpPr txBox="1"/>
          <p:nvPr/>
        </p:nvSpPr>
        <p:spPr>
          <a:xfrm>
            <a:off x="2847973" y="4686730"/>
            <a:ext cx="792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BS 2</a:t>
            </a:r>
            <a:endParaRPr lang="sv-SE" dirty="0"/>
          </a:p>
        </p:txBody>
      </p:sp>
      <p:sp>
        <p:nvSpPr>
          <p:cNvPr id="101" name="TextBox 100"/>
          <p:cNvSpPr txBox="1"/>
          <p:nvPr/>
        </p:nvSpPr>
        <p:spPr>
          <a:xfrm>
            <a:off x="2914206" y="5982468"/>
            <a:ext cx="792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BS 3</a:t>
            </a:r>
            <a:endParaRPr lang="sv-SE" dirty="0"/>
          </a:p>
        </p:txBody>
      </p:sp>
      <p:sp>
        <p:nvSpPr>
          <p:cNvPr id="102" name="TextBox 101"/>
          <p:cNvSpPr txBox="1"/>
          <p:nvPr/>
        </p:nvSpPr>
        <p:spPr>
          <a:xfrm>
            <a:off x="7462714" y="3448969"/>
            <a:ext cx="8611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M</a:t>
            </a:r>
            <a:r>
              <a:rPr lang="sv-SE" dirty="0" smtClean="0"/>
              <a:t>S 1</a:t>
            </a:r>
            <a:endParaRPr lang="sv-SE" dirty="0"/>
          </a:p>
        </p:txBody>
      </p:sp>
      <p:sp>
        <p:nvSpPr>
          <p:cNvPr id="103" name="TextBox 102"/>
          <p:cNvSpPr txBox="1"/>
          <p:nvPr/>
        </p:nvSpPr>
        <p:spPr>
          <a:xfrm>
            <a:off x="7530482" y="4703561"/>
            <a:ext cx="8611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M</a:t>
            </a:r>
            <a:r>
              <a:rPr lang="sv-SE" dirty="0" smtClean="0"/>
              <a:t>S 2</a:t>
            </a:r>
            <a:endParaRPr lang="sv-SE" dirty="0"/>
          </a:p>
        </p:txBody>
      </p:sp>
      <p:sp>
        <p:nvSpPr>
          <p:cNvPr id="104" name="TextBox 103"/>
          <p:cNvSpPr txBox="1"/>
          <p:nvPr/>
        </p:nvSpPr>
        <p:spPr>
          <a:xfrm>
            <a:off x="7620947" y="5892659"/>
            <a:ext cx="8611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M</a:t>
            </a:r>
            <a:r>
              <a:rPr lang="sv-SE" dirty="0" smtClean="0"/>
              <a:t>S 3</a:t>
            </a:r>
            <a:endParaRPr lang="sv-SE" dirty="0"/>
          </a:p>
        </p:txBody>
      </p:sp>
      <p:sp>
        <p:nvSpPr>
          <p:cNvPr id="106" name="Freeform 105"/>
          <p:cNvSpPr/>
          <p:nvPr/>
        </p:nvSpPr>
        <p:spPr>
          <a:xfrm>
            <a:off x="3905746" y="3130366"/>
            <a:ext cx="3108960" cy="551820"/>
          </a:xfrm>
          <a:custGeom>
            <a:avLst/>
            <a:gdLst>
              <a:gd name="connsiteX0" fmla="*/ 3108960 w 3108960"/>
              <a:gd name="connsiteY0" fmla="*/ 551820 h 551820"/>
              <a:gd name="connsiteX1" fmla="*/ 2209800 w 3108960"/>
              <a:gd name="connsiteY1" fmla="*/ 18420 h 551820"/>
              <a:gd name="connsiteX2" fmla="*/ 640080 w 3108960"/>
              <a:gd name="connsiteY2" fmla="*/ 155580 h 551820"/>
              <a:gd name="connsiteX3" fmla="*/ 0 w 3108960"/>
              <a:gd name="connsiteY3" fmla="*/ 475620 h 551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08960" h="551820">
                <a:moveTo>
                  <a:pt x="3108960" y="551820"/>
                </a:moveTo>
                <a:cubicBezTo>
                  <a:pt x="2865120" y="318140"/>
                  <a:pt x="2621280" y="84460"/>
                  <a:pt x="2209800" y="18420"/>
                </a:cubicBezTo>
                <a:cubicBezTo>
                  <a:pt x="1798320" y="-47620"/>
                  <a:pt x="1008380" y="79380"/>
                  <a:pt x="640080" y="155580"/>
                </a:cubicBezTo>
                <a:cubicBezTo>
                  <a:pt x="271780" y="231780"/>
                  <a:pt x="135890" y="353700"/>
                  <a:pt x="0" y="475620"/>
                </a:cubicBezTo>
              </a:path>
            </a:pathLst>
          </a:custGeom>
          <a:ln>
            <a:solidFill>
              <a:schemeClr val="tx1"/>
            </a:solidFill>
            <a:headEnd type="none"/>
            <a:tailEnd type="triangle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4457131" y="2285077"/>
            <a:ext cx="20061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Feedback:</a:t>
            </a:r>
          </a:p>
          <a:p>
            <a:r>
              <a:rPr lang="en-US" dirty="0" smtClean="0"/>
              <a:t>Wired </a:t>
            </a:r>
            <a:r>
              <a:rPr lang="en-US" dirty="0" err="1" smtClean="0"/>
              <a:t>ethernet</a:t>
            </a:r>
            <a:endParaRPr lang="en-US" dirty="0"/>
          </a:p>
        </p:txBody>
      </p:sp>
      <p:cxnSp>
        <p:nvCxnSpPr>
          <p:cNvPr id="109" name="Straight Connector 108"/>
          <p:cNvCxnSpPr/>
          <p:nvPr/>
        </p:nvCxnSpPr>
        <p:spPr bwMode="auto">
          <a:xfrm flipV="1">
            <a:off x="3905746" y="4017463"/>
            <a:ext cx="936104" cy="90009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1" name="Straight Arrow Connector 110"/>
          <p:cNvCxnSpPr/>
          <p:nvPr/>
        </p:nvCxnSpPr>
        <p:spPr bwMode="auto">
          <a:xfrm>
            <a:off x="4841850" y="4017463"/>
            <a:ext cx="1872208" cy="113093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047124" y="3786630"/>
                <a:ext cx="58144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v-SE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sv-SE" b="1" i="1" smtClean="0"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sv-SE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sv-SE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7124" y="3786630"/>
                <a:ext cx="581441" cy="461665"/>
              </a:xfrm>
              <a:prstGeom prst="rect">
                <a:avLst/>
              </a:prstGeom>
              <a:blipFill rotWithShape="1">
                <a:blip r:embed="rId2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/>
              <p:cNvSpPr txBox="1"/>
              <p:nvPr/>
            </p:nvSpPr>
            <p:spPr>
              <a:xfrm>
                <a:off x="2038008" y="4909792"/>
                <a:ext cx="58855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v-SE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sv-SE" b="1" i="1" smtClean="0"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sv-SE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sv-SE" b="1" dirty="0"/>
              </a:p>
            </p:txBody>
          </p:sp>
        </mc:Choice>
        <mc:Fallback xmlns="">
          <p:sp>
            <p:nvSpPr>
              <p:cNvPr id="105" name="TextBox 10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8008" y="4909792"/>
                <a:ext cx="588559" cy="461665"/>
              </a:xfrm>
              <a:prstGeom prst="rect">
                <a:avLst/>
              </a:prstGeom>
              <a:blipFill rotWithShape="1">
                <a:blip r:embed="rId3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/>
              <p:cNvSpPr txBox="1"/>
              <p:nvPr/>
            </p:nvSpPr>
            <p:spPr>
              <a:xfrm>
                <a:off x="2038008" y="5982467"/>
                <a:ext cx="58855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v-SE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sv-SE" b="1" i="1" smtClean="0"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sv-SE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sv-SE" b="1" dirty="0"/>
              </a:p>
            </p:txBody>
          </p:sp>
        </mc:Choice>
        <mc:Fallback xmlns="">
          <p:sp>
            <p:nvSpPr>
              <p:cNvPr id="108" name="TextBox 10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8008" y="5982467"/>
                <a:ext cx="588559" cy="461665"/>
              </a:xfrm>
              <a:prstGeom prst="rect">
                <a:avLst/>
              </a:prstGeom>
              <a:blipFill rotWithShape="1">
                <a:blip r:embed="rId4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/>
          <p:cNvCxnSpPr>
            <a:endCxn id="4" idx="1"/>
          </p:cNvCxnSpPr>
          <p:nvPr/>
        </p:nvCxnSpPr>
        <p:spPr bwMode="auto">
          <a:xfrm>
            <a:off x="1169442" y="4017463"/>
            <a:ext cx="87768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 flipV="1">
            <a:off x="2465586" y="3651405"/>
            <a:ext cx="356674" cy="25922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 flipV="1">
            <a:off x="2465586" y="3910634"/>
            <a:ext cx="277155" cy="7843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 flipV="1">
            <a:off x="1169442" y="5167778"/>
            <a:ext cx="800171" cy="901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 flipV="1">
            <a:off x="2465586" y="4958326"/>
            <a:ext cx="264728" cy="18229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>
            <a:off x="2465586" y="5140624"/>
            <a:ext cx="264728" cy="2460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>
            <a:off x="1104227" y="6264515"/>
            <a:ext cx="1008112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 flipV="1">
            <a:off x="2465586" y="6123491"/>
            <a:ext cx="277155" cy="8980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>
            <a:off x="2597950" y="6354324"/>
            <a:ext cx="22431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>
            <a:off x="8391615" y="3527401"/>
            <a:ext cx="770715" cy="15478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/>
          <p:cNvCxnSpPr/>
          <p:nvPr/>
        </p:nvCxnSpPr>
        <p:spPr bwMode="auto">
          <a:xfrm flipV="1">
            <a:off x="8474811" y="3682186"/>
            <a:ext cx="687519" cy="22844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/>
              <p:cNvSpPr txBox="1"/>
              <p:nvPr/>
            </p:nvSpPr>
            <p:spPr>
              <a:xfrm>
                <a:off x="9404986" y="3361198"/>
                <a:ext cx="59586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v-SE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sv-SE" b="1" i="1" smtClean="0">
                              <a:latin typeface="Cambria Math"/>
                            </a:rPr>
                            <m:t>𝒖</m:t>
                          </m:r>
                        </m:e>
                        <m:sub>
                          <m:r>
                            <a:rPr lang="sv-SE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sv-SE" b="1" dirty="0"/>
              </a:p>
            </p:txBody>
          </p:sp>
        </mc:Choice>
        <mc:Fallback xmlns="">
          <p:sp>
            <p:nvSpPr>
              <p:cNvPr id="112" name="TextBox 1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4986" y="3361198"/>
                <a:ext cx="595869" cy="461665"/>
              </a:xfrm>
              <a:prstGeom prst="rect">
                <a:avLst/>
              </a:prstGeom>
              <a:blipFill rotWithShape="1">
                <a:blip r:embed="rId5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4" name="Straight Connector 113"/>
          <p:cNvCxnSpPr/>
          <p:nvPr/>
        </p:nvCxnSpPr>
        <p:spPr bwMode="auto">
          <a:xfrm>
            <a:off x="8413857" y="4591085"/>
            <a:ext cx="748473" cy="31870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6" name="Straight Connector 115"/>
          <p:cNvCxnSpPr/>
          <p:nvPr/>
        </p:nvCxnSpPr>
        <p:spPr bwMode="auto">
          <a:xfrm flipV="1">
            <a:off x="8482080" y="4917563"/>
            <a:ext cx="680250" cy="23536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8" name="Straight Connector 117"/>
          <p:cNvCxnSpPr/>
          <p:nvPr/>
        </p:nvCxnSpPr>
        <p:spPr bwMode="auto">
          <a:xfrm flipV="1">
            <a:off x="9162330" y="3651405"/>
            <a:ext cx="210511" cy="2839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9" name="Straight Connector 118"/>
          <p:cNvCxnSpPr/>
          <p:nvPr/>
        </p:nvCxnSpPr>
        <p:spPr bwMode="auto">
          <a:xfrm flipV="1">
            <a:off x="9162330" y="4903569"/>
            <a:ext cx="540590" cy="2839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TextBox 120"/>
              <p:cNvSpPr txBox="1"/>
              <p:nvPr/>
            </p:nvSpPr>
            <p:spPr>
              <a:xfrm>
                <a:off x="8871340" y="4418266"/>
                <a:ext cx="60298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v-SE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sv-SE" b="1" i="1" smtClean="0">
                              <a:latin typeface="Cambria Math"/>
                            </a:rPr>
                            <m:t>𝒖</m:t>
                          </m:r>
                        </m:e>
                        <m:sub>
                          <m:r>
                            <a:rPr lang="sv-SE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sv-SE" b="1" dirty="0"/>
              </a:p>
            </p:txBody>
          </p:sp>
        </mc:Choice>
        <mc:Fallback xmlns="">
          <p:sp>
            <p:nvSpPr>
              <p:cNvPr id="121" name="TextBox 1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1340" y="4418266"/>
                <a:ext cx="602986" cy="461665"/>
              </a:xfrm>
              <a:prstGeom prst="rect">
                <a:avLst/>
              </a:prstGeom>
              <a:blipFill rotWithShape="1">
                <a:blip r:embed="rId6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3" name="Straight Connector 122"/>
          <p:cNvCxnSpPr/>
          <p:nvPr/>
        </p:nvCxnSpPr>
        <p:spPr bwMode="auto">
          <a:xfrm>
            <a:off x="8482080" y="5817663"/>
            <a:ext cx="680250" cy="16480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5" name="Straight Connector 124"/>
          <p:cNvCxnSpPr/>
          <p:nvPr/>
        </p:nvCxnSpPr>
        <p:spPr bwMode="auto">
          <a:xfrm flipV="1">
            <a:off x="8482080" y="5982468"/>
            <a:ext cx="690753" cy="37185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9" name="Straight Connector 128"/>
          <p:cNvCxnSpPr/>
          <p:nvPr/>
        </p:nvCxnSpPr>
        <p:spPr bwMode="auto">
          <a:xfrm>
            <a:off x="9162330" y="5982468"/>
            <a:ext cx="31199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TextBox 129"/>
              <p:cNvSpPr txBox="1"/>
              <p:nvPr/>
            </p:nvSpPr>
            <p:spPr>
              <a:xfrm>
                <a:off x="8827456" y="5456771"/>
                <a:ext cx="60298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v-SE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sv-SE" b="1" i="1" smtClean="0">
                              <a:latin typeface="Cambria Math"/>
                            </a:rPr>
                            <m:t>𝒖</m:t>
                          </m:r>
                        </m:e>
                        <m:sub>
                          <m:r>
                            <a:rPr lang="sv-SE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sv-SE" b="1" dirty="0"/>
              </a:p>
            </p:txBody>
          </p:sp>
        </mc:Choice>
        <mc:Fallback xmlns="">
          <p:sp>
            <p:nvSpPr>
              <p:cNvPr id="130" name="TextBox 1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7456" y="5456771"/>
                <a:ext cx="602986" cy="461665"/>
              </a:xfrm>
              <a:prstGeom prst="rect">
                <a:avLst/>
              </a:prstGeom>
              <a:blipFill rotWithShape="1">
                <a:blip r:embed="rId7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773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088254" y="1024602"/>
            <a:ext cx="7342188" cy="1260475"/>
          </a:xfrm>
        </p:spPr>
        <p:txBody>
          <a:bodyPr/>
          <a:lstStyle/>
          <a:p>
            <a:r>
              <a:rPr lang="en-US" dirty="0" smtClean="0"/>
              <a:t>Implementation: </a:t>
            </a:r>
            <a:r>
              <a:rPr lang="en-US" dirty="0" err="1" smtClean="0"/>
              <a:t>CoMP</a:t>
            </a:r>
            <a:endParaRPr lang="en-US" dirty="0"/>
          </a:p>
        </p:txBody>
      </p:sp>
      <p:grpSp>
        <p:nvGrpSpPr>
          <p:cNvPr id="38" name="Group 37"/>
          <p:cNvGrpSpPr/>
          <p:nvPr/>
        </p:nvGrpSpPr>
        <p:grpSpPr>
          <a:xfrm>
            <a:off x="2730314" y="3153367"/>
            <a:ext cx="945810" cy="864096"/>
            <a:chOff x="3257674" y="3153367"/>
            <a:chExt cx="945810" cy="864096"/>
          </a:xfrm>
        </p:grpSpPr>
        <p:sp>
          <p:nvSpPr>
            <p:cNvPr id="5" name="Rectangle 4"/>
            <p:cNvSpPr/>
            <p:nvPr/>
          </p:nvSpPr>
          <p:spPr bwMode="auto">
            <a:xfrm>
              <a:off x="3349620" y="3499005"/>
              <a:ext cx="792088" cy="518458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v-S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3257674" y="3153367"/>
              <a:ext cx="432048" cy="345638"/>
              <a:chOff x="2681610" y="2771725"/>
              <a:chExt cx="432048" cy="576064"/>
            </a:xfrm>
          </p:grpSpPr>
          <p:cxnSp>
            <p:nvCxnSpPr>
              <p:cNvPr id="7" name="Straight Connector 6"/>
              <p:cNvCxnSpPr>
                <a:endCxn id="5" idx="0"/>
              </p:cNvCxnSpPr>
              <p:nvPr/>
            </p:nvCxnSpPr>
            <p:spPr bwMode="auto">
              <a:xfrm>
                <a:off x="2933638" y="2987749"/>
                <a:ext cx="0" cy="36004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" name="Straight Connector 8"/>
              <p:cNvCxnSpPr/>
              <p:nvPr/>
            </p:nvCxnSpPr>
            <p:spPr bwMode="auto">
              <a:xfrm flipH="1" flipV="1">
                <a:off x="2681610" y="2771725"/>
                <a:ext cx="252028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" name="Straight Connector 10"/>
              <p:cNvCxnSpPr/>
              <p:nvPr/>
            </p:nvCxnSpPr>
            <p:spPr bwMode="auto">
              <a:xfrm>
                <a:off x="2681610" y="2771725"/>
                <a:ext cx="432048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" name="Straight Connector 15"/>
              <p:cNvCxnSpPr/>
              <p:nvPr/>
            </p:nvCxnSpPr>
            <p:spPr bwMode="auto">
              <a:xfrm flipH="1">
                <a:off x="2933638" y="2771725"/>
                <a:ext cx="18002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33" name="Group 32"/>
            <p:cNvGrpSpPr/>
            <p:nvPr/>
          </p:nvGrpSpPr>
          <p:grpSpPr>
            <a:xfrm>
              <a:off x="3771436" y="3153367"/>
              <a:ext cx="432048" cy="345638"/>
              <a:chOff x="2681610" y="2771725"/>
              <a:chExt cx="432048" cy="576064"/>
            </a:xfrm>
          </p:grpSpPr>
          <p:cxnSp>
            <p:nvCxnSpPr>
              <p:cNvPr id="34" name="Straight Connector 33"/>
              <p:cNvCxnSpPr/>
              <p:nvPr/>
            </p:nvCxnSpPr>
            <p:spPr bwMode="auto">
              <a:xfrm>
                <a:off x="2933638" y="2987749"/>
                <a:ext cx="0" cy="36004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5" name="Straight Connector 34"/>
              <p:cNvCxnSpPr/>
              <p:nvPr/>
            </p:nvCxnSpPr>
            <p:spPr bwMode="auto">
              <a:xfrm flipH="1" flipV="1">
                <a:off x="2681610" y="2771725"/>
                <a:ext cx="252028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6" name="Straight Connector 35"/>
              <p:cNvCxnSpPr/>
              <p:nvPr/>
            </p:nvCxnSpPr>
            <p:spPr bwMode="auto">
              <a:xfrm>
                <a:off x="2681610" y="2771725"/>
                <a:ext cx="432048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7" name="Straight Connector 36"/>
              <p:cNvCxnSpPr/>
              <p:nvPr/>
            </p:nvCxnSpPr>
            <p:spPr bwMode="auto">
              <a:xfrm flipH="1">
                <a:off x="2933638" y="2771725"/>
                <a:ext cx="18002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grpSp>
        <p:nvGrpSpPr>
          <p:cNvPr id="39" name="Group 38"/>
          <p:cNvGrpSpPr/>
          <p:nvPr/>
        </p:nvGrpSpPr>
        <p:grpSpPr>
          <a:xfrm>
            <a:off x="2742741" y="4312696"/>
            <a:ext cx="945810" cy="864096"/>
            <a:chOff x="3257674" y="3153367"/>
            <a:chExt cx="945810" cy="864096"/>
          </a:xfrm>
        </p:grpSpPr>
        <p:sp>
          <p:nvSpPr>
            <p:cNvPr id="40" name="Rectangle 39"/>
            <p:cNvSpPr/>
            <p:nvPr/>
          </p:nvSpPr>
          <p:spPr bwMode="auto">
            <a:xfrm>
              <a:off x="3349620" y="3499005"/>
              <a:ext cx="792088" cy="518458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v-S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grpSp>
          <p:nvGrpSpPr>
            <p:cNvPr id="41" name="Group 40"/>
            <p:cNvGrpSpPr/>
            <p:nvPr/>
          </p:nvGrpSpPr>
          <p:grpSpPr>
            <a:xfrm>
              <a:off x="3257674" y="3153367"/>
              <a:ext cx="432048" cy="345638"/>
              <a:chOff x="2681610" y="2771725"/>
              <a:chExt cx="432048" cy="576064"/>
            </a:xfrm>
          </p:grpSpPr>
          <p:cxnSp>
            <p:nvCxnSpPr>
              <p:cNvPr id="47" name="Straight Connector 46"/>
              <p:cNvCxnSpPr>
                <a:endCxn id="40" idx="0"/>
              </p:cNvCxnSpPr>
              <p:nvPr/>
            </p:nvCxnSpPr>
            <p:spPr bwMode="auto">
              <a:xfrm>
                <a:off x="2933638" y="2987749"/>
                <a:ext cx="0" cy="36004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8" name="Straight Connector 47"/>
              <p:cNvCxnSpPr/>
              <p:nvPr/>
            </p:nvCxnSpPr>
            <p:spPr bwMode="auto">
              <a:xfrm flipH="1" flipV="1">
                <a:off x="2681610" y="2771725"/>
                <a:ext cx="252028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9" name="Straight Connector 48"/>
              <p:cNvCxnSpPr/>
              <p:nvPr/>
            </p:nvCxnSpPr>
            <p:spPr bwMode="auto">
              <a:xfrm>
                <a:off x="2681610" y="2771725"/>
                <a:ext cx="432048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0" name="Straight Connector 49"/>
              <p:cNvCxnSpPr/>
              <p:nvPr/>
            </p:nvCxnSpPr>
            <p:spPr bwMode="auto">
              <a:xfrm flipH="1">
                <a:off x="2933638" y="2771725"/>
                <a:ext cx="18002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42" name="Group 41"/>
            <p:cNvGrpSpPr/>
            <p:nvPr/>
          </p:nvGrpSpPr>
          <p:grpSpPr>
            <a:xfrm>
              <a:off x="3771436" y="3153367"/>
              <a:ext cx="432048" cy="345638"/>
              <a:chOff x="2681610" y="2771725"/>
              <a:chExt cx="432048" cy="576064"/>
            </a:xfrm>
          </p:grpSpPr>
          <p:cxnSp>
            <p:nvCxnSpPr>
              <p:cNvPr id="43" name="Straight Connector 42"/>
              <p:cNvCxnSpPr/>
              <p:nvPr/>
            </p:nvCxnSpPr>
            <p:spPr bwMode="auto">
              <a:xfrm>
                <a:off x="2933638" y="2987749"/>
                <a:ext cx="0" cy="36004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4" name="Straight Connector 43"/>
              <p:cNvCxnSpPr/>
              <p:nvPr/>
            </p:nvCxnSpPr>
            <p:spPr bwMode="auto">
              <a:xfrm flipH="1" flipV="1">
                <a:off x="2681610" y="2771725"/>
                <a:ext cx="252028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5" name="Straight Connector 44"/>
              <p:cNvCxnSpPr/>
              <p:nvPr/>
            </p:nvCxnSpPr>
            <p:spPr bwMode="auto">
              <a:xfrm>
                <a:off x="2681610" y="2771725"/>
                <a:ext cx="432048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6" name="Straight Connector 45"/>
              <p:cNvCxnSpPr/>
              <p:nvPr/>
            </p:nvCxnSpPr>
            <p:spPr bwMode="auto">
              <a:xfrm flipH="1">
                <a:off x="2933638" y="2771725"/>
                <a:ext cx="18002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grpSp>
        <p:nvGrpSpPr>
          <p:cNvPr id="51" name="Group 50"/>
          <p:cNvGrpSpPr/>
          <p:nvPr/>
        </p:nvGrpSpPr>
        <p:grpSpPr>
          <a:xfrm>
            <a:off x="2822260" y="5580037"/>
            <a:ext cx="945810" cy="864096"/>
            <a:chOff x="3257674" y="3153367"/>
            <a:chExt cx="945810" cy="864096"/>
          </a:xfrm>
        </p:grpSpPr>
        <p:sp>
          <p:nvSpPr>
            <p:cNvPr id="52" name="Rectangle 51"/>
            <p:cNvSpPr/>
            <p:nvPr/>
          </p:nvSpPr>
          <p:spPr bwMode="auto">
            <a:xfrm>
              <a:off x="3349620" y="3499005"/>
              <a:ext cx="792088" cy="518458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v-S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3257674" y="3153367"/>
              <a:ext cx="432048" cy="345638"/>
              <a:chOff x="2681610" y="2771725"/>
              <a:chExt cx="432048" cy="576064"/>
            </a:xfrm>
          </p:grpSpPr>
          <p:cxnSp>
            <p:nvCxnSpPr>
              <p:cNvPr id="59" name="Straight Connector 58"/>
              <p:cNvCxnSpPr>
                <a:endCxn id="52" idx="0"/>
              </p:cNvCxnSpPr>
              <p:nvPr/>
            </p:nvCxnSpPr>
            <p:spPr bwMode="auto">
              <a:xfrm>
                <a:off x="2933638" y="2987749"/>
                <a:ext cx="0" cy="36004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0" name="Straight Connector 59"/>
              <p:cNvCxnSpPr/>
              <p:nvPr/>
            </p:nvCxnSpPr>
            <p:spPr bwMode="auto">
              <a:xfrm flipH="1" flipV="1">
                <a:off x="2681610" y="2771725"/>
                <a:ext cx="252028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1" name="Straight Connector 60"/>
              <p:cNvCxnSpPr/>
              <p:nvPr/>
            </p:nvCxnSpPr>
            <p:spPr bwMode="auto">
              <a:xfrm>
                <a:off x="2681610" y="2771725"/>
                <a:ext cx="432048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2" name="Straight Connector 61"/>
              <p:cNvCxnSpPr/>
              <p:nvPr/>
            </p:nvCxnSpPr>
            <p:spPr bwMode="auto">
              <a:xfrm flipH="1">
                <a:off x="2933638" y="2771725"/>
                <a:ext cx="18002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54" name="Group 53"/>
            <p:cNvGrpSpPr/>
            <p:nvPr/>
          </p:nvGrpSpPr>
          <p:grpSpPr>
            <a:xfrm>
              <a:off x="3771436" y="3153367"/>
              <a:ext cx="432048" cy="345638"/>
              <a:chOff x="2681610" y="2771725"/>
              <a:chExt cx="432048" cy="576064"/>
            </a:xfrm>
          </p:grpSpPr>
          <p:cxnSp>
            <p:nvCxnSpPr>
              <p:cNvPr id="55" name="Straight Connector 54"/>
              <p:cNvCxnSpPr/>
              <p:nvPr/>
            </p:nvCxnSpPr>
            <p:spPr bwMode="auto">
              <a:xfrm>
                <a:off x="2933638" y="2987749"/>
                <a:ext cx="0" cy="36004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6" name="Straight Connector 55"/>
              <p:cNvCxnSpPr/>
              <p:nvPr/>
            </p:nvCxnSpPr>
            <p:spPr bwMode="auto">
              <a:xfrm flipH="1" flipV="1">
                <a:off x="2681610" y="2771725"/>
                <a:ext cx="252028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7" name="Straight Connector 56"/>
              <p:cNvCxnSpPr/>
              <p:nvPr/>
            </p:nvCxnSpPr>
            <p:spPr bwMode="auto">
              <a:xfrm>
                <a:off x="2681610" y="2771725"/>
                <a:ext cx="432048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8" name="Straight Connector 57"/>
              <p:cNvCxnSpPr/>
              <p:nvPr/>
            </p:nvCxnSpPr>
            <p:spPr bwMode="auto">
              <a:xfrm flipH="1">
                <a:off x="2933638" y="2771725"/>
                <a:ext cx="18002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grpSp>
        <p:nvGrpSpPr>
          <p:cNvPr id="63" name="Group 62"/>
          <p:cNvGrpSpPr/>
          <p:nvPr/>
        </p:nvGrpSpPr>
        <p:grpSpPr>
          <a:xfrm>
            <a:off x="7362130" y="3046538"/>
            <a:ext cx="945810" cy="864096"/>
            <a:chOff x="3257674" y="3153367"/>
            <a:chExt cx="945810" cy="864096"/>
          </a:xfrm>
        </p:grpSpPr>
        <p:sp>
          <p:nvSpPr>
            <p:cNvPr id="64" name="Rectangle 63"/>
            <p:cNvSpPr/>
            <p:nvPr/>
          </p:nvSpPr>
          <p:spPr bwMode="auto">
            <a:xfrm>
              <a:off x="3349620" y="3499005"/>
              <a:ext cx="792088" cy="518458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v-S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grpSp>
          <p:nvGrpSpPr>
            <p:cNvPr id="65" name="Group 64"/>
            <p:cNvGrpSpPr/>
            <p:nvPr/>
          </p:nvGrpSpPr>
          <p:grpSpPr>
            <a:xfrm>
              <a:off x="3257674" y="3153367"/>
              <a:ext cx="432048" cy="345638"/>
              <a:chOff x="2681610" y="2771725"/>
              <a:chExt cx="432048" cy="576064"/>
            </a:xfrm>
          </p:grpSpPr>
          <p:cxnSp>
            <p:nvCxnSpPr>
              <p:cNvPr id="71" name="Straight Connector 70"/>
              <p:cNvCxnSpPr>
                <a:endCxn id="64" idx="0"/>
              </p:cNvCxnSpPr>
              <p:nvPr/>
            </p:nvCxnSpPr>
            <p:spPr bwMode="auto">
              <a:xfrm>
                <a:off x="2933638" y="2987749"/>
                <a:ext cx="0" cy="36004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2" name="Straight Connector 71"/>
              <p:cNvCxnSpPr/>
              <p:nvPr/>
            </p:nvCxnSpPr>
            <p:spPr bwMode="auto">
              <a:xfrm flipH="1" flipV="1">
                <a:off x="2681610" y="2771725"/>
                <a:ext cx="252028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3" name="Straight Connector 72"/>
              <p:cNvCxnSpPr/>
              <p:nvPr/>
            </p:nvCxnSpPr>
            <p:spPr bwMode="auto">
              <a:xfrm>
                <a:off x="2681610" y="2771725"/>
                <a:ext cx="432048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4" name="Straight Connector 73"/>
              <p:cNvCxnSpPr/>
              <p:nvPr/>
            </p:nvCxnSpPr>
            <p:spPr bwMode="auto">
              <a:xfrm flipH="1">
                <a:off x="2933638" y="2771725"/>
                <a:ext cx="18002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66" name="Group 65"/>
            <p:cNvGrpSpPr/>
            <p:nvPr/>
          </p:nvGrpSpPr>
          <p:grpSpPr>
            <a:xfrm>
              <a:off x="3771436" y="3153367"/>
              <a:ext cx="432048" cy="345638"/>
              <a:chOff x="2681610" y="2771725"/>
              <a:chExt cx="432048" cy="576064"/>
            </a:xfrm>
          </p:grpSpPr>
          <p:cxnSp>
            <p:nvCxnSpPr>
              <p:cNvPr id="67" name="Straight Connector 66"/>
              <p:cNvCxnSpPr/>
              <p:nvPr/>
            </p:nvCxnSpPr>
            <p:spPr bwMode="auto">
              <a:xfrm>
                <a:off x="2933638" y="2987749"/>
                <a:ext cx="0" cy="36004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8" name="Straight Connector 67"/>
              <p:cNvCxnSpPr/>
              <p:nvPr/>
            </p:nvCxnSpPr>
            <p:spPr bwMode="auto">
              <a:xfrm flipH="1" flipV="1">
                <a:off x="2681610" y="2771725"/>
                <a:ext cx="252028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9" name="Straight Connector 68"/>
              <p:cNvCxnSpPr/>
              <p:nvPr/>
            </p:nvCxnSpPr>
            <p:spPr bwMode="auto">
              <a:xfrm>
                <a:off x="2681610" y="2771725"/>
                <a:ext cx="432048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0" name="Straight Connector 69"/>
              <p:cNvCxnSpPr/>
              <p:nvPr/>
            </p:nvCxnSpPr>
            <p:spPr bwMode="auto">
              <a:xfrm flipH="1">
                <a:off x="2933638" y="2771725"/>
                <a:ext cx="18002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grpSp>
        <p:nvGrpSpPr>
          <p:cNvPr id="75" name="Group 74"/>
          <p:cNvGrpSpPr/>
          <p:nvPr/>
        </p:nvGrpSpPr>
        <p:grpSpPr>
          <a:xfrm>
            <a:off x="7468047" y="4353459"/>
            <a:ext cx="945810" cy="864096"/>
            <a:chOff x="3257674" y="3153367"/>
            <a:chExt cx="945810" cy="864096"/>
          </a:xfrm>
        </p:grpSpPr>
        <p:sp>
          <p:nvSpPr>
            <p:cNvPr id="76" name="Rectangle 75"/>
            <p:cNvSpPr/>
            <p:nvPr/>
          </p:nvSpPr>
          <p:spPr bwMode="auto">
            <a:xfrm>
              <a:off x="3349620" y="3499005"/>
              <a:ext cx="792088" cy="518458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v-S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grpSp>
          <p:nvGrpSpPr>
            <p:cNvPr id="77" name="Group 76"/>
            <p:cNvGrpSpPr/>
            <p:nvPr/>
          </p:nvGrpSpPr>
          <p:grpSpPr>
            <a:xfrm>
              <a:off x="3257674" y="3153367"/>
              <a:ext cx="432048" cy="345638"/>
              <a:chOff x="2681610" y="2771725"/>
              <a:chExt cx="432048" cy="576064"/>
            </a:xfrm>
          </p:grpSpPr>
          <p:cxnSp>
            <p:nvCxnSpPr>
              <p:cNvPr id="83" name="Straight Connector 82"/>
              <p:cNvCxnSpPr>
                <a:endCxn id="76" idx="0"/>
              </p:cNvCxnSpPr>
              <p:nvPr/>
            </p:nvCxnSpPr>
            <p:spPr bwMode="auto">
              <a:xfrm>
                <a:off x="2933638" y="2987749"/>
                <a:ext cx="0" cy="36004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4" name="Straight Connector 83"/>
              <p:cNvCxnSpPr/>
              <p:nvPr/>
            </p:nvCxnSpPr>
            <p:spPr bwMode="auto">
              <a:xfrm flipH="1" flipV="1">
                <a:off x="2681610" y="2771725"/>
                <a:ext cx="252028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5" name="Straight Connector 84"/>
              <p:cNvCxnSpPr/>
              <p:nvPr/>
            </p:nvCxnSpPr>
            <p:spPr bwMode="auto">
              <a:xfrm>
                <a:off x="2681610" y="2771725"/>
                <a:ext cx="432048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6" name="Straight Connector 85"/>
              <p:cNvCxnSpPr/>
              <p:nvPr/>
            </p:nvCxnSpPr>
            <p:spPr bwMode="auto">
              <a:xfrm flipH="1">
                <a:off x="2933638" y="2771725"/>
                <a:ext cx="18002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78" name="Group 77"/>
            <p:cNvGrpSpPr/>
            <p:nvPr/>
          </p:nvGrpSpPr>
          <p:grpSpPr>
            <a:xfrm>
              <a:off x="3771436" y="3153367"/>
              <a:ext cx="432048" cy="345638"/>
              <a:chOff x="2681610" y="2771725"/>
              <a:chExt cx="432048" cy="576064"/>
            </a:xfrm>
          </p:grpSpPr>
          <p:cxnSp>
            <p:nvCxnSpPr>
              <p:cNvPr id="79" name="Straight Connector 78"/>
              <p:cNvCxnSpPr/>
              <p:nvPr/>
            </p:nvCxnSpPr>
            <p:spPr bwMode="auto">
              <a:xfrm>
                <a:off x="2933638" y="2987749"/>
                <a:ext cx="0" cy="36004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0" name="Straight Connector 79"/>
              <p:cNvCxnSpPr/>
              <p:nvPr/>
            </p:nvCxnSpPr>
            <p:spPr bwMode="auto">
              <a:xfrm flipH="1" flipV="1">
                <a:off x="2681610" y="2771725"/>
                <a:ext cx="252028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1" name="Straight Connector 80"/>
              <p:cNvCxnSpPr/>
              <p:nvPr/>
            </p:nvCxnSpPr>
            <p:spPr bwMode="auto">
              <a:xfrm>
                <a:off x="2681610" y="2771725"/>
                <a:ext cx="432048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2" name="Straight Connector 81"/>
              <p:cNvCxnSpPr/>
              <p:nvPr/>
            </p:nvCxnSpPr>
            <p:spPr bwMode="auto">
              <a:xfrm flipH="1">
                <a:off x="2933638" y="2771725"/>
                <a:ext cx="18002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grpSp>
        <p:nvGrpSpPr>
          <p:cNvPr id="87" name="Group 86"/>
          <p:cNvGrpSpPr/>
          <p:nvPr/>
        </p:nvGrpSpPr>
        <p:grpSpPr>
          <a:xfrm>
            <a:off x="7529001" y="5547021"/>
            <a:ext cx="945810" cy="864096"/>
            <a:chOff x="3257674" y="3153367"/>
            <a:chExt cx="945810" cy="864096"/>
          </a:xfrm>
        </p:grpSpPr>
        <p:sp>
          <p:nvSpPr>
            <p:cNvPr id="88" name="Rectangle 87"/>
            <p:cNvSpPr/>
            <p:nvPr/>
          </p:nvSpPr>
          <p:spPr bwMode="auto">
            <a:xfrm>
              <a:off x="3349620" y="3499005"/>
              <a:ext cx="792088" cy="518458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v-S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grpSp>
          <p:nvGrpSpPr>
            <p:cNvPr id="89" name="Group 88"/>
            <p:cNvGrpSpPr/>
            <p:nvPr/>
          </p:nvGrpSpPr>
          <p:grpSpPr>
            <a:xfrm>
              <a:off x="3257674" y="3153367"/>
              <a:ext cx="432048" cy="345638"/>
              <a:chOff x="2681610" y="2771725"/>
              <a:chExt cx="432048" cy="576064"/>
            </a:xfrm>
          </p:grpSpPr>
          <p:cxnSp>
            <p:nvCxnSpPr>
              <p:cNvPr id="95" name="Straight Connector 94"/>
              <p:cNvCxnSpPr>
                <a:endCxn id="88" idx="0"/>
              </p:cNvCxnSpPr>
              <p:nvPr/>
            </p:nvCxnSpPr>
            <p:spPr bwMode="auto">
              <a:xfrm>
                <a:off x="2933638" y="2987749"/>
                <a:ext cx="0" cy="36004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6" name="Straight Connector 95"/>
              <p:cNvCxnSpPr/>
              <p:nvPr/>
            </p:nvCxnSpPr>
            <p:spPr bwMode="auto">
              <a:xfrm flipH="1" flipV="1">
                <a:off x="2681610" y="2771725"/>
                <a:ext cx="252028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7" name="Straight Connector 96"/>
              <p:cNvCxnSpPr/>
              <p:nvPr/>
            </p:nvCxnSpPr>
            <p:spPr bwMode="auto">
              <a:xfrm>
                <a:off x="2681610" y="2771725"/>
                <a:ext cx="432048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8" name="Straight Connector 97"/>
              <p:cNvCxnSpPr/>
              <p:nvPr/>
            </p:nvCxnSpPr>
            <p:spPr bwMode="auto">
              <a:xfrm flipH="1">
                <a:off x="2933638" y="2771725"/>
                <a:ext cx="18002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90" name="Group 89"/>
            <p:cNvGrpSpPr/>
            <p:nvPr/>
          </p:nvGrpSpPr>
          <p:grpSpPr>
            <a:xfrm>
              <a:off x="3771436" y="3153367"/>
              <a:ext cx="432048" cy="345638"/>
              <a:chOff x="2681610" y="2771725"/>
              <a:chExt cx="432048" cy="576064"/>
            </a:xfrm>
          </p:grpSpPr>
          <p:cxnSp>
            <p:nvCxnSpPr>
              <p:cNvPr id="91" name="Straight Connector 90"/>
              <p:cNvCxnSpPr/>
              <p:nvPr/>
            </p:nvCxnSpPr>
            <p:spPr bwMode="auto">
              <a:xfrm>
                <a:off x="2933638" y="2987749"/>
                <a:ext cx="0" cy="36004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2" name="Straight Connector 91"/>
              <p:cNvCxnSpPr/>
              <p:nvPr/>
            </p:nvCxnSpPr>
            <p:spPr bwMode="auto">
              <a:xfrm flipH="1" flipV="1">
                <a:off x="2681610" y="2771725"/>
                <a:ext cx="252028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3" name="Straight Connector 92"/>
              <p:cNvCxnSpPr/>
              <p:nvPr/>
            </p:nvCxnSpPr>
            <p:spPr bwMode="auto">
              <a:xfrm>
                <a:off x="2681610" y="2771725"/>
                <a:ext cx="432048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4" name="Straight Connector 93"/>
              <p:cNvCxnSpPr/>
              <p:nvPr/>
            </p:nvCxnSpPr>
            <p:spPr bwMode="auto">
              <a:xfrm flipH="1">
                <a:off x="2933638" y="2771725"/>
                <a:ext cx="18002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sp>
        <p:nvSpPr>
          <p:cNvPr id="99" name="TextBox 98"/>
          <p:cNvSpPr txBox="1"/>
          <p:nvPr/>
        </p:nvSpPr>
        <p:spPr>
          <a:xfrm>
            <a:off x="2834687" y="3527401"/>
            <a:ext cx="792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BS 1</a:t>
            </a:r>
            <a:endParaRPr lang="sv-SE" dirty="0"/>
          </a:p>
        </p:txBody>
      </p:sp>
      <p:sp>
        <p:nvSpPr>
          <p:cNvPr id="100" name="TextBox 99"/>
          <p:cNvSpPr txBox="1"/>
          <p:nvPr/>
        </p:nvSpPr>
        <p:spPr>
          <a:xfrm>
            <a:off x="2847973" y="4686730"/>
            <a:ext cx="792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BS 2</a:t>
            </a:r>
            <a:endParaRPr lang="sv-SE" dirty="0"/>
          </a:p>
        </p:txBody>
      </p:sp>
      <p:sp>
        <p:nvSpPr>
          <p:cNvPr id="101" name="TextBox 100"/>
          <p:cNvSpPr txBox="1"/>
          <p:nvPr/>
        </p:nvSpPr>
        <p:spPr>
          <a:xfrm>
            <a:off x="2914206" y="5982468"/>
            <a:ext cx="792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BS 3</a:t>
            </a:r>
            <a:endParaRPr lang="sv-SE" dirty="0"/>
          </a:p>
        </p:txBody>
      </p:sp>
      <p:sp>
        <p:nvSpPr>
          <p:cNvPr id="102" name="TextBox 101"/>
          <p:cNvSpPr txBox="1"/>
          <p:nvPr/>
        </p:nvSpPr>
        <p:spPr>
          <a:xfrm>
            <a:off x="7462714" y="3448969"/>
            <a:ext cx="8611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M</a:t>
            </a:r>
            <a:r>
              <a:rPr lang="sv-SE" dirty="0" smtClean="0"/>
              <a:t>S 1</a:t>
            </a:r>
            <a:endParaRPr lang="sv-SE" dirty="0"/>
          </a:p>
        </p:txBody>
      </p:sp>
      <p:sp>
        <p:nvSpPr>
          <p:cNvPr id="103" name="TextBox 102"/>
          <p:cNvSpPr txBox="1"/>
          <p:nvPr/>
        </p:nvSpPr>
        <p:spPr>
          <a:xfrm>
            <a:off x="7530482" y="4703561"/>
            <a:ext cx="8611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M</a:t>
            </a:r>
            <a:r>
              <a:rPr lang="sv-SE" dirty="0" smtClean="0"/>
              <a:t>S 2</a:t>
            </a:r>
            <a:endParaRPr lang="sv-SE" dirty="0"/>
          </a:p>
        </p:txBody>
      </p:sp>
      <p:sp>
        <p:nvSpPr>
          <p:cNvPr id="104" name="TextBox 103"/>
          <p:cNvSpPr txBox="1"/>
          <p:nvPr/>
        </p:nvSpPr>
        <p:spPr>
          <a:xfrm>
            <a:off x="7620947" y="5892659"/>
            <a:ext cx="8611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M</a:t>
            </a:r>
            <a:r>
              <a:rPr lang="sv-SE" dirty="0" smtClean="0"/>
              <a:t>S 3</a:t>
            </a:r>
            <a:endParaRPr lang="sv-SE" dirty="0"/>
          </a:p>
        </p:txBody>
      </p:sp>
      <p:sp>
        <p:nvSpPr>
          <p:cNvPr id="106" name="Freeform 105"/>
          <p:cNvSpPr/>
          <p:nvPr/>
        </p:nvSpPr>
        <p:spPr>
          <a:xfrm>
            <a:off x="3905746" y="3130366"/>
            <a:ext cx="3108960" cy="551820"/>
          </a:xfrm>
          <a:custGeom>
            <a:avLst/>
            <a:gdLst>
              <a:gd name="connsiteX0" fmla="*/ 3108960 w 3108960"/>
              <a:gd name="connsiteY0" fmla="*/ 551820 h 551820"/>
              <a:gd name="connsiteX1" fmla="*/ 2209800 w 3108960"/>
              <a:gd name="connsiteY1" fmla="*/ 18420 h 551820"/>
              <a:gd name="connsiteX2" fmla="*/ 640080 w 3108960"/>
              <a:gd name="connsiteY2" fmla="*/ 155580 h 551820"/>
              <a:gd name="connsiteX3" fmla="*/ 0 w 3108960"/>
              <a:gd name="connsiteY3" fmla="*/ 475620 h 551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08960" h="551820">
                <a:moveTo>
                  <a:pt x="3108960" y="551820"/>
                </a:moveTo>
                <a:cubicBezTo>
                  <a:pt x="2865120" y="318140"/>
                  <a:pt x="2621280" y="84460"/>
                  <a:pt x="2209800" y="18420"/>
                </a:cubicBezTo>
                <a:cubicBezTo>
                  <a:pt x="1798320" y="-47620"/>
                  <a:pt x="1008380" y="79380"/>
                  <a:pt x="640080" y="155580"/>
                </a:cubicBezTo>
                <a:cubicBezTo>
                  <a:pt x="271780" y="231780"/>
                  <a:pt x="135890" y="353700"/>
                  <a:pt x="0" y="475620"/>
                </a:cubicBezTo>
              </a:path>
            </a:pathLst>
          </a:custGeom>
          <a:ln>
            <a:solidFill>
              <a:schemeClr val="tx1"/>
            </a:solidFill>
            <a:headEnd type="none"/>
            <a:tailEnd type="triangle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4457131" y="2285077"/>
            <a:ext cx="20061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Feedback:</a:t>
            </a:r>
          </a:p>
          <a:p>
            <a:r>
              <a:rPr lang="en-US" dirty="0" smtClean="0"/>
              <a:t>Wired </a:t>
            </a:r>
            <a:r>
              <a:rPr lang="en-US" dirty="0" err="1" smtClean="0"/>
              <a:t>ethernet</a:t>
            </a:r>
            <a:endParaRPr lang="en-US" dirty="0"/>
          </a:p>
        </p:txBody>
      </p:sp>
      <p:cxnSp>
        <p:nvCxnSpPr>
          <p:cNvPr id="109" name="Straight Connector 108"/>
          <p:cNvCxnSpPr/>
          <p:nvPr/>
        </p:nvCxnSpPr>
        <p:spPr bwMode="auto">
          <a:xfrm flipV="1">
            <a:off x="3905746" y="4017463"/>
            <a:ext cx="936104" cy="90009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1" name="Straight Arrow Connector 110"/>
          <p:cNvCxnSpPr/>
          <p:nvPr/>
        </p:nvCxnSpPr>
        <p:spPr bwMode="auto">
          <a:xfrm>
            <a:off x="4841850" y="4017463"/>
            <a:ext cx="1872208" cy="113093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193964" y="3786630"/>
                <a:ext cx="58144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v-SE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sv-SE" b="1" i="1" smtClean="0"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sv-SE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sv-SE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3964" y="3786630"/>
                <a:ext cx="581441" cy="461665"/>
              </a:xfrm>
              <a:prstGeom prst="rect">
                <a:avLst/>
              </a:prstGeom>
              <a:blipFill rotWithShape="1">
                <a:blip r:embed="rId2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/>
              <p:cNvSpPr txBox="1"/>
              <p:nvPr/>
            </p:nvSpPr>
            <p:spPr>
              <a:xfrm>
                <a:off x="1135668" y="4924744"/>
                <a:ext cx="58855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v-SE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sv-SE" b="1" i="1" smtClean="0"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sv-SE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sv-SE" b="1" dirty="0"/>
              </a:p>
            </p:txBody>
          </p:sp>
        </mc:Choice>
        <mc:Fallback xmlns="">
          <p:sp>
            <p:nvSpPr>
              <p:cNvPr id="105" name="TextBox 10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5668" y="4924744"/>
                <a:ext cx="588559" cy="461665"/>
              </a:xfrm>
              <a:prstGeom prst="rect">
                <a:avLst/>
              </a:prstGeom>
              <a:blipFill rotWithShape="1">
                <a:blip r:embed="rId3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/>
              <p:cNvSpPr txBox="1"/>
              <p:nvPr/>
            </p:nvSpPr>
            <p:spPr>
              <a:xfrm>
                <a:off x="1167676" y="5982467"/>
                <a:ext cx="58855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v-SE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sv-SE" b="1" i="1" smtClean="0"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sv-SE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sv-SE" b="1" dirty="0"/>
              </a:p>
            </p:txBody>
          </p:sp>
        </mc:Choice>
        <mc:Fallback xmlns="">
          <p:sp>
            <p:nvSpPr>
              <p:cNvPr id="108" name="TextBox 10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7676" y="5982467"/>
                <a:ext cx="588559" cy="461665"/>
              </a:xfrm>
              <a:prstGeom prst="rect">
                <a:avLst/>
              </a:prstGeom>
              <a:blipFill rotWithShape="1">
                <a:blip r:embed="rId4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/>
          <p:cNvCxnSpPr/>
          <p:nvPr/>
        </p:nvCxnSpPr>
        <p:spPr bwMode="auto">
          <a:xfrm>
            <a:off x="529775" y="4017463"/>
            <a:ext cx="63966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>
            <a:stCxn id="4" idx="3"/>
          </p:cNvCxnSpPr>
          <p:nvPr/>
        </p:nvCxnSpPr>
        <p:spPr bwMode="auto">
          <a:xfrm flipV="1">
            <a:off x="1775405" y="3651406"/>
            <a:ext cx="1046855" cy="36605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>
            <a:stCxn id="4" idx="3"/>
          </p:cNvCxnSpPr>
          <p:nvPr/>
        </p:nvCxnSpPr>
        <p:spPr bwMode="auto">
          <a:xfrm flipV="1">
            <a:off x="1775405" y="3910634"/>
            <a:ext cx="967336" cy="10682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 flipV="1">
            <a:off x="529775" y="5165226"/>
            <a:ext cx="639667" cy="1156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1775405" y="4248295"/>
            <a:ext cx="954909" cy="71003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>
            <a:off x="1775405" y="4248295"/>
            <a:ext cx="954909" cy="91693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>
            <a:off x="593378" y="6213300"/>
            <a:ext cx="504056" cy="492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>
            <a:endCxn id="52" idx="1"/>
          </p:cNvCxnSpPr>
          <p:nvPr/>
        </p:nvCxnSpPr>
        <p:spPr bwMode="auto">
          <a:xfrm>
            <a:off x="1724227" y="4248295"/>
            <a:ext cx="1189979" cy="193660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>
            <a:off x="1724227" y="4312696"/>
            <a:ext cx="1123746" cy="166977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>
            <a:off x="8391615" y="3527401"/>
            <a:ext cx="770715" cy="15478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/>
          <p:cNvCxnSpPr/>
          <p:nvPr/>
        </p:nvCxnSpPr>
        <p:spPr bwMode="auto">
          <a:xfrm flipV="1">
            <a:off x="8474811" y="3682186"/>
            <a:ext cx="687519" cy="22844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/>
              <p:cNvSpPr txBox="1"/>
              <p:nvPr/>
            </p:nvSpPr>
            <p:spPr>
              <a:xfrm>
                <a:off x="9404986" y="3361198"/>
                <a:ext cx="59586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v-SE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sv-SE" b="1" i="1" smtClean="0">
                              <a:latin typeface="Cambria Math"/>
                            </a:rPr>
                            <m:t>𝒖</m:t>
                          </m:r>
                        </m:e>
                        <m:sub>
                          <m:r>
                            <a:rPr lang="sv-SE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sv-SE" b="1" dirty="0"/>
              </a:p>
            </p:txBody>
          </p:sp>
        </mc:Choice>
        <mc:Fallback xmlns="">
          <p:sp>
            <p:nvSpPr>
              <p:cNvPr id="112" name="TextBox 1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4986" y="3361198"/>
                <a:ext cx="595869" cy="461665"/>
              </a:xfrm>
              <a:prstGeom prst="rect">
                <a:avLst/>
              </a:prstGeom>
              <a:blipFill rotWithShape="1">
                <a:blip r:embed="rId5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4" name="Straight Connector 113"/>
          <p:cNvCxnSpPr/>
          <p:nvPr/>
        </p:nvCxnSpPr>
        <p:spPr bwMode="auto">
          <a:xfrm>
            <a:off x="8413857" y="4591085"/>
            <a:ext cx="748473" cy="31870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6" name="Straight Connector 115"/>
          <p:cNvCxnSpPr/>
          <p:nvPr/>
        </p:nvCxnSpPr>
        <p:spPr bwMode="auto">
          <a:xfrm flipV="1">
            <a:off x="8482080" y="4917563"/>
            <a:ext cx="680250" cy="23536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8" name="Straight Connector 117"/>
          <p:cNvCxnSpPr/>
          <p:nvPr/>
        </p:nvCxnSpPr>
        <p:spPr bwMode="auto">
          <a:xfrm flipV="1">
            <a:off x="9162330" y="3651405"/>
            <a:ext cx="210511" cy="2839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9" name="Straight Connector 118"/>
          <p:cNvCxnSpPr/>
          <p:nvPr/>
        </p:nvCxnSpPr>
        <p:spPr bwMode="auto">
          <a:xfrm flipV="1">
            <a:off x="9162330" y="4903569"/>
            <a:ext cx="540590" cy="2839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TextBox 120"/>
              <p:cNvSpPr txBox="1"/>
              <p:nvPr/>
            </p:nvSpPr>
            <p:spPr>
              <a:xfrm>
                <a:off x="8871340" y="4418266"/>
                <a:ext cx="60298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v-SE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sv-SE" b="1" i="1" smtClean="0">
                              <a:latin typeface="Cambria Math"/>
                            </a:rPr>
                            <m:t>𝒖</m:t>
                          </m:r>
                        </m:e>
                        <m:sub>
                          <m:r>
                            <a:rPr lang="sv-SE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sv-SE" b="1" dirty="0"/>
              </a:p>
            </p:txBody>
          </p:sp>
        </mc:Choice>
        <mc:Fallback xmlns="">
          <p:sp>
            <p:nvSpPr>
              <p:cNvPr id="121" name="TextBox 1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1340" y="4418266"/>
                <a:ext cx="602986" cy="461665"/>
              </a:xfrm>
              <a:prstGeom prst="rect">
                <a:avLst/>
              </a:prstGeom>
              <a:blipFill rotWithShape="1">
                <a:blip r:embed="rId6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3" name="Straight Connector 122"/>
          <p:cNvCxnSpPr/>
          <p:nvPr/>
        </p:nvCxnSpPr>
        <p:spPr bwMode="auto">
          <a:xfrm>
            <a:off x="8482080" y="5817663"/>
            <a:ext cx="680250" cy="16480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5" name="Straight Connector 124"/>
          <p:cNvCxnSpPr/>
          <p:nvPr/>
        </p:nvCxnSpPr>
        <p:spPr bwMode="auto">
          <a:xfrm flipV="1">
            <a:off x="8482080" y="5982468"/>
            <a:ext cx="690753" cy="37185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9" name="Straight Connector 128"/>
          <p:cNvCxnSpPr/>
          <p:nvPr/>
        </p:nvCxnSpPr>
        <p:spPr bwMode="auto">
          <a:xfrm>
            <a:off x="9162330" y="5982468"/>
            <a:ext cx="31199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TextBox 129"/>
              <p:cNvSpPr txBox="1"/>
              <p:nvPr/>
            </p:nvSpPr>
            <p:spPr>
              <a:xfrm>
                <a:off x="8827456" y="5456771"/>
                <a:ext cx="60298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v-SE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sv-SE" b="1" i="1" smtClean="0">
                              <a:latin typeface="Cambria Math"/>
                            </a:rPr>
                            <m:t>𝒖</m:t>
                          </m:r>
                        </m:e>
                        <m:sub>
                          <m:r>
                            <a:rPr lang="sv-SE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sv-SE" b="1" dirty="0"/>
              </a:p>
            </p:txBody>
          </p:sp>
        </mc:Choice>
        <mc:Fallback xmlns="">
          <p:sp>
            <p:nvSpPr>
              <p:cNvPr id="130" name="TextBox 1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7456" y="5456771"/>
                <a:ext cx="602986" cy="461665"/>
              </a:xfrm>
              <a:prstGeom prst="rect">
                <a:avLst/>
              </a:prstGeom>
              <a:blipFill rotWithShape="1">
                <a:blip r:embed="rId7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2" name="Straight Connector 121"/>
          <p:cNvCxnSpPr>
            <a:stCxn id="105" idx="3"/>
          </p:cNvCxnSpPr>
          <p:nvPr/>
        </p:nvCxnSpPr>
        <p:spPr bwMode="auto">
          <a:xfrm flipV="1">
            <a:off x="1724227" y="3910634"/>
            <a:ext cx="1006087" cy="124494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6" name="Straight Connector 125"/>
          <p:cNvCxnSpPr>
            <a:stCxn id="105" idx="3"/>
          </p:cNvCxnSpPr>
          <p:nvPr/>
        </p:nvCxnSpPr>
        <p:spPr bwMode="auto">
          <a:xfrm flipV="1">
            <a:off x="1724227" y="4017463"/>
            <a:ext cx="1144528" cy="113811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8" name="Straight Connector 127"/>
          <p:cNvCxnSpPr>
            <a:stCxn id="105" idx="3"/>
          </p:cNvCxnSpPr>
          <p:nvPr/>
        </p:nvCxnSpPr>
        <p:spPr bwMode="auto">
          <a:xfrm flipV="1">
            <a:off x="1724227" y="5035244"/>
            <a:ext cx="1006087" cy="12033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2" name="Straight Connector 131"/>
          <p:cNvCxnSpPr>
            <a:stCxn id="105" idx="3"/>
          </p:cNvCxnSpPr>
          <p:nvPr/>
        </p:nvCxnSpPr>
        <p:spPr bwMode="auto">
          <a:xfrm flipV="1">
            <a:off x="1724227" y="5152925"/>
            <a:ext cx="1006087" cy="265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4" name="Straight Connector 133"/>
          <p:cNvCxnSpPr>
            <a:stCxn id="105" idx="3"/>
          </p:cNvCxnSpPr>
          <p:nvPr/>
        </p:nvCxnSpPr>
        <p:spPr bwMode="auto">
          <a:xfrm>
            <a:off x="1724227" y="5155577"/>
            <a:ext cx="1098033" cy="102932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6" name="Straight Connector 135"/>
          <p:cNvCxnSpPr>
            <a:stCxn id="105" idx="3"/>
          </p:cNvCxnSpPr>
          <p:nvPr/>
        </p:nvCxnSpPr>
        <p:spPr bwMode="auto">
          <a:xfrm>
            <a:off x="1724227" y="5155577"/>
            <a:ext cx="1018514" cy="106264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8" name="Straight Connector 137"/>
          <p:cNvCxnSpPr>
            <a:stCxn id="108" idx="3"/>
          </p:cNvCxnSpPr>
          <p:nvPr/>
        </p:nvCxnSpPr>
        <p:spPr bwMode="auto">
          <a:xfrm flipV="1">
            <a:off x="1756235" y="3822863"/>
            <a:ext cx="974079" cy="239043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0" name="Straight Connector 139"/>
          <p:cNvCxnSpPr>
            <a:stCxn id="108" idx="3"/>
          </p:cNvCxnSpPr>
          <p:nvPr/>
        </p:nvCxnSpPr>
        <p:spPr bwMode="auto">
          <a:xfrm flipV="1">
            <a:off x="1756235" y="4017463"/>
            <a:ext cx="986506" cy="219583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2" name="Straight Connector 141"/>
          <p:cNvCxnSpPr>
            <a:stCxn id="108" idx="3"/>
          </p:cNvCxnSpPr>
          <p:nvPr/>
        </p:nvCxnSpPr>
        <p:spPr bwMode="auto">
          <a:xfrm flipV="1">
            <a:off x="1756235" y="5035244"/>
            <a:ext cx="986506" cy="117805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4" name="Straight Connector 143"/>
          <p:cNvCxnSpPr>
            <a:stCxn id="108" idx="3"/>
          </p:cNvCxnSpPr>
          <p:nvPr/>
        </p:nvCxnSpPr>
        <p:spPr bwMode="auto">
          <a:xfrm flipV="1">
            <a:off x="1756235" y="5217555"/>
            <a:ext cx="974079" cy="99574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6" name="Straight Connector 145"/>
          <p:cNvCxnSpPr>
            <a:stCxn id="108" idx="3"/>
          </p:cNvCxnSpPr>
          <p:nvPr/>
        </p:nvCxnSpPr>
        <p:spPr bwMode="auto">
          <a:xfrm flipV="1">
            <a:off x="1756235" y="6151888"/>
            <a:ext cx="974079" cy="6141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0" name="Straight Connector 149"/>
          <p:cNvCxnSpPr>
            <a:stCxn id="108" idx="3"/>
          </p:cNvCxnSpPr>
          <p:nvPr/>
        </p:nvCxnSpPr>
        <p:spPr bwMode="auto">
          <a:xfrm>
            <a:off x="1756235" y="6213300"/>
            <a:ext cx="986506" cy="492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9888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mall_eng">
  <a:themeElements>
    <a:clrScheme name="pptmall_en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ptmall_eng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pptmall_e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mall_en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mall_en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mall_en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mall_en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mall_en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mall_en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mall_en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mall_en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mall_en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mall_en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mall_en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pptmall_eng">
  <a:themeElements>
    <a:clrScheme name="pptmall_en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ptmall_eng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pptmall_e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mall_en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mall_en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mall_en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mall_en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mall_en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mall_en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mall_en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mall_en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mall_en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mall_en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mall_en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3094</TotalTime>
  <Words>931</Words>
  <Application>Microsoft Office PowerPoint</Application>
  <PresentationFormat>Custom</PresentationFormat>
  <Paragraphs>265</Paragraphs>
  <Slides>29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pptmall_eng</vt:lpstr>
      <vt:lpstr>1_pptmall_eng</vt:lpstr>
      <vt:lpstr>Equation</vt:lpstr>
      <vt:lpstr>An Experimental Investigation of SIMO, MIMO,Interference-alignment (IA) and Coordinated Multi-Point (CoMP)”</vt:lpstr>
      <vt:lpstr>The USRP-based testbed: synchronization</vt:lpstr>
      <vt:lpstr>RF-hardware: TX</vt:lpstr>
      <vt:lpstr>RF-hardware: RX</vt:lpstr>
      <vt:lpstr>The testbed</vt:lpstr>
      <vt:lpstr>PowerPoint Presentation</vt:lpstr>
      <vt:lpstr>Software</vt:lpstr>
      <vt:lpstr>Implementation IA</vt:lpstr>
      <vt:lpstr>Implementation: CoMP</vt:lpstr>
      <vt:lpstr>Beamformer</vt:lpstr>
      <vt:lpstr>Frames</vt:lpstr>
      <vt:lpstr>Measurement Campaign</vt:lpstr>
      <vt:lpstr>Results</vt:lpstr>
      <vt:lpstr>How far from ideal ?</vt:lpstr>
      <vt:lpstr>SINRD per sub-carrier: IA</vt:lpstr>
      <vt:lpstr>SINRD per sub-carrier: CoMP</vt:lpstr>
      <vt:lpstr>Average over subcarriers</vt:lpstr>
      <vt:lpstr>Ideal versus actual</vt:lpstr>
      <vt:lpstr>PowerPoint Presentation</vt:lpstr>
      <vt:lpstr>Phase-noise</vt:lpstr>
      <vt:lpstr>RF-impairment model</vt:lpstr>
      <vt:lpstr>Closing the gap: IA</vt:lpstr>
      <vt:lpstr>Closing the gap: CoMP</vt:lpstr>
      <vt:lpstr>Closing the gap TDMA-SIMO</vt:lpstr>
      <vt:lpstr>Closing the gap TDMA-MIMO </vt:lpstr>
      <vt:lpstr>Actual SINRD versus  Path-loss ratio</vt:lpstr>
      <vt:lpstr>Conclusion</vt:lpstr>
      <vt:lpstr>Next step</vt:lpstr>
      <vt:lpstr>Radios</vt:lpstr>
    </vt:vector>
  </TitlesOfParts>
  <Company>S3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Mats Bengtsson</dc:creator>
  <cp:lastModifiedBy>Per Zetterberg</cp:lastModifiedBy>
  <cp:revision>777</cp:revision>
  <dcterms:created xsi:type="dcterms:W3CDTF">2005-06-16T09:00:06Z</dcterms:created>
  <dcterms:modified xsi:type="dcterms:W3CDTF">2012-05-28T14:53:46Z</dcterms:modified>
</cp:coreProperties>
</file>