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64" r:id="rId1"/>
  </p:sldMasterIdLst>
  <p:notesMasterIdLst>
    <p:notesMasterId r:id="rId18"/>
  </p:notesMasterIdLst>
  <p:handoutMasterIdLst>
    <p:handoutMasterId r:id="rId19"/>
  </p:handoutMasterIdLst>
  <p:sldIdLst>
    <p:sldId id="256" r:id="rId2"/>
    <p:sldId id="359" r:id="rId3"/>
    <p:sldId id="304" r:id="rId4"/>
    <p:sldId id="310" r:id="rId5"/>
    <p:sldId id="346" r:id="rId6"/>
    <p:sldId id="306" r:id="rId7"/>
    <p:sldId id="347" r:id="rId8"/>
    <p:sldId id="348" r:id="rId9"/>
    <p:sldId id="350" r:id="rId10"/>
    <p:sldId id="351" r:id="rId11"/>
    <p:sldId id="360" r:id="rId12"/>
    <p:sldId id="357" r:id="rId13"/>
    <p:sldId id="356" r:id="rId14"/>
    <p:sldId id="358" r:id="rId15"/>
    <p:sldId id="354" r:id="rId16"/>
    <p:sldId id="361" r:id="rId17"/>
  </p:sldIdLst>
  <p:sldSz cx="9144000" cy="6858000" type="screen4x3"/>
  <p:notesSz cx="6794500" cy="9931400"/>
  <p:embeddedFontLst>
    <p:embeddedFont>
      <p:font typeface="MS Gothic" pitchFamily="49" charset="-128"/>
      <p:regular r:id="rId20"/>
    </p:embeddedFont>
    <p:embeddedFont>
      <p:font typeface="맑은 고딕" pitchFamily="50" charset="-127"/>
      <p:regular r:id="rId21"/>
      <p:bold r:id="rId22"/>
    </p:embeddedFont>
  </p:embeddedFontLst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5DA2"/>
    <a:srgbClr val="C165FF"/>
    <a:srgbClr val="CF89FF"/>
    <a:srgbClr val="DAA3FF"/>
    <a:srgbClr val="990099"/>
    <a:srgbClr val="EED5A4"/>
    <a:srgbClr val="E6C176"/>
    <a:srgbClr val="D7B1B1"/>
    <a:srgbClr val="95D7EF"/>
    <a:srgbClr val="D7F0F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35" autoAdjust="0"/>
    <p:restoredTop sz="61809" autoAdjust="0"/>
  </p:normalViewPr>
  <p:slideViewPr>
    <p:cSldViewPr snapToGrid="0">
      <p:cViewPr varScale="1">
        <p:scale>
          <a:sx n="47" d="100"/>
          <a:sy n="47" d="100"/>
        </p:scale>
        <p:origin x="-227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02" y="245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924"/>
        <p:guide pos="2208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3104" cy="49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43" tIns="46622" rIns="93243" bIns="46622" numCol="1" anchor="t" anchorCtr="0" compatLnSpc="1">
            <a:prstTxWarp prst="textNoShape">
              <a:avLst/>
            </a:prstTxWarp>
          </a:bodyPr>
          <a:lstStyle>
            <a:lvl1pPr defTabSz="465138">
              <a:defRPr sz="1200" b="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922" y="2"/>
            <a:ext cx="2943104" cy="49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43" tIns="46622" rIns="93243" bIns="46622" numCol="1" anchor="t" anchorCtr="0" compatLnSpc="1">
            <a:prstTxWarp prst="textNoShape">
              <a:avLst/>
            </a:prstTxWarp>
          </a:bodyPr>
          <a:lstStyle>
            <a:lvl1pPr algn="r" defTabSz="465138">
              <a:defRPr sz="1200" b="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3846"/>
            <a:ext cx="2943104" cy="49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43" tIns="46622" rIns="93243" bIns="46622" numCol="1" anchor="b" anchorCtr="0" compatLnSpc="1">
            <a:prstTxWarp prst="textNoShape">
              <a:avLst/>
            </a:prstTxWarp>
          </a:bodyPr>
          <a:lstStyle>
            <a:lvl1pPr defTabSz="465138">
              <a:defRPr sz="1200" b="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922" y="9433846"/>
            <a:ext cx="2943104" cy="49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43" tIns="46622" rIns="93243" bIns="46622" numCol="1" anchor="b" anchorCtr="0" compatLnSpc="1">
            <a:prstTxWarp prst="textNoShape">
              <a:avLst/>
            </a:prstTxWarp>
          </a:bodyPr>
          <a:lstStyle>
            <a:lvl1pPr algn="r" defTabSz="465138">
              <a:defRPr sz="1200" b="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EFF29D3-2B38-4CFD-934F-CC4ABBB129F9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94500" cy="9931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1568" tIns="45784" rIns="91568" bIns="45784" anchor="ctr"/>
          <a:lstStyle/>
          <a:p>
            <a:pPr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-20641" y="32842"/>
            <a:ext cx="2947528" cy="459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19450" tIns="0" rIns="19450" bIns="0" numCol="1" anchor="t" anchorCtr="0" compatLnSpc="1">
            <a:prstTxWarp prst="textNoShape">
              <a:avLst/>
            </a:prstTxWarp>
          </a:bodyPr>
          <a:lstStyle>
            <a:lvl1pPr defTabSz="465138">
              <a:tabLst>
                <a:tab pos="0" algn="l"/>
                <a:tab pos="931863" algn="l"/>
                <a:tab pos="1862138" algn="l"/>
                <a:tab pos="2792413" algn="l"/>
                <a:tab pos="3722688" algn="l"/>
                <a:tab pos="4654550" algn="l"/>
                <a:tab pos="5584825" algn="l"/>
                <a:tab pos="6516688" algn="l"/>
                <a:tab pos="7446963" algn="l"/>
                <a:tab pos="8377238" algn="l"/>
                <a:tab pos="9307513" algn="l"/>
                <a:tab pos="10239375" algn="l"/>
              </a:tabLst>
              <a:defRPr sz="1100" b="0" i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63192" y="32842"/>
            <a:ext cx="2949002" cy="459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19450" tIns="0" rIns="19450" bIns="0" numCol="1" anchor="t" anchorCtr="0" compatLnSpc="1">
            <a:prstTxWarp prst="textNoShape">
              <a:avLst/>
            </a:prstTxWarp>
          </a:bodyPr>
          <a:lstStyle>
            <a:lvl1pPr algn="r" defTabSz="465138">
              <a:tabLst>
                <a:tab pos="0" algn="l"/>
                <a:tab pos="931863" algn="l"/>
                <a:tab pos="1862138" algn="l"/>
                <a:tab pos="2792413" algn="l"/>
                <a:tab pos="3722688" algn="l"/>
                <a:tab pos="4654550" algn="l"/>
                <a:tab pos="5584825" algn="l"/>
                <a:tab pos="6516688" algn="l"/>
                <a:tab pos="7446963" algn="l"/>
                <a:tab pos="8377238" algn="l"/>
                <a:tab pos="9307513" algn="l"/>
                <a:tab pos="10239375" algn="l"/>
              </a:tabLst>
              <a:defRPr sz="1100" b="0" i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2150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89000" y="730250"/>
            <a:ext cx="5024438" cy="3770313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193" y="4737452"/>
            <a:ext cx="4963170" cy="44681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3216" tIns="46607" rIns="93216" bIns="46607" numCol="1" anchor="t" anchorCtr="0" compatLnSpc="1">
            <a:prstTxWarp prst="textNoShape">
              <a:avLst/>
            </a:prstTxWarp>
          </a:bodyPr>
          <a:lstStyle/>
          <a:p>
            <a:pPr lvl="0"/>
            <a:endParaRPr lang="ko-KR" alt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-20641" y="9438772"/>
            <a:ext cx="2947528" cy="459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19450" tIns="0" rIns="19450" bIns="0" numCol="1" anchor="b" anchorCtr="0" compatLnSpc="1">
            <a:prstTxWarp prst="textNoShape">
              <a:avLst/>
            </a:prstTxWarp>
          </a:bodyPr>
          <a:lstStyle>
            <a:lvl1pPr defTabSz="465138">
              <a:tabLst>
                <a:tab pos="0" algn="l"/>
                <a:tab pos="931863" algn="l"/>
                <a:tab pos="1862138" algn="l"/>
                <a:tab pos="2792413" algn="l"/>
                <a:tab pos="3722688" algn="l"/>
                <a:tab pos="4654550" algn="l"/>
                <a:tab pos="5584825" algn="l"/>
                <a:tab pos="6516688" algn="l"/>
                <a:tab pos="7446963" algn="l"/>
                <a:tab pos="8377238" algn="l"/>
                <a:tab pos="9307513" algn="l"/>
                <a:tab pos="10239375" algn="l"/>
              </a:tabLst>
              <a:defRPr sz="1100" b="0" i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63192" y="9438772"/>
            <a:ext cx="2949002" cy="459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19450" tIns="0" rIns="19450" bIns="0" numCol="1" anchor="b" anchorCtr="0" compatLnSpc="1">
            <a:prstTxWarp prst="textNoShape">
              <a:avLst/>
            </a:prstTxWarp>
          </a:bodyPr>
          <a:lstStyle>
            <a:lvl1pPr algn="r" defTabSz="465138">
              <a:tabLst>
                <a:tab pos="0" algn="l"/>
                <a:tab pos="931863" algn="l"/>
                <a:tab pos="1862138" algn="l"/>
                <a:tab pos="2792413" algn="l"/>
                <a:tab pos="3722688" algn="l"/>
                <a:tab pos="4654550" algn="l"/>
                <a:tab pos="5584825" algn="l"/>
                <a:tab pos="6516688" algn="l"/>
                <a:tab pos="7446963" algn="l"/>
                <a:tab pos="8377238" algn="l"/>
                <a:tab pos="9307513" algn="l"/>
                <a:tab pos="10239375" algn="l"/>
              </a:tabLst>
              <a:defRPr sz="1100" b="0" i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477295D3-12EA-480E-8E40-F68DAF5F487E}" type="slidenum">
              <a:rPr lang="ko-KR" altLang="en-GB"/>
              <a:pPr>
                <a:defRPr/>
              </a:pPr>
              <a:t>‹#›</a:t>
            </a:fld>
            <a:endParaRPr lang="en-GB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33450" algn="l"/>
                <a:tab pos="1865313" algn="l"/>
                <a:tab pos="2795588" algn="l"/>
                <a:tab pos="3727450" algn="l"/>
                <a:tab pos="4660900" algn="l"/>
                <a:tab pos="5592763" algn="l"/>
                <a:tab pos="6526213" algn="l"/>
                <a:tab pos="7458075" algn="l"/>
                <a:tab pos="8388350" algn="l"/>
                <a:tab pos="9320213" algn="l"/>
                <a:tab pos="10253663" algn="l"/>
              </a:tabLst>
            </a:pPr>
            <a:fld id="{4FADBDF9-898B-4871-AB07-4A12CF8A44F2}" type="slidenum">
              <a:rPr lang="ko-KR" altLang="en-GB" smtClean="0"/>
              <a:pPr>
                <a:tabLst>
                  <a:tab pos="0" algn="l"/>
                  <a:tab pos="933450" algn="l"/>
                  <a:tab pos="1865313" algn="l"/>
                  <a:tab pos="2795588" algn="l"/>
                  <a:tab pos="3727450" algn="l"/>
                  <a:tab pos="4660900" algn="l"/>
                  <a:tab pos="5592763" algn="l"/>
                  <a:tab pos="6526213" algn="l"/>
                  <a:tab pos="7458075" algn="l"/>
                  <a:tab pos="8388350" algn="l"/>
                  <a:tab pos="9320213" algn="l"/>
                  <a:tab pos="10253663" algn="l"/>
                </a:tabLst>
              </a:pPr>
              <a:t>1</a:t>
            </a:fld>
            <a:endParaRPr lang="en-GB" altLang="ko-KR" smtClean="0"/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730250"/>
            <a:ext cx="5024438" cy="3770313"/>
          </a:xfrm>
          <a:solidFill>
            <a:srgbClr val="FFFFFF"/>
          </a:solidFill>
          <a:ln/>
        </p:spPr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193" y="4737452"/>
            <a:ext cx="4964645" cy="4469787"/>
          </a:xfrm>
          <a:noFill/>
          <a:ln/>
        </p:spPr>
        <p:txBody>
          <a:bodyPr wrap="none" anchor="ctr"/>
          <a:lstStyle/>
          <a:p>
            <a:endParaRPr lang="en-US" altLang="ko-KR" dirty="0" smtClean="0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ko-KR" dirty="0" smtClean="0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ko-KR" dirty="0" smtClean="0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ko-KR" dirty="0" smtClean="0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ko-KR" dirty="0" smtClean="0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ko-KR" dirty="0" smtClean="0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ko-KR" dirty="0" smtClean="0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ko-KR" baseline="0" dirty="0" smtClean="0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ko-KR" dirty="0" smtClean="0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ko-KR" dirty="0" smtClean="0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ko-KR" dirty="0" smtClean="0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ko-KR" b="1" dirty="0" smtClean="0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ko-KR" dirty="0" smtClean="0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ko-KR" dirty="0" smtClean="0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ko-KR" dirty="0" smtClean="0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ko-KR" dirty="0" smtClean="0">
              <a:ea typeface="굴림" pitchFamily="50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403225" cy="6858000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  <a:tileRect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8440">
            <a:solidFill>
              <a:srgbClr val="3333CC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ko-KR" altLang="en-GB" sz="3600" b="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t>		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-190500" y="6386513"/>
            <a:ext cx="808038" cy="231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DA6C1ED-EFDD-4EE3-A61D-176FBD79CB4A}" type="slidenum">
              <a:rPr lang="ko-KR" altLang="en-GB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굴림" pitchFamily="50" charset="-127"/>
              </a:rPr>
              <a:pPr algn="ctr">
                <a:buClr>
                  <a:srgbClr val="FFFFFF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‹#›</a:t>
            </a:fld>
            <a:r>
              <a:rPr lang="en-GB" altLang="ko-KR" sz="1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굴림" pitchFamily="50" charset="-127"/>
              </a:rPr>
              <a:t>/</a:t>
            </a:r>
            <a:r>
              <a:rPr lang="en-GB" altLang="ko-KR" sz="1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굴림" pitchFamily="50" charset="-127"/>
              </a:rPr>
              <a:t>16</a:t>
            </a:r>
            <a:endParaRPr lang="en-GB" altLang="ko-KR" sz="12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굴림" pitchFamily="50" charset="-127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713" y="269875"/>
            <a:ext cx="207962" cy="1074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8377238" y="141288"/>
            <a:ext cx="649287" cy="565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9" name="Text Box 10"/>
          <p:cNvSpPr txBox="1">
            <a:spLocks noChangeArrowheads="1"/>
          </p:cNvSpPr>
          <p:nvPr userDrawn="1"/>
        </p:nvSpPr>
        <p:spPr bwMode="auto">
          <a:xfrm>
            <a:off x="3982340" y="6596390"/>
            <a:ext cx="51616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100" dirty="0" smtClean="0">
                <a:solidFill>
                  <a:srgbClr val="6600CC"/>
                </a:solidFill>
                <a:ea typeface="굴림" pitchFamily="50" charset="-127"/>
              </a:rPr>
              <a:t>J. Cho, J.-Y. Le</a:t>
            </a:r>
            <a:r>
              <a:rPr lang="en-US" altLang="ko-KR" sz="1100" baseline="0" dirty="0" smtClean="0">
                <a:solidFill>
                  <a:srgbClr val="6600CC"/>
                </a:solidFill>
                <a:ea typeface="굴림" pitchFamily="50" charset="-127"/>
              </a:rPr>
              <a:t> </a:t>
            </a:r>
            <a:r>
              <a:rPr lang="en-US" altLang="ko-KR" sz="1100" baseline="0" dirty="0" err="1" smtClean="0">
                <a:solidFill>
                  <a:srgbClr val="6600CC"/>
                </a:solidFill>
                <a:ea typeface="굴림" pitchFamily="50" charset="-127"/>
              </a:rPr>
              <a:t>Boudec</a:t>
            </a:r>
            <a:r>
              <a:rPr lang="en-US" altLang="ko-KR" sz="1100" baseline="0" dirty="0" smtClean="0">
                <a:solidFill>
                  <a:srgbClr val="6600CC"/>
                </a:solidFill>
                <a:ea typeface="굴림" pitchFamily="50" charset="-127"/>
              </a:rPr>
              <a:t>, and Y. Jiang, “</a:t>
            </a:r>
            <a:r>
              <a:rPr lang="en-US" altLang="ko-KR" sz="1100" dirty="0" smtClean="0">
                <a:solidFill>
                  <a:srgbClr val="6600CC"/>
                </a:solidFill>
                <a:ea typeface="굴림" pitchFamily="50" charset="-127"/>
              </a:rPr>
              <a:t>Decoupling </a:t>
            </a:r>
            <a:r>
              <a:rPr lang="en-US" altLang="ko-KR" sz="1100" dirty="0">
                <a:solidFill>
                  <a:srgbClr val="6600CC"/>
                </a:solidFill>
                <a:ea typeface="굴림" pitchFamily="50" charset="-127"/>
              </a:rPr>
              <a:t>Assumption in </a:t>
            </a:r>
            <a:r>
              <a:rPr lang="en-US" altLang="ko-KR" sz="1100" dirty="0" smtClean="0">
                <a:solidFill>
                  <a:srgbClr val="6600CC"/>
                </a:solidFill>
                <a:ea typeface="굴림" pitchFamily="50" charset="-127"/>
              </a:rPr>
              <a:t>802.11”</a:t>
            </a:r>
            <a:endParaRPr lang="en-US" altLang="ko-KR" sz="1100" dirty="0">
              <a:solidFill>
                <a:srgbClr val="6600CC"/>
              </a:solidFill>
              <a:ea typeface="굴림" pitchFamily="50" charset="-12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079500" y="539750"/>
            <a:ext cx="7770813" cy="114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ko-KR" smtClean="0"/>
              <a:t>Click to edit the title text format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0" y="1978025"/>
            <a:ext cx="7770813" cy="3430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ko-KR" smtClean="0"/>
              <a:t>Click to edit the outline text format</a:t>
            </a:r>
          </a:p>
          <a:p>
            <a:pPr lvl="1"/>
            <a:r>
              <a:rPr lang="en-GB" altLang="ko-KR" smtClean="0"/>
              <a:t>Second Outline Level</a:t>
            </a:r>
          </a:p>
          <a:p>
            <a:pPr lvl="2"/>
            <a:r>
              <a:rPr lang="en-GB" altLang="ko-KR" smtClean="0"/>
              <a:t>Third Outline Level</a:t>
            </a:r>
          </a:p>
          <a:p>
            <a:pPr lvl="3"/>
            <a:r>
              <a:rPr lang="en-GB" altLang="ko-KR" smtClean="0"/>
              <a:t>Fourth Outline Level</a:t>
            </a:r>
          </a:p>
          <a:p>
            <a:pPr lvl="4"/>
            <a:r>
              <a:rPr lang="en-GB" altLang="ko-KR" smtClean="0"/>
              <a:t>Fifth Outline Level</a:t>
            </a:r>
          </a:p>
          <a:p>
            <a:pPr lvl="4"/>
            <a:r>
              <a:rPr lang="en-GB" altLang="ko-KR" smtClean="0"/>
              <a:t>Sixth Outline Level</a:t>
            </a:r>
          </a:p>
          <a:p>
            <a:pPr lvl="4"/>
            <a:r>
              <a:rPr lang="en-GB" altLang="ko-KR" smtClean="0"/>
              <a:t>Seventh Outline Level</a:t>
            </a:r>
          </a:p>
          <a:p>
            <a:pPr lvl="4"/>
            <a:r>
              <a:rPr lang="en-GB" altLang="ko-KR" smtClean="0"/>
              <a:t>Eighth Outline Level</a:t>
            </a:r>
          </a:p>
          <a:p>
            <a:pPr lvl="4"/>
            <a:r>
              <a:rPr lang="en-GB" altLang="ko-KR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</a:defRPr>
      </a:lvl5pPr>
      <a:lvl6pPr marL="4572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Times New Roman" pitchFamily="18" charset="0"/>
        </a:defRPr>
      </a:lvl6pPr>
      <a:lvl7pPr marL="9144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Times New Roman" pitchFamily="18" charset="0"/>
        </a:defRPr>
      </a:lvl7pPr>
      <a:lvl8pPr marL="1371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Times New Roman" pitchFamily="18" charset="0"/>
        </a:defRPr>
      </a:lvl8pPr>
      <a:lvl9pPr marL="18288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Times New Roman" pitchFamily="18" charset="0"/>
        </a:defRPr>
      </a:lvl9pPr>
    </p:titleStyle>
    <p:bodyStyle>
      <a:lvl1pPr marL="341313" indent="-341313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000000"/>
          </a:solidFill>
          <a:latin typeface="Arial" charset="0"/>
          <a:ea typeface="+mn-ea"/>
          <a:cs typeface="+mn-cs"/>
        </a:defRPr>
      </a:lvl1pPr>
      <a:lvl2pPr marL="741363" indent="-284163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>
          <a:solidFill>
            <a:srgbClr val="000000"/>
          </a:solidFill>
          <a:latin typeface="Arial" charset="0"/>
        </a:defRPr>
      </a:lvl2pPr>
      <a:lvl3pPr marL="1143000" indent="-228600" algn="l" defTabSz="457200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1600">
          <a:solidFill>
            <a:srgbClr val="000000"/>
          </a:solidFill>
          <a:latin typeface="Arial" charset="0"/>
        </a:defRPr>
      </a:lvl3pPr>
      <a:lvl4pPr marL="1560513" indent="-228600" algn="l" defTabSz="457200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1600">
          <a:solidFill>
            <a:srgbClr val="000000"/>
          </a:solidFill>
          <a:latin typeface="Arial" charset="0"/>
        </a:defRPr>
      </a:lvl4pPr>
      <a:lvl5pPr marL="1979613" indent="-228600" algn="l" defTabSz="457200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1600">
          <a:solidFill>
            <a:srgbClr val="000000"/>
          </a:solidFill>
          <a:latin typeface="Arial" charset="0"/>
        </a:defRPr>
      </a:lvl5pPr>
      <a:lvl6pPr marL="2436813" indent="-228600" algn="l" defTabSz="457200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1600">
          <a:solidFill>
            <a:srgbClr val="000000"/>
          </a:solidFill>
          <a:latin typeface="+mn-lt"/>
        </a:defRPr>
      </a:lvl6pPr>
      <a:lvl7pPr marL="2894013" indent="-228600" algn="l" defTabSz="457200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1600">
          <a:solidFill>
            <a:srgbClr val="000000"/>
          </a:solidFill>
          <a:latin typeface="+mn-lt"/>
        </a:defRPr>
      </a:lvl7pPr>
      <a:lvl8pPr marL="3351213" indent="-228600" algn="l" defTabSz="457200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1600">
          <a:solidFill>
            <a:srgbClr val="000000"/>
          </a:solidFill>
          <a:latin typeface="+mn-lt"/>
        </a:defRPr>
      </a:lvl8pPr>
      <a:lvl9pPr marL="3808413" indent="-228600" algn="l" defTabSz="457200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5.bin"/><Relationship Id="rId12" Type="http://schemas.openxmlformats.org/officeDocument/2006/relationships/image" Target="../media/image20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9.bin"/><Relationship Id="rId5" Type="http://schemas.openxmlformats.org/officeDocument/2006/relationships/image" Target="../media/image7.wmf"/><Relationship Id="rId10" Type="http://schemas.openxmlformats.org/officeDocument/2006/relationships/oleObject" Target="../embeddings/oleObject8.bin"/><Relationship Id="rId4" Type="http://schemas.openxmlformats.org/officeDocument/2006/relationships/image" Target="../media/image6.png"/><Relationship Id="rId9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501650" y="1239838"/>
            <a:ext cx="8448675" cy="1382712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 smtClean="0">
                <a:solidFill>
                  <a:srgbClr val="0000FF"/>
                </a:solidFill>
                <a:ea typeface="굴림" pitchFamily="50" charset="-127"/>
              </a:rPr>
              <a:t>On the Validity of the Decoupling Assumption in 802.11</a:t>
            </a:r>
            <a:endParaRPr lang="en-GB" altLang="ko-KR" dirty="0" smtClean="0">
              <a:solidFill>
                <a:srgbClr val="47FFD1"/>
              </a:solidFill>
              <a:ea typeface="굴림" pitchFamily="50" charset="-127"/>
              <a:cs typeface="Times New Roman" pitchFamily="18" charset="0"/>
            </a:endParaRPr>
          </a:p>
        </p:txBody>
      </p:sp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1692275" y="3198813"/>
            <a:ext cx="7259638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2000" dirty="0">
                <a:solidFill>
                  <a:srgbClr val="990000"/>
                </a:solidFill>
                <a:ea typeface="굴림" pitchFamily="50" charset="-127"/>
              </a:rPr>
              <a:t>JEONG-WOO CHO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1600" b="0" dirty="0">
                <a:solidFill>
                  <a:srgbClr val="990000"/>
                </a:solidFill>
                <a:ea typeface="굴림" pitchFamily="50" charset="-127"/>
              </a:rPr>
              <a:t>Norwegian University of Science and Technology, Norway</a:t>
            </a:r>
          </a:p>
        </p:txBody>
      </p:sp>
      <p:sp>
        <p:nvSpPr>
          <p:cNvPr id="14340" name="Text Box 7"/>
          <p:cNvSpPr txBox="1">
            <a:spLocks noChangeArrowheads="1"/>
          </p:cNvSpPr>
          <p:nvPr/>
        </p:nvSpPr>
        <p:spPr bwMode="auto">
          <a:xfrm>
            <a:off x="1692275" y="4005263"/>
            <a:ext cx="7259638" cy="173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2000" b="0" i="1" dirty="0">
                <a:solidFill>
                  <a:srgbClr val="00CCFF"/>
                </a:solidFill>
                <a:ea typeface="굴림" pitchFamily="50" charset="-127"/>
              </a:rPr>
              <a:t>Joint work with</a:t>
            </a:r>
            <a:endParaRPr lang="en-GB" altLang="ko-KR" sz="2000" b="0" i="1" dirty="0">
              <a:solidFill>
                <a:srgbClr val="000000"/>
              </a:solidFill>
              <a:ea typeface="굴림" pitchFamily="50" charset="-127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2000" dirty="0">
                <a:solidFill>
                  <a:srgbClr val="990000"/>
                </a:solidFill>
                <a:ea typeface="굴림" pitchFamily="50" charset="-127"/>
              </a:rPr>
              <a:t>JEAN-YVES LE BOUDEC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1600" b="0" dirty="0" err="1">
                <a:solidFill>
                  <a:srgbClr val="990000"/>
                </a:solidFill>
                <a:ea typeface="굴림" pitchFamily="50" charset="-127"/>
              </a:rPr>
              <a:t>Ecole</a:t>
            </a:r>
            <a:r>
              <a:rPr lang="en-US" altLang="ko-KR" sz="1600" b="0" dirty="0">
                <a:solidFill>
                  <a:srgbClr val="990000"/>
                </a:solidFill>
                <a:ea typeface="굴림" pitchFamily="50" charset="-127"/>
              </a:rPr>
              <a:t> </a:t>
            </a:r>
            <a:r>
              <a:rPr lang="en-US" altLang="ko-KR" sz="1600" b="0" dirty="0" err="1">
                <a:solidFill>
                  <a:srgbClr val="990000"/>
                </a:solidFill>
                <a:ea typeface="굴림" pitchFamily="50" charset="-127"/>
              </a:rPr>
              <a:t>Polytechnique</a:t>
            </a:r>
            <a:r>
              <a:rPr lang="en-US" altLang="ko-KR" sz="1600" b="0" dirty="0">
                <a:solidFill>
                  <a:srgbClr val="990000"/>
                </a:solidFill>
                <a:ea typeface="굴림" pitchFamily="50" charset="-127"/>
              </a:rPr>
              <a:t> </a:t>
            </a:r>
            <a:r>
              <a:rPr lang="en-US" altLang="ko-KR" sz="1600" b="0" dirty="0" err="1">
                <a:solidFill>
                  <a:srgbClr val="990000"/>
                </a:solidFill>
                <a:ea typeface="굴림" pitchFamily="50" charset="-127"/>
              </a:rPr>
              <a:t>Fédérale</a:t>
            </a:r>
            <a:r>
              <a:rPr lang="en-US" altLang="ko-KR" sz="1600" b="0" dirty="0">
                <a:solidFill>
                  <a:srgbClr val="990000"/>
                </a:solidFill>
                <a:ea typeface="굴림" pitchFamily="50" charset="-127"/>
              </a:rPr>
              <a:t> de Lausanne</a:t>
            </a:r>
            <a:r>
              <a:rPr lang="en-GB" altLang="ko-KR" sz="1600" b="0" dirty="0">
                <a:solidFill>
                  <a:srgbClr val="990000"/>
                </a:solidFill>
                <a:ea typeface="굴림" pitchFamily="50" charset="-127"/>
              </a:rPr>
              <a:t>, Switzerland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ko-KR" sz="1600" b="0" dirty="0">
              <a:solidFill>
                <a:srgbClr val="990000"/>
              </a:solidFill>
              <a:ea typeface="굴림" pitchFamily="50" charset="-127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2000" dirty="0">
                <a:solidFill>
                  <a:srgbClr val="990000"/>
                </a:solidFill>
                <a:ea typeface="굴림" pitchFamily="50" charset="-127"/>
              </a:rPr>
              <a:t>YUMING JIANG 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1600" b="0" dirty="0">
                <a:solidFill>
                  <a:srgbClr val="990000"/>
                </a:solidFill>
                <a:ea typeface="굴림" pitchFamily="50" charset="-127"/>
              </a:rPr>
              <a:t>Norwegian University of Science and Technology, Norway</a:t>
            </a:r>
          </a:p>
        </p:txBody>
      </p:sp>
      <p:sp>
        <p:nvSpPr>
          <p:cNvPr id="10252" name="Rectangle 1"/>
          <p:cNvSpPr>
            <a:spLocks noChangeArrowheads="1"/>
          </p:cNvSpPr>
          <p:nvPr/>
        </p:nvSpPr>
        <p:spPr bwMode="auto">
          <a:xfrm>
            <a:off x="962025" y="2698750"/>
            <a:ext cx="7450138" cy="1382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ko-KR" sz="1800" i="1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굴림" pitchFamily="50" charset="-127"/>
              <a:cs typeface="Times New Roman" pitchFamily="18" charset="0"/>
            </a:endParaRP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923925" y="6002338"/>
            <a:ext cx="8027988" cy="336550"/>
          </a:xfrm>
          <a:prstGeom prst="rect">
            <a:avLst/>
          </a:pr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1600" b="0">
                <a:solidFill>
                  <a:schemeClr val="tx1"/>
                </a:solidFill>
                <a:ea typeface="굴림" pitchFamily="50" charset="-127"/>
              </a:rPr>
              <a:t>A part of this work was done when J. Cho was at EPFL, Switzerland. </a:t>
            </a:r>
          </a:p>
        </p:txBody>
      </p:sp>
      <p:pic>
        <p:nvPicPr>
          <p:cNvPr id="1434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25" y="4267200"/>
            <a:ext cx="1228725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49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25" y="3275013"/>
            <a:ext cx="1241425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50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25" y="5195888"/>
            <a:ext cx="1241425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76456" y="506413"/>
            <a:ext cx="7770812" cy="598487"/>
          </a:xfrm>
        </p:spPr>
        <p:txBody>
          <a:bodyPr/>
          <a:lstStyle/>
          <a:p>
            <a:r>
              <a:rPr lang="en-US" altLang="ko-KR" sz="2800" b="1" dirty="0" smtClean="0">
                <a:solidFill>
                  <a:srgbClr val="0070C0"/>
                </a:solidFill>
                <a:ea typeface="굴림" pitchFamily="50" charset="-127"/>
              </a:rPr>
              <a:t>Homogeneous System: </a:t>
            </a:r>
            <a:r>
              <a:rPr lang="en-US" altLang="ko-K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Equilibrium</a:t>
            </a:r>
            <a:r>
              <a:rPr lang="en-US" altLang="ko-KR" sz="2800" b="1" dirty="0" smtClean="0">
                <a:solidFill>
                  <a:srgbClr val="0070C0"/>
                </a:solidFill>
                <a:ea typeface="굴림" pitchFamily="50" charset="-127"/>
              </a:rPr>
              <a:t> Analysis</a:t>
            </a:r>
          </a:p>
        </p:txBody>
      </p:sp>
      <p:sp>
        <p:nvSpPr>
          <p:cNvPr id="57350" name="Rectangle 9"/>
          <p:cNvSpPr>
            <a:spLocks noChangeArrowheads="1"/>
          </p:cNvSpPr>
          <p:nvPr/>
        </p:nvSpPr>
        <p:spPr bwMode="auto">
          <a:xfrm>
            <a:off x="904679" y="6010816"/>
            <a:ext cx="77581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200" b="0" dirty="0" smtClean="0">
                <a:solidFill>
                  <a:srgbClr val="660066"/>
                </a:solidFill>
                <a:ea typeface="굴림" pitchFamily="50" charset="-127"/>
              </a:rPr>
              <a:t>[</a:t>
            </a:r>
            <a:r>
              <a:rPr lang="en-US" altLang="ko-KR" sz="1200" b="0" dirty="0">
                <a:solidFill>
                  <a:srgbClr val="660066"/>
                </a:solidFill>
                <a:ea typeface="굴림" pitchFamily="50" charset="-127"/>
              </a:rPr>
              <a:t>KUM07] A. Kumar, E. Altman, D. </a:t>
            </a:r>
            <a:r>
              <a:rPr lang="en-US" altLang="ko-KR" sz="1200" b="0" dirty="0" err="1">
                <a:solidFill>
                  <a:srgbClr val="660066"/>
                </a:solidFill>
                <a:ea typeface="굴림" pitchFamily="50" charset="-127"/>
              </a:rPr>
              <a:t>Miorandi</a:t>
            </a:r>
            <a:r>
              <a:rPr lang="en-US" altLang="ko-KR" sz="1200" b="0" dirty="0">
                <a:solidFill>
                  <a:srgbClr val="660066"/>
                </a:solidFill>
                <a:ea typeface="굴림" pitchFamily="50" charset="-127"/>
              </a:rPr>
              <a:t>, and M </a:t>
            </a:r>
            <a:r>
              <a:rPr lang="en-US" altLang="ko-KR" sz="1200" b="0" dirty="0" err="1">
                <a:solidFill>
                  <a:srgbClr val="660066"/>
                </a:solidFill>
                <a:ea typeface="굴림" pitchFamily="50" charset="-127"/>
              </a:rPr>
              <a:t>Goyal</a:t>
            </a:r>
            <a:r>
              <a:rPr lang="en-US" altLang="ko-KR" sz="1200" b="0" dirty="0">
                <a:solidFill>
                  <a:srgbClr val="660066"/>
                </a:solidFill>
                <a:ea typeface="굴림" pitchFamily="50" charset="-127"/>
              </a:rPr>
              <a:t>, “New Insights from a Fixed-Point Analysis of Single Cell IEEE 802.11 WLANs”, </a:t>
            </a:r>
            <a:r>
              <a:rPr lang="en-US" altLang="ko-KR" sz="1200" i="1" dirty="0">
                <a:solidFill>
                  <a:srgbClr val="660066"/>
                </a:solidFill>
                <a:ea typeface="굴림" pitchFamily="50" charset="-127"/>
              </a:rPr>
              <a:t>IEEE/ACM Trans. Networking</a:t>
            </a:r>
            <a:r>
              <a:rPr lang="en-US" altLang="ko-KR" sz="1200" b="0" dirty="0">
                <a:solidFill>
                  <a:srgbClr val="660066"/>
                </a:solidFill>
                <a:ea typeface="굴림" pitchFamily="50" charset="-127"/>
              </a:rPr>
              <a:t>, June 2007.</a:t>
            </a:r>
          </a:p>
        </p:txBody>
      </p:sp>
      <p:sp>
        <p:nvSpPr>
          <p:cNvPr id="57355" name="Rectangle 3"/>
          <p:cNvSpPr>
            <a:spLocks noChangeArrowheads="1"/>
          </p:cNvSpPr>
          <p:nvPr/>
        </p:nvSpPr>
        <p:spPr bwMode="auto">
          <a:xfrm>
            <a:off x="833733" y="4736937"/>
            <a:ext cx="7669212" cy="1069975"/>
          </a:xfrm>
          <a:prstGeom prst="rect">
            <a:avLst/>
          </a:prstGeom>
          <a:solidFill>
            <a:srgbClr val="F5EBFF"/>
          </a:solidFill>
          <a:ln w="38100">
            <a:solidFill>
              <a:srgbClr val="CC99FF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sz="1800" dirty="0" smtClean="0">
                <a:solidFill>
                  <a:schemeClr val="tx1"/>
                </a:solidFill>
                <a:ea typeface="굴림" pitchFamily="50" charset="-127"/>
              </a:rPr>
              <a:t>(UNIQ) Bianchi’s Formula has a unique solution.</a:t>
            </a:r>
          </a:p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sz="1800" dirty="0" smtClean="0">
                <a:solidFill>
                  <a:schemeClr val="tx1"/>
                </a:solidFill>
                <a:ea typeface="굴림" pitchFamily="50" charset="-127"/>
              </a:rPr>
              <a:t>(MONO) </a:t>
            </a:r>
            <a:r>
              <a:rPr lang="en-US" altLang="ko-KR" sz="1800" i="1" dirty="0" smtClean="0">
                <a:solidFill>
                  <a:schemeClr val="tx1"/>
                </a:solidFill>
                <a:ea typeface="굴림" pitchFamily="50" charset="-127"/>
              </a:rPr>
              <a:t>q</a:t>
            </a:r>
            <a:r>
              <a:rPr lang="en-US" altLang="ko-KR" sz="1800" i="1" baseline="-25000" dirty="0" smtClean="0">
                <a:solidFill>
                  <a:schemeClr val="tx1"/>
                </a:solidFill>
                <a:ea typeface="굴림" pitchFamily="50" charset="-127"/>
              </a:rPr>
              <a:t>k+1</a:t>
            </a:r>
            <a:r>
              <a:rPr lang="en-US" altLang="ko-KR" sz="1800" dirty="0" smtClean="0">
                <a:solidFill>
                  <a:schemeClr val="tx1"/>
                </a:solidFill>
                <a:ea typeface="굴림" pitchFamily="50" charset="-127"/>
              </a:rPr>
              <a:t>≤</a:t>
            </a:r>
            <a:r>
              <a:rPr lang="en-US" altLang="ko-KR" sz="1800" i="1" dirty="0" smtClean="0">
                <a:solidFill>
                  <a:schemeClr val="tx1"/>
                </a:solidFill>
                <a:ea typeface="굴림" pitchFamily="50" charset="-127"/>
              </a:rPr>
              <a:t>q</a:t>
            </a:r>
            <a:r>
              <a:rPr lang="en-US" altLang="ko-KR" sz="1800" i="1" baseline="-25000" dirty="0" smtClean="0">
                <a:solidFill>
                  <a:schemeClr val="tx1"/>
                </a:solidFill>
                <a:ea typeface="굴림" pitchFamily="50" charset="-127"/>
              </a:rPr>
              <a:t>k</a:t>
            </a:r>
            <a:r>
              <a:rPr lang="en-US" altLang="ko-KR" sz="1800" dirty="0" smtClean="0">
                <a:solidFill>
                  <a:schemeClr val="tx1"/>
                </a:solidFill>
                <a:ea typeface="굴림" pitchFamily="50" charset="-127"/>
              </a:rPr>
              <a:t> </a:t>
            </a:r>
            <a:r>
              <a:rPr lang="en-US" altLang="ko-KR" sz="1800" b="0" dirty="0" smtClean="0">
                <a:solidFill>
                  <a:schemeClr val="tx1"/>
                </a:solidFill>
                <a:ea typeface="굴림" pitchFamily="50" charset="-127"/>
              </a:rPr>
              <a:t>: </a:t>
            </a:r>
            <a:r>
              <a:rPr lang="en-US" altLang="ko-KR" sz="1800" u="sng" dirty="0" err="1" smtClean="0">
                <a:solidFill>
                  <a:schemeClr val="tx1"/>
                </a:solidFill>
                <a:ea typeface="굴림" pitchFamily="50" charset="-127"/>
              </a:rPr>
              <a:t>MONO</a:t>
            </a:r>
            <a:r>
              <a:rPr lang="en-US" altLang="ko-KR" sz="1800" b="0" dirty="0" err="1" smtClean="0">
                <a:solidFill>
                  <a:schemeClr val="tx1"/>
                </a:solidFill>
                <a:ea typeface="굴림" pitchFamily="50" charset="-127"/>
              </a:rPr>
              <a:t>tonicity</a:t>
            </a:r>
            <a:r>
              <a:rPr lang="en-US" altLang="ko-KR" sz="1800" b="0" dirty="0" smtClean="0">
                <a:solidFill>
                  <a:schemeClr val="tx1"/>
                </a:solidFill>
                <a:ea typeface="굴림" pitchFamily="50" charset="-127"/>
              </a:rPr>
              <a:t> of sequence </a:t>
            </a:r>
            <a:r>
              <a:rPr lang="en-US" altLang="ko-KR" sz="1800" b="0" i="1" dirty="0" err="1" smtClean="0">
                <a:solidFill>
                  <a:schemeClr val="tx1"/>
                </a:solidFill>
                <a:ea typeface="굴림" pitchFamily="50" charset="-127"/>
              </a:rPr>
              <a:t>q</a:t>
            </a:r>
            <a:r>
              <a:rPr lang="en-US" altLang="ko-KR" sz="1800" b="0" i="1" baseline="-25000" dirty="0" err="1" smtClean="0">
                <a:solidFill>
                  <a:schemeClr val="tx1"/>
                </a:solidFill>
                <a:ea typeface="굴림" pitchFamily="50" charset="-127"/>
              </a:rPr>
              <a:t>k</a:t>
            </a:r>
            <a:endParaRPr lang="en-US" altLang="ko-KR" sz="1800" b="0" i="1" baseline="-25000" dirty="0" smtClean="0">
              <a:solidFill>
                <a:schemeClr val="tx1"/>
              </a:solidFill>
              <a:ea typeface="굴림" pitchFamily="50" charset="-127"/>
            </a:endParaRPr>
          </a:p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sz="1800" dirty="0" smtClean="0">
                <a:solidFill>
                  <a:schemeClr val="tx1"/>
                </a:solidFill>
                <a:ea typeface="굴림" pitchFamily="50" charset="-127"/>
              </a:rPr>
              <a:t>(MINT) </a:t>
            </a:r>
            <a:r>
              <a:rPr lang="en-US" altLang="ko-KR" sz="1800" i="1" dirty="0" smtClean="0">
                <a:solidFill>
                  <a:schemeClr val="tx1"/>
                </a:solidFill>
                <a:ea typeface="굴림" pitchFamily="50" charset="-127"/>
              </a:rPr>
              <a:t>q</a:t>
            </a:r>
            <a:r>
              <a:rPr lang="en-US" altLang="ko-KR" sz="1800" i="1" baseline="-25000" dirty="0" smtClean="0">
                <a:solidFill>
                  <a:schemeClr val="tx1"/>
                </a:solidFill>
                <a:ea typeface="굴림" pitchFamily="50" charset="-127"/>
              </a:rPr>
              <a:t>k</a:t>
            </a:r>
            <a:r>
              <a:rPr lang="en-US" altLang="ko-KR" sz="1800" dirty="0" smtClean="0">
                <a:solidFill>
                  <a:schemeClr val="tx1"/>
                </a:solidFill>
                <a:ea typeface="굴림" pitchFamily="50" charset="-127"/>
              </a:rPr>
              <a:t>≤1 </a:t>
            </a:r>
            <a:r>
              <a:rPr lang="en-US" altLang="ko-KR" sz="1800" b="0" dirty="0" smtClean="0">
                <a:solidFill>
                  <a:schemeClr val="tx1"/>
                </a:solidFill>
                <a:ea typeface="굴림" pitchFamily="50" charset="-127"/>
              </a:rPr>
              <a:t>: </a:t>
            </a:r>
            <a:r>
              <a:rPr lang="en-US" altLang="ko-KR" sz="1800" u="sng" dirty="0" smtClean="0">
                <a:solidFill>
                  <a:schemeClr val="tx1"/>
                </a:solidFill>
                <a:ea typeface="굴림" pitchFamily="50" charset="-127"/>
              </a:rPr>
              <a:t>M</a:t>
            </a:r>
            <a:r>
              <a:rPr lang="en-US" altLang="ko-KR" sz="1800" b="0" dirty="0" smtClean="0">
                <a:solidFill>
                  <a:schemeClr val="tx1"/>
                </a:solidFill>
                <a:ea typeface="굴림" pitchFamily="50" charset="-127"/>
              </a:rPr>
              <a:t>ild </a:t>
            </a:r>
            <a:r>
              <a:rPr lang="en-US" altLang="ko-KR" sz="1800" u="sng" dirty="0" err="1" smtClean="0">
                <a:solidFill>
                  <a:schemeClr val="tx1"/>
                </a:solidFill>
                <a:ea typeface="굴림" pitchFamily="50" charset="-127"/>
              </a:rPr>
              <a:t>INT</a:t>
            </a:r>
            <a:r>
              <a:rPr lang="en-US" altLang="ko-KR" sz="1800" b="0" dirty="0" err="1" smtClean="0">
                <a:solidFill>
                  <a:schemeClr val="tx1"/>
                </a:solidFill>
                <a:ea typeface="굴림" pitchFamily="50" charset="-127"/>
              </a:rPr>
              <a:t>ensity</a:t>
            </a:r>
            <a:endParaRPr lang="en-US" altLang="ko-KR" sz="1800" b="0" dirty="0">
              <a:solidFill>
                <a:schemeClr val="tx1"/>
              </a:solidFill>
              <a:ea typeface="굴림" pitchFamily="50" charset="-127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29227" y="1243143"/>
            <a:ext cx="8218847" cy="397122"/>
          </a:xfrm>
          <a:prstGeom prst="rect">
            <a:avLst/>
          </a:prstGeom>
          <a:solidFill>
            <a:srgbClr val="F5EB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  <a:defRPr/>
            </a:pPr>
            <a:r>
              <a:rPr lang="en-US" altLang="ko-KR" sz="1800" dirty="0" smtClean="0">
                <a:solidFill>
                  <a:schemeClr val="tx1"/>
                </a:solidFill>
                <a:ea typeface="굴림" pitchFamily="50" charset="-127"/>
              </a:rPr>
              <a:t>Equilibrium analysis does NOT validate the decoupling approximation.</a:t>
            </a:r>
            <a:endParaRPr lang="en-US" altLang="ko-KR" sz="1800" dirty="0">
              <a:solidFill>
                <a:schemeClr val="tx1"/>
              </a:solidFill>
              <a:ea typeface="굴림" pitchFamily="50" charset="-127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30705" y="1659120"/>
            <a:ext cx="5065125" cy="2715163"/>
            <a:chOff x="430705" y="1659120"/>
            <a:chExt cx="5065125" cy="2715163"/>
          </a:xfrm>
        </p:grpSpPr>
        <p:grpSp>
          <p:nvGrpSpPr>
            <p:cNvPr id="20" name="Group 19"/>
            <p:cNvGrpSpPr/>
            <p:nvPr/>
          </p:nvGrpSpPr>
          <p:grpSpPr>
            <a:xfrm>
              <a:off x="430705" y="1659120"/>
              <a:ext cx="5065125" cy="2715163"/>
              <a:chOff x="430705" y="1659120"/>
              <a:chExt cx="5065125" cy="2715163"/>
            </a:xfrm>
          </p:grpSpPr>
          <p:sp>
            <p:nvSpPr>
              <p:cNvPr id="10" name="Oval 12"/>
              <p:cNvSpPr>
                <a:spLocks noChangeArrowheads="1"/>
              </p:cNvSpPr>
              <p:nvPr/>
            </p:nvSpPr>
            <p:spPr bwMode="auto">
              <a:xfrm rot="16200000">
                <a:off x="1648024" y="526476"/>
                <a:ext cx="2630488" cy="5065125"/>
              </a:xfrm>
              <a:prstGeom prst="ellipse">
                <a:avLst/>
              </a:prstGeom>
              <a:solidFill>
                <a:srgbClr val="FFCC00">
                  <a:alpha val="16078"/>
                </a:srgbClr>
              </a:solidFill>
              <a:ln w="38100">
                <a:solidFill>
                  <a:schemeClr val="bg2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 vert="eaVert" wrap="none" rIns="914400" anchor="ctr"/>
              <a:lstStyle/>
              <a:p>
                <a:pPr algn="ctr"/>
                <a:endParaRPr lang="en-US" altLang="ko-KR" sz="1600" dirty="0">
                  <a:solidFill>
                    <a:srgbClr val="990000"/>
                  </a:solidFill>
                  <a:ea typeface="굴림" pitchFamily="50" charset="-127"/>
                </a:endParaRPr>
              </a:p>
            </p:txBody>
          </p:sp>
          <p:sp>
            <p:nvSpPr>
              <p:cNvPr id="13" name="Rounded Rectangle 12"/>
              <p:cNvSpPr/>
              <p:nvPr/>
            </p:nvSpPr>
            <p:spPr bwMode="auto">
              <a:xfrm>
                <a:off x="2403835" y="1659120"/>
                <a:ext cx="1234912" cy="386498"/>
              </a:xfrm>
              <a:prstGeom prst="round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/>
                </a:pPr>
                <a:r>
                  <a:rPr lang="en-US" sz="2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(UNIQ)</a:t>
                </a:r>
                <a:endParaRPr kumimoji="0" lang="en-US" sz="20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endParaRP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2413262" y="2395982"/>
              <a:ext cx="2969443" cy="1487862"/>
              <a:chOff x="2413262" y="2395982"/>
              <a:chExt cx="2969443" cy="1487862"/>
            </a:xfrm>
          </p:grpSpPr>
          <p:sp>
            <p:nvSpPr>
              <p:cNvPr id="8" name="Oval 10"/>
              <p:cNvSpPr>
                <a:spLocks noChangeArrowheads="1"/>
              </p:cNvSpPr>
              <p:nvPr/>
            </p:nvSpPr>
            <p:spPr bwMode="auto">
              <a:xfrm>
                <a:off x="2413262" y="2444048"/>
                <a:ext cx="2969443" cy="1439796"/>
              </a:xfrm>
              <a:prstGeom prst="ellipse">
                <a:avLst/>
              </a:prstGeom>
              <a:solidFill>
                <a:srgbClr val="CCFFFF">
                  <a:alpha val="30196"/>
                </a:srgbClr>
              </a:solidFill>
              <a:ln w="2540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rIns="1280160" anchor="ctr"/>
              <a:lstStyle/>
              <a:p>
                <a:pPr algn="ctr"/>
                <a:endParaRPr lang="en-US" altLang="ko-KR" sz="2000" dirty="0">
                  <a:solidFill>
                    <a:srgbClr val="0033CC"/>
                  </a:solidFill>
                  <a:ea typeface="굴림" pitchFamily="50" charset="-127"/>
                </a:endParaRPr>
              </a:p>
            </p:txBody>
          </p:sp>
          <p:sp>
            <p:nvSpPr>
              <p:cNvPr id="14" name="Rounded Rectangle 13"/>
              <p:cNvSpPr/>
              <p:nvPr/>
            </p:nvSpPr>
            <p:spPr bwMode="auto">
              <a:xfrm>
                <a:off x="3366941" y="2395982"/>
                <a:ext cx="1234912" cy="386498"/>
              </a:xfrm>
              <a:prstGeom prst="round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/>
                </a:pPr>
                <a:r>
                  <a:rPr lang="en-US" sz="2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(MONO)</a:t>
                </a:r>
                <a:endParaRPr kumimoji="0" lang="en-US" sz="20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endParaRPr>
              </a:p>
            </p:txBody>
          </p:sp>
        </p:grpSp>
      </p:grpSp>
      <p:grpSp>
        <p:nvGrpSpPr>
          <p:cNvPr id="18" name="Group 17"/>
          <p:cNvGrpSpPr/>
          <p:nvPr/>
        </p:nvGrpSpPr>
        <p:grpSpPr>
          <a:xfrm>
            <a:off x="631596" y="2275005"/>
            <a:ext cx="2545238" cy="1501266"/>
            <a:chOff x="631596" y="2275005"/>
            <a:chExt cx="2545238" cy="1501266"/>
          </a:xfrm>
        </p:grpSpPr>
        <p:sp>
          <p:nvSpPr>
            <p:cNvPr id="9" name="Oval 11"/>
            <p:cNvSpPr>
              <a:spLocks noChangeArrowheads="1"/>
            </p:cNvSpPr>
            <p:nvPr/>
          </p:nvSpPr>
          <p:spPr bwMode="auto">
            <a:xfrm>
              <a:off x="631596" y="2300140"/>
              <a:ext cx="2545238" cy="1476131"/>
            </a:xfrm>
            <a:prstGeom prst="ellipse">
              <a:avLst/>
            </a:prstGeom>
            <a:solidFill>
              <a:srgbClr val="FF99CC">
                <a:alpha val="18823"/>
              </a:srgbClr>
            </a:solidFill>
            <a:ln w="38100" cmpd="sng">
              <a:solidFill>
                <a:srgbClr val="FF0000"/>
              </a:solidFill>
              <a:prstDash val="sysDash"/>
              <a:round/>
              <a:headEnd/>
              <a:tailEnd/>
            </a:ln>
          </p:spPr>
          <p:txBody>
            <a:bodyPr wrap="none" lIns="1463040" anchor="ctr"/>
            <a:lstStyle/>
            <a:p>
              <a:pPr algn="ctr"/>
              <a:endParaRPr lang="en-US" altLang="ko-KR" sz="1600" dirty="0">
                <a:solidFill>
                  <a:srgbClr val="990000"/>
                </a:solidFill>
                <a:ea typeface="굴림" pitchFamily="50" charset="-127"/>
              </a:endParaRP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1351176" y="2275005"/>
              <a:ext cx="1234912" cy="386498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lang="en-US" sz="2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(MINT)</a:t>
              </a:r>
              <a:endPara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5420412" y="1916966"/>
            <a:ext cx="3289955" cy="750820"/>
          </a:xfrm>
          <a:prstGeom prst="rect">
            <a:avLst/>
          </a:prstGeom>
          <a:solidFill>
            <a:srgbClr val="F9F5ED"/>
          </a:solidFill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95300" indent="-495300">
              <a:spcBef>
                <a:spcPts val="500"/>
              </a:spcBef>
            </a:pPr>
            <a:r>
              <a:rPr lang="en-US" altLang="ko-KR" sz="2000" dirty="0" smtClean="0">
                <a:solidFill>
                  <a:schemeClr val="tx1"/>
                </a:solidFill>
                <a:ea typeface="굴림" pitchFamily="50" charset="-127"/>
              </a:rPr>
              <a:t>First Insight by [KUM07]</a:t>
            </a:r>
          </a:p>
          <a:p>
            <a:pPr marL="952500" lvl="1" indent="-495300">
              <a:spcBef>
                <a:spcPts val="500"/>
              </a:spcBef>
            </a:pPr>
            <a:r>
              <a:rPr lang="en-US" altLang="ko-K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(MONO) </a:t>
            </a:r>
            <a:r>
              <a:rPr lang="en-US" altLang="ko-K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  <a:sym typeface="Wingdings" pitchFamily="2" charset="2"/>
              </a:rPr>
              <a:t> (UNIQ)</a:t>
            </a:r>
            <a:endParaRPr lang="en-US" altLang="ko-KR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50" charset="-127"/>
            </a:endParaRPr>
          </a:p>
          <a:p>
            <a:pPr marL="952500" lvl="1" indent="-495300">
              <a:spcBef>
                <a:spcPts val="500"/>
              </a:spcBef>
              <a:buFont typeface="Times New Roman" pitchFamily="18" charset="0"/>
              <a:buChar char="•"/>
            </a:pPr>
            <a:endParaRPr lang="en-US" altLang="ko-KR" sz="1800" dirty="0">
              <a:solidFill>
                <a:schemeClr val="tx1"/>
              </a:solidFill>
              <a:ea typeface="굴림" pitchFamily="50" charset="-127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5778631" y="3426825"/>
            <a:ext cx="2658358" cy="750820"/>
          </a:xfrm>
          <a:prstGeom prst="rect">
            <a:avLst/>
          </a:prstGeom>
          <a:solidFill>
            <a:srgbClr val="F9F5ED"/>
          </a:solidFill>
          <a:ln w="38100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lIns="90000" tIns="46800" rIns="90000" bIns="46800"/>
          <a:lstStyle/>
          <a:p>
            <a:pPr marL="495300" indent="-495300" algn="ctr">
              <a:spcBef>
                <a:spcPts val="500"/>
              </a:spcBef>
            </a:pPr>
            <a:r>
              <a:rPr lang="en-US" altLang="ko-KR" sz="2000" dirty="0" smtClean="0">
                <a:solidFill>
                  <a:schemeClr val="tx1"/>
                </a:solidFill>
                <a:ea typeface="굴림" pitchFamily="50" charset="-127"/>
              </a:rPr>
              <a:t>A new implication:</a:t>
            </a:r>
          </a:p>
          <a:p>
            <a:pPr marL="495300" indent="-495300" algn="ctr">
              <a:spcBef>
                <a:spcPts val="500"/>
              </a:spcBef>
            </a:pPr>
            <a:r>
              <a:rPr lang="en-US" altLang="ko-K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(MINT) </a:t>
            </a:r>
            <a:r>
              <a:rPr lang="en-US" altLang="ko-K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  <a:sym typeface="Wingdings" pitchFamily="2" charset="2"/>
              </a:rPr>
              <a:t> (UNIQ)</a:t>
            </a:r>
            <a:endParaRPr lang="en-US" altLang="ko-KR" sz="1800" dirty="0">
              <a:solidFill>
                <a:schemeClr val="tx1"/>
              </a:solidFill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7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76456" y="506413"/>
            <a:ext cx="7770812" cy="598487"/>
          </a:xfrm>
        </p:spPr>
        <p:txBody>
          <a:bodyPr/>
          <a:lstStyle/>
          <a:p>
            <a:r>
              <a:rPr lang="en-US" altLang="ko-KR" sz="2800" b="1" dirty="0" smtClean="0">
                <a:solidFill>
                  <a:srgbClr val="0070C0"/>
                </a:solidFill>
                <a:ea typeface="굴림" pitchFamily="50" charset="-127"/>
              </a:rPr>
              <a:t>Homogeneous System: </a:t>
            </a:r>
            <a:r>
              <a:rPr lang="en-US" altLang="ko-K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Stability</a:t>
            </a:r>
            <a:r>
              <a:rPr lang="en-US" altLang="ko-KR" sz="2800" b="1" dirty="0" smtClean="0">
                <a:solidFill>
                  <a:srgbClr val="0070C0"/>
                </a:solidFill>
                <a:ea typeface="굴림" pitchFamily="50" charset="-127"/>
              </a:rPr>
              <a:t> Analysis</a:t>
            </a:r>
          </a:p>
        </p:txBody>
      </p:sp>
      <p:sp>
        <p:nvSpPr>
          <p:cNvPr id="57355" name="Rectangle 3"/>
          <p:cNvSpPr>
            <a:spLocks noChangeArrowheads="1"/>
          </p:cNvSpPr>
          <p:nvPr/>
        </p:nvSpPr>
        <p:spPr bwMode="auto">
          <a:xfrm>
            <a:off x="833733" y="4736937"/>
            <a:ext cx="7669212" cy="1069975"/>
          </a:xfrm>
          <a:prstGeom prst="rect">
            <a:avLst/>
          </a:prstGeom>
          <a:solidFill>
            <a:srgbClr val="F5EBFF"/>
          </a:solidFill>
          <a:ln w="38100">
            <a:solidFill>
              <a:srgbClr val="CC99FF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sz="1800" dirty="0" smtClean="0">
                <a:solidFill>
                  <a:schemeClr val="tx1"/>
                </a:solidFill>
                <a:ea typeface="굴림" pitchFamily="50" charset="-127"/>
              </a:rPr>
              <a:t>(UNIQ) Bianchi’s Formula has a unique solution.</a:t>
            </a:r>
          </a:p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sz="1800" dirty="0" smtClean="0">
                <a:solidFill>
                  <a:schemeClr val="tx1"/>
                </a:solidFill>
                <a:ea typeface="굴림" pitchFamily="50" charset="-127"/>
              </a:rPr>
              <a:t>(MONO) </a:t>
            </a:r>
            <a:r>
              <a:rPr lang="en-US" altLang="ko-KR" sz="1800" i="1" dirty="0" smtClean="0">
                <a:solidFill>
                  <a:schemeClr val="tx1"/>
                </a:solidFill>
                <a:ea typeface="굴림" pitchFamily="50" charset="-127"/>
              </a:rPr>
              <a:t>q</a:t>
            </a:r>
            <a:r>
              <a:rPr lang="en-US" altLang="ko-KR" sz="1800" i="1" baseline="-25000" dirty="0" smtClean="0">
                <a:solidFill>
                  <a:schemeClr val="tx1"/>
                </a:solidFill>
                <a:ea typeface="굴림" pitchFamily="50" charset="-127"/>
              </a:rPr>
              <a:t>k+1</a:t>
            </a:r>
            <a:r>
              <a:rPr lang="en-US" altLang="ko-KR" sz="1800" dirty="0" smtClean="0">
                <a:solidFill>
                  <a:schemeClr val="tx1"/>
                </a:solidFill>
                <a:ea typeface="굴림" pitchFamily="50" charset="-127"/>
              </a:rPr>
              <a:t>≤</a:t>
            </a:r>
            <a:r>
              <a:rPr lang="en-US" altLang="ko-KR" sz="1800" i="1" dirty="0" smtClean="0">
                <a:solidFill>
                  <a:schemeClr val="tx1"/>
                </a:solidFill>
                <a:ea typeface="굴림" pitchFamily="50" charset="-127"/>
              </a:rPr>
              <a:t>q</a:t>
            </a:r>
            <a:r>
              <a:rPr lang="en-US" altLang="ko-KR" sz="1800" i="1" baseline="-25000" dirty="0" smtClean="0">
                <a:solidFill>
                  <a:schemeClr val="tx1"/>
                </a:solidFill>
                <a:ea typeface="굴림" pitchFamily="50" charset="-127"/>
              </a:rPr>
              <a:t>k</a:t>
            </a:r>
            <a:r>
              <a:rPr lang="en-US" altLang="ko-KR" sz="1800" dirty="0" smtClean="0">
                <a:solidFill>
                  <a:schemeClr val="tx1"/>
                </a:solidFill>
                <a:ea typeface="굴림" pitchFamily="50" charset="-127"/>
              </a:rPr>
              <a:t> </a:t>
            </a:r>
            <a:r>
              <a:rPr lang="en-US" altLang="ko-KR" sz="1800" b="0" dirty="0" smtClean="0">
                <a:solidFill>
                  <a:schemeClr val="tx1"/>
                </a:solidFill>
                <a:ea typeface="굴림" pitchFamily="50" charset="-127"/>
              </a:rPr>
              <a:t>: </a:t>
            </a:r>
            <a:r>
              <a:rPr lang="en-US" altLang="ko-KR" sz="1800" u="sng" dirty="0" err="1" smtClean="0">
                <a:solidFill>
                  <a:schemeClr val="tx1"/>
                </a:solidFill>
                <a:ea typeface="굴림" pitchFamily="50" charset="-127"/>
              </a:rPr>
              <a:t>MONO</a:t>
            </a:r>
            <a:r>
              <a:rPr lang="en-US" altLang="ko-KR" sz="1800" b="0" dirty="0" err="1" smtClean="0">
                <a:solidFill>
                  <a:schemeClr val="tx1"/>
                </a:solidFill>
                <a:ea typeface="굴림" pitchFamily="50" charset="-127"/>
              </a:rPr>
              <a:t>tonicity</a:t>
            </a:r>
            <a:r>
              <a:rPr lang="en-US" altLang="ko-KR" sz="1800" b="0" dirty="0" smtClean="0">
                <a:solidFill>
                  <a:schemeClr val="tx1"/>
                </a:solidFill>
                <a:ea typeface="굴림" pitchFamily="50" charset="-127"/>
              </a:rPr>
              <a:t> of sequence </a:t>
            </a:r>
            <a:r>
              <a:rPr lang="en-US" altLang="ko-KR" sz="1800" b="0" i="1" dirty="0" err="1" smtClean="0">
                <a:solidFill>
                  <a:schemeClr val="tx1"/>
                </a:solidFill>
                <a:ea typeface="굴림" pitchFamily="50" charset="-127"/>
              </a:rPr>
              <a:t>q</a:t>
            </a:r>
            <a:r>
              <a:rPr lang="en-US" altLang="ko-KR" sz="1800" b="0" i="1" baseline="-25000" dirty="0" err="1" smtClean="0">
                <a:solidFill>
                  <a:schemeClr val="tx1"/>
                </a:solidFill>
                <a:ea typeface="굴림" pitchFamily="50" charset="-127"/>
              </a:rPr>
              <a:t>k</a:t>
            </a:r>
            <a:endParaRPr lang="en-US" altLang="ko-KR" sz="1800" b="0" i="1" baseline="-25000" dirty="0" smtClean="0">
              <a:solidFill>
                <a:schemeClr val="tx1"/>
              </a:solidFill>
              <a:ea typeface="굴림" pitchFamily="50" charset="-127"/>
            </a:endParaRPr>
          </a:p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sz="1800" dirty="0" smtClean="0">
                <a:solidFill>
                  <a:schemeClr val="tx1"/>
                </a:solidFill>
                <a:ea typeface="굴림" pitchFamily="50" charset="-127"/>
              </a:rPr>
              <a:t>(MINT) </a:t>
            </a:r>
            <a:r>
              <a:rPr lang="en-US" altLang="ko-KR" sz="1800" i="1" dirty="0" smtClean="0">
                <a:solidFill>
                  <a:schemeClr val="tx1"/>
                </a:solidFill>
                <a:ea typeface="굴림" pitchFamily="50" charset="-127"/>
              </a:rPr>
              <a:t>q</a:t>
            </a:r>
            <a:r>
              <a:rPr lang="en-US" altLang="ko-KR" sz="1800" i="1" baseline="-25000" dirty="0" smtClean="0">
                <a:solidFill>
                  <a:schemeClr val="tx1"/>
                </a:solidFill>
                <a:ea typeface="굴림" pitchFamily="50" charset="-127"/>
              </a:rPr>
              <a:t>k</a:t>
            </a:r>
            <a:r>
              <a:rPr lang="en-US" altLang="ko-KR" sz="1800" dirty="0" smtClean="0">
                <a:solidFill>
                  <a:schemeClr val="tx1"/>
                </a:solidFill>
                <a:ea typeface="굴림" pitchFamily="50" charset="-127"/>
              </a:rPr>
              <a:t>≤1 </a:t>
            </a:r>
            <a:r>
              <a:rPr lang="en-US" altLang="ko-KR" sz="1800" b="0" dirty="0" smtClean="0">
                <a:solidFill>
                  <a:schemeClr val="tx1"/>
                </a:solidFill>
                <a:ea typeface="굴림" pitchFamily="50" charset="-127"/>
              </a:rPr>
              <a:t>: </a:t>
            </a:r>
            <a:r>
              <a:rPr lang="en-US" altLang="ko-KR" sz="1800" u="sng" dirty="0" smtClean="0">
                <a:solidFill>
                  <a:schemeClr val="tx1"/>
                </a:solidFill>
                <a:ea typeface="굴림" pitchFamily="50" charset="-127"/>
              </a:rPr>
              <a:t>M</a:t>
            </a:r>
            <a:r>
              <a:rPr lang="en-US" altLang="ko-KR" sz="1800" b="0" dirty="0" smtClean="0">
                <a:solidFill>
                  <a:schemeClr val="tx1"/>
                </a:solidFill>
                <a:ea typeface="굴림" pitchFamily="50" charset="-127"/>
              </a:rPr>
              <a:t>ild </a:t>
            </a:r>
            <a:r>
              <a:rPr lang="en-US" altLang="ko-KR" sz="1800" u="sng" dirty="0" err="1" smtClean="0">
                <a:solidFill>
                  <a:schemeClr val="tx1"/>
                </a:solidFill>
                <a:ea typeface="굴림" pitchFamily="50" charset="-127"/>
              </a:rPr>
              <a:t>INT</a:t>
            </a:r>
            <a:r>
              <a:rPr lang="en-US" altLang="ko-KR" sz="1800" b="0" dirty="0" err="1" smtClean="0">
                <a:solidFill>
                  <a:schemeClr val="tx1"/>
                </a:solidFill>
                <a:ea typeface="굴림" pitchFamily="50" charset="-127"/>
              </a:rPr>
              <a:t>ensity</a:t>
            </a:r>
            <a:endParaRPr lang="en-US" altLang="ko-KR" sz="1800" b="0" dirty="0">
              <a:solidFill>
                <a:schemeClr val="tx1"/>
              </a:solidFill>
              <a:ea typeface="굴림" pitchFamily="50" charset="-127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29227" y="1243143"/>
            <a:ext cx="8218847" cy="397122"/>
          </a:xfrm>
          <a:prstGeom prst="rect">
            <a:avLst/>
          </a:prstGeom>
          <a:solidFill>
            <a:srgbClr val="F5EB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  <a:defRPr/>
            </a:pPr>
            <a:r>
              <a:rPr lang="en-US" altLang="ko-KR" sz="1800" dirty="0" smtClean="0">
                <a:solidFill>
                  <a:schemeClr val="tx1"/>
                </a:solidFill>
                <a:ea typeface="굴림" pitchFamily="50" charset="-127"/>
              </a:rPr>
              <a:t>Stability automatically implies (UNIQ).</a:t>
            </a:r>
            <a:endParaRPr lang="en-US" altLang="ko-KR" sz="1800" dirty="0">
              <a:solidFill>
                <a:schemeClr val="tx1"/>
              </a:solidFill>
              <a:ea typeface="굴림" pitchFamily="50" charset="-127"/>
            </a:endParaRPr>
          </a:p>
        </p:txBody>
      </p:sp>
      <p:grpSp>
        <p:nvGrpSpPr>
          <p:cNvPr id="2" name="Group 20"/>
          <p:cNvGrpSpPr/>
          <p:nvPr/>
        </p:nvGrpSpPr>
        <p:grpSpPr>
          <a:xfrm>
            <a:off x="430705" y="1659120"/>
            <a:ext cx="5065125" cy="2715163"/>
            <a:chOff x="430705" y="1659120"/>
            <a:chExt cx="5065125" cy="2715163"/>
          </a:xfrm>
        </p:grpSpPr>
        <p:grpSp>
          <p:nvGrpSpPr>
            <p:cNvPr id="3" name="Group 19"/>
            <p:cNvGrpSpPr/>
            <p:nvPr/>
          </p:nvGrpSpPr>
          <p:grpSpPr>
            <a:xfrm>
              <a:off x="430705" y="1659120"/>
              <a:ext cx="5065125" cy="2715163"/>
              <a:chOff x="430705" y="1659120"/>
              <a:chExt cx="5065125" cy="2715163"/>
            </a:xfrm>
          </p:grpSpPr>
          <p:sp>
            <p:nvSpPr>
              <p:cNvPr id="10" name="Oval 12"/>
              <p:cNvSpPr>
                <a:spLocks noChangeArrowheads="1"/>
              </p:cNvSpPr>
              <p:nvPr/>
            </p:nvSpPr>
            <p:spPr bwMode="auto">
              <a:xfrm rot="16200000">
                <a:off x="1648024" y="526476"/>
                <a:ext cx="2630488" cy="5065125"/>
              </a:xfrm>
              <a:prstGeom prst="ellipse">
                <a:avLst/>
              </a:prstGeom>
              <a:solidFill>
                <a:srgbClr val="FFCC00">
                  <a:alpha val="16078"/>
                </a:srgbClr>
              </a:solidFill>
              <a:ln w="38100">
                <a:solidFill>
                  <a:schemeClr val="bg2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 vert="eaVert" wrap="none" rIns="914400" anchor="ctr"/>
              <a:lstStyle/>
              <a:p>
                <a:pPr algn="ctr"/>
                <a:endParaRPr lang="en-US" altLang="ko-KR" sz="1600" dirty="0">
                  <a:solidFill>
                    <a:srgbClr val="990000"/>
                  </a:solidFill>
                  <a:ea typeface="굴림" pitchFamily="50" charset="-127"/>
                </a:endParaRPr>
              </a:p>
            </p:txBody>
          </p:sp>
          <p:sp>
            <p:nvSpPr>
              <p:cNvPr id="13" name="Rounded Rectangle 12"/>
              <p:cNvSpPr/>
              <p:nvPr/>
            </p:nvSpPr>
            <p:spPr bwMode="auto">
              <a:xfrm>
                <a:off x="2403835" y="1659120"/>
                <a:ext cx="1234912" cy="386498"/>
              </a:xfrm>
              <a:prstGeom prst="round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/>
                </a:pPr>
                <a:r>
                  <a:rPr lang="en-US" sz="2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(UNIQ)</a:t>
                </a:r>
                <a:endParaRPr kumimoji="0" lang="en-US" sz="20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endParaRPr>
              </a:p>
            </p:txBody>
          </p:sp>
        </p:grpSp>
        <p:grpSp>
          <p:nvGrpSpPr>
            <p:cNvPr id="4" name="Group 18"/>
            <p:cNvGrpSpPr/>
            <p:nvPr/>
          </p:nvGrpSpPr>
          <p:grpSpPr>
            <a:xfrm>
              <a:off x="2413262" y="2395982"/>
              <a:ext cx="2969443" cy="1487862"/>
              <a:chOff x="2413262" y="2395982"/>
              <a:chExt cx="2969443" cy="1487862"/>
            </a:xfrm>
          </p:grpSpPr>
          <p:sp>
            <p:nvSpPr>
              <p:cNvPr id="8" name="Oval 10"/>
              <p:cNvSpPr>
                <a:spLocks noChangeArrowheads="1"/>
              </p:cNvSpPr>
              <p:nvPr/>
            </p:nvSpPr>
            <p:spPr bwMode="auto">
              <a:xfrm>
                <a:off x="2413262" y="2444048"/>
                <a:ext cx="2969443" cy="1439796"/>
              </a:xfrm>
              <a:prstGeom prst="ellipse">
                <a:avLst/>
              </a:prstGeom>
              <a:solidFill>
                <a:srgbClr val="CCFFFF">
                  <a:alpha val="30196"/>
                </a:srgbClr>
              </a:solidFill>
              <a:ln w="2540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 wrap="none" rIns="1280160" anchor="ctr"/>
              <a:lstStyle/>
              <a:p>
                <a:pPr algn="ctr"/>
                <a:endParaRPr lang="en-US" altLang="ko-KR" sz="2000" dirty="0">
                  <a:solidFill>
                    <a:srgbClr val="0033CC"/>
                  </a:solidFill>
                  <a:ea typeface="굴림" pitchFamily="50" charset="-127"/>
                </a:endParaRPr>
              </a:p>
            </p:txBody>
          </p:sp>
          <p:sp>
            <p:nvSpPr>
              <p:cNvPr id="14" name="Rounded Rectangle 13"/>
              <p:cNvSpPr/>
              <p:nvPr/>
            </p:nvSpPr>
            <p:spPr bwMode="auto">
              <a:xfrm>
                <a:off x="3366941" y="2395982"/>
                <a:ext cx="1234912" cy="386498"/>
              </a:xfrm>
              <a:prstGeom prst="round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/>
                </a:pPr>
                <a:r>
                  <a:rPr lang="en-US" sz="20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(MONO)</a:t>
                </a:r>
                <a:endParaRPr kumimoji="0" lang="en-US" sz="20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endParaRPr>
              </a:p>
            </p:txBody>
          </p:sp>
        </p:grpSp>
      </p:grpSp>
      <p:grpSp>
        <p:nvGrpSpPr>
          <p:cNvPr id="5" name="Group 17"/>
          <p:cNvGrpSpPr/>
          <p:nvPr/>
        </p:nvGrpSpPr>
        <p:grpSpPr>
          <a:xfrm>
            <a:off x="631596" y="2275005"/>
            <a:ext cx="2545238" cy="1501266"/>
            <a:chOff x="631596" y="2275005"/>
            <a:chExt cx="2545238" cy="1501266"/>
          </a:xfrm>
        </p:grpSpPr>
        <p:sp>
          <p:nvSpPr>
            <p:cNvPr id="9" name="Oval 11"/>
            <p:cNvSpPr>
              <a:spLocks noChangeArrowheads="1"/>
            </p:cNvSpPr>
            <p:nvPr/>
          </p:nvSpPr>
          <p:spPr bwMode="auto">
            <a:xfrm>
              <a:off x="631596" y="2300140"/>
              <a:ext cx="2545238" cy="1476131"/>
            </a:xfrm>
            <a:prstGeom prst="ellipse">
              <a:avLst/>
            </a:prstGeom>
            <a:solidFill>
              <a:srgbClr val="FF99CC">
                <a:alpha val="18823"/>
              </a:srgbClr>
            </a:solidFill>
            <a:ln w="38100" cmpd="sng">
              <a:solidFill>
                <a:srgbClr val="FF0000"/>
              </a:solidFill>
              <a:prstDash val="sysDash"/>
              <a:round/>
              <a:headEnd/>
              <a:tailEnd/>
            </a:ln>
          </p:spPr>
          <p:txBody>
            <a:bodyPr wrap="none" lIns="1463040" anchor="ctr"/>
            <a:lstStyle/>
            <a:p>
              <a:pPr algn="ctr"/>
              <a:endParaRPr lang="en-US" altLang="ko-KR" sz="1600" dirty="0">
                <a:solidFill>
                  <a:srgbClr val="990000"/>
                </a:solidFill>
                <a:ea typeface="굴림" pitchFamily="50" charset="-127"/>
              </a:endParaRP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1351176" y="2275005"/>
              <a:ext cx="1234912" cy="386498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lang="en-US" sz="2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(MINT)</a:t>
              </a:r>
              <a:endPara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5316718" y="1758280"/>
            <a:ext cx="3610466" cy="750820"/>
          </a:xfrm>
          <a:prstGeom prst="rect">
            <a:avLst/>
          </a:prstGeom>
          <a:solidFill>
            <a:srgbClr val="F9F5ED"/>
          </a:solidFill>
          <a:ln w="38100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lIns="90000" tIns="46800" rIns="90000" bIns="46800"/>
          <a:lstStyle/>
          <a:p>
            <a:pPr marL="495300" indent="-495300">
              <a:spcBef>
                <a:spcPts val="500"/>
              </a:spcBef>
            </a:pPr>
            <a:r>
              <a:rPr lang="en-US" altLang="ko-KR" sz="2000" dirty="0" smtClean="0">
                <a:solidFill>
                  <a:schemeClr val="tx1"/>
                </a:solidFill>
                <a:ea typeface="굴림" pitchFamily="50" charset="-127"/>
              </a:rPr>
              <a:t>The first stability condition:</a:t>
            </a:r>
          </a:p>
          <a:p>
            <a:pPr marL="952500" lvl="1" indent="-495300">
              <a:spcBef>
                <a:spcPts val="500"/>
              </a:spcBef>
            </a:pPr>
            <a:r>
              <a:rPr lang="en-US" altLang="ko-K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(MINT) </a:t>
            </a:r>
            <a:r>
              <a:rPr lang="en-US" altLang="ko-K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  <a:sym typeface="Wingdings" pitchFamily="2" charset="2"/>
              </a:rPr>
              <a:t> (Stability)</a:t>
            </a:r>
            <a:endParaRPr lang="en-US" altLang="ko-KR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50" charset="-127"/>
            </a:endParaRPr>
          </a:p>
          <a:p>
            <a:pPr marL="952500" lvl="1" indent="-495300">
              <a:spcBef>
                <a:spcPts val="500"/>
              </a:spcBef>
              <a:buFont typeface="Times New Roman" pitchFamily="18" charset="0"/>
              <a:buChar char="•"/>
            </a:pPr>
            <a:endParaRPr lang="en-US" altLang="ko-KR" sz="1800" dirty="0">
              <a:solidFill>
                <a:schemeClr val="tx1"/>
              </a:solidFill>
              <a:ea typeface="굴림" pitchFamily="50" charset="-127"/>
            </a:endParaRPr>
          </a:p>
        </p:txBody>
      </p:sp>
      <p:grpSp>
        <p:nvGrpSpPr>
          <p:cNvPr id="6" name="Group 17"/>
          <p:cNvGrpSpPr/>
          <p:nvPr/>
        </p:nvGrpSpPr>
        <p:grpSpPr>
          <a:xfrm>
            <a:off x="529471" y="1880651"/>
            <a:ext cx="3420360" cy="2201158"/>
            <a:chOff x="631596" y="2086894"/>
            <a:chExt cx="2545238" cy="1689376"/>
          </a:xfrm>
        </p:grpSpPr>
        <p:sp>
          <p:nvSpPr>
            <p:cNvPr id="19" name="Oval 11"/>
            <p:cNvSpPr>
              <a:spLocks noChangeArrowheads="1"/>
            </p:cNvSpPr>
            <p:nvPr/>
          </p:nvSpPr>
          <p:spPr bwMode="auto">
            <a:xfrm>
              <a:off x="631596" y="2191801"/>
              <a:ext cx="2545238" cy="1584469"/>
            </a:xfrm>
            <a:prstGeom prst="ellipse">
              <a:avLst/>
            </a:prstGeom>
            <a:solidFill>
              <a:srgbClr val="C165FF">
                <a:alpha val="17647"/>
              </a:srgbClr>
            </a:solidFill>
            <a:ln w="38100" cmpd="sng">
              <a:solidFill>
                <a:srgbClr val="7030A0"/>
              </a:solidFill>
              <a:prstDash val="sysDash"/>
              <a:round/>
              <a:headEnd/>
              <a:tailEnd/>
            </a:ln>
          </p:spPr>
          <p:txBody>
            <a:bodyPr wrap="none" lIns="1463040" anchor="ctr"/>
            <a:lstStyle/>
            <a:p>
              <a:pPr algn="ctr"/>
              <a:endParaRPr lang="en-US" altLang="ko-KR" sz="1600" dirty="0">
                <a:solidFill>
                  <a:srgbClr val="990000"/>
                </a:solidFill>
                <a:ea typeface="굴림" pitchFamily="50" charset="-127"/>
              </a:endParaRPr>
            </a:p>
          </p:txBody>
        </p:sp>
        <p:sp>
          <p:nvSpPr>
            <p:cNvPr id="20" name="Rounded Rectangle 19"/>
            <p:cNvSpPr/>
            <p:nvPr/>
          </p:nvSpPr>
          <p:spPr bwMode="auto">
            <a:xfrm>
              <a:off x="1428339" y="2086894"/>
              <a:ext cx="1234912" cy="386498"/>
            </a:xfrm>
            <a:prstGeom prst="round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lang="en-US" sz="2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(Stability)</a:t>
              </a:r>
              <a:endPara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  <p:grpSp>
        <p:nvGrpSpPr>
          <p:cNvPr id="11" name="Group 20"/>
          <p:cNvGrpSpPr/>
          <p:nvPr/>
        </p:nvGrpSpPr>
        <p:grpSpPr>
          <a:xfrm>
            <a:off x="1266332" y="1967062"/>
            <a:ext cx="3420360" cy="2201158"/>
            <a:chOff x="631596" y="2086894"/>
            <a:chExt cx="2545238" cy="1689376"/>
          </a:xfrm>
        </p:grpSpPr>
        <p:sp>
          <p:nvSpPr>
            <p:cNvPr id="22" name="Oval 11"/>
            <p:cNvSpPr>
              <a:spLocks noChangeArrowheads="1"/>
            </p:cNvSpPr>
            <p:nvPr/>
          </p:nvSpPr>
          <p:spPr bwMode="auto">
            <a:xfrm>
              <a:off x="631596" y="2191801"/>
              <a:ext cx="2545238" cy="1584469"/>
            </a:xfrm>
            <a:prstGeom prst="ellipse">
              <a:avLst/>
            </a:prstGeom>
            <a:solidFill>
              <a:srgbClr val="C165FF">
                <a:alpha val="17647"/>
              </a:srgbClr>
            </a:solidFill>
            <a:ln w="38100" cmpd="sng">
              <a:solidFill>
                <a:srgbClr val="7030A0"/>
              </a:solidFill>
              <a:prstDash val="sysDash"/>
              <a:round/>
              <a:headEnd/>
              <a:tailEnd/>
            </a:ln>
          </p:spPr>
          <p:txBody>
            <a:bodyPr wrap="none" lIns="1463040" anchor="ctr"/>
            <a:lstStyle/>
            <a:p>
              <a:pPr algn="ctr"/>
              <a:endParaRPr lang="en-US" altLang="ko-KR" sz="1600" dirty="0">
                <a:solidFill>
                  <a:srgbClr val="990000"/>
                </a:solidFill>
                <a:ea typeface="굴림" pitchFamily="50" charset="-127"/>
              </a:endParaRPr>
            </a:p>
          </p:txBody>
        </p:sp>
        <p:sp>
          <p:nvSpPr>
            <p:cNvPr id="23" name="Rounded Rectangle 22"/>
            <p:cNvSpPr/>
            <p:nvPr/>
          </p:nvSpPr>
          <p:spPr bwMode="auto">
            <a:xfrm>
              <a:off x="1428339" y="2086894"/>
              <a:ext cx="1234912" cy="386498"/>
            </a:xfrm>
            <a:prstGeom prst="round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lang="en-US" sz="2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(Stability)</a:t>
              </a:r>
              <a:endPara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1287790" y="6042583"/>
            <a:ext cx="6630725" cy="443058"/>
          </a:xfrm>
          <a:prstGeom prst="rect">
            <a:avLst/>
          </a:prstGeom>
          <a:solidFill>
            <a:srgbClr val="F5EBFF"/>
          </a:solidFill>
          <a:ln w="38100">
            <a:solidFill>
              <a:srgbClr val="CC99FF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(MINT) </a:t>
            </a:r>
            <a:r>
              <a:rPr lang="en-US" altLang="ko-KR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q</a:t>
            </a:r>
            <a:r>
              <a:rPr lang="en-US" altLang="ko-KR" sz="2000" i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k</a:t>
            </a:r>
            <a:r>
              <a:rPr lang="en-US" altLang="ko-K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≤1 </a:t>
            </a:r>
            <a:r>
              <a:rPr lang="en-US" altLang="ko-K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validates </a:t>
            </a:r>
            <a:r>
              <a:rPr lang="en-US" altLang="ko-K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the decoupling assumption.</a:t>
            </a:r>
            <a:endParaRPr lang="en-US" altLang="ko-KR" sz="20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50" charset="-127"/>
            </a:endParaRP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756355" y="4741333"/>
            <a:ext cx="7845778" cy="1185333"/>
          </a:xfrm>
          <a:prstGeom prst="rect">
            <a:avLst/>
          </a:prstGeom>
          <a:solidFill>
            <a:srgbClr val="F5EBFF"/>
          </a:solidFill>
          <a:ln w="38100">
            <a:solidFill>
              <a:srgbClr val="CC99FF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Practical implication of the result</a:t>
            </a:r>
          </a:p>
          <a:p>
            <a:pPr marL="798513" lvl="1" indent="-341313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(MINT) </a:t>
            </a:r>
            <a:r>
              <a:rPr lang="en-US" altLang="ko-KR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q</a:t>
            </a:r>
            <a:r>
              <a:rPr lang="en-US" altLang="ko-KR" sz="2000" i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k</a:t>
            </a:r>
            <a:r>
              <a:rPr lang="en-US" altLang="ko-K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≤1 </a:t>
            </a:r>
            <a:r>
              <a:rPr lang="en-US" altLang="ko-K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gurantees </a:t>
            </a:r>
            <a:r>
              <a:rPr lang="en-US" altLang="ko-K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that Bianchi’s formula provides a good approximation for large population.</a:t>
            </a:r>
            <a:endParaRPr lang="en-US" altLang="ko-KR" sz="20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5" grpId="0" animBg="1"/>
      <p:bldP spid="17" grpId="0" animBg="1"/>
      <p:bldP spid="24" grpId="0" animBg="1"/>
      <p:bldP spid="24" grpId="1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37570" y="424747"/>
            <a:ext cx="7772400" cy="846137"/>
          </a:xfrm>
        </p:spPr>
        <p:txBody>
          <a:bodyPr/>
          <a:lstStyle/>
          <a:p>
            <a:pPr algn="ctr"/>
            <a:r>
              <a:rPr lang="en-US" altLang="ko-KR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Outline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1547813"/>
            <a:ext cx="8415714" cy="4764087"/>
          </a:xfrm>
        </p:spPr>
        <p:txBody>
          <a:bodyPr/>
          <a:lstStyle/>
          <a:p>
            <a:pPr marL="381000" indent="-381000">
              <a:buFont typeface="Times New Roman" pitchFamily="18" charset="0"/>
              <a:buAutoNum type="arabicPeriod"/>
            </a:pPr>
            <a:r>
              <a:rPr lang="en-US" altLang="ko-KR" sz="2800" b="1" strike="sngStrike" dirty="0" smtClean="0">
                <a:solidFill>
                  <a:srgbClr val="0070C0"/>
                </a:solidFill>
                <a:ea typeface="굴림" pitchFamily="50" charset="-127"/>
              </a:rPr>
              <a:t>Introduction</a:t>
            </a:r>
          </a:p>
          <a:p>
            <a:pPr marL="381000" indent="-381000">
              <a:buFont typeface="Times New Roman" pitchFamily="18" charset="0"/>
              <a:buAutoNum type="arabicPeriod"/>
            </a:pPr>
            <a:r>
              <a:rPr lang="en-US" altLang="ko-KR" sz="2800" b="1" strike="sngStrike" dirty="0" smtClean="0">
                <a:solidFill>
                  <a:srgbClr val="0070C0"/>
                </a:solidFill>
                <a:ea typeface="굴림" pitchFamily="50" charset="-127"/>
              </a:rPr>
              <a:t>Counterexample</a:t>
            </a:r>
          </a:p>
          <a:p>
            <a:pPr marL="1219200" lvl="2" indent="-304800"/>
            <a:r>
              <a:rPr lang="en-US" altLang="ko-KR" sz="2800" b="1" u="heavy" strike="sngStrike" dirty="0" smtClean="0">
                <a:solidFill>
                  <a:srgbClr val="0033CC"/>
                </a:solidFill>
                <a:uFill>
                  <a:solidFill>
                    <a:srgbClr val="FFFF00"/>
                  </a:solidFill>
                </a:uFill>
                <a:ea typeface="굴림" pitchFamily="50" charset="-127"/>
              </a:rPr>
              <a:t>“Unique, But Not Stable”</a:t>
            </a:r>
          </a:p>
          <a:p>
            <a:pPr marL="1219200" lvl="2" indent="-304800"/>
            <a:endParaRPr lang="en-US" altLang="ko-KR" sz="1800" strike="sngStrike" dirty="0" smtClean="0">
              <a:solidFill>
                <a:srgbClr val="0099FF"/>
              </a:solidFill>
              <a:ea typeface="굴림" pitchFamily="50" charset="-127"/>
            </a:endParaRPr>
          </a:p>
          <a:p>
            <a:pPr marL="381000" indent="-381000">
              <a:buFont typeface="Times New Roman" pitchFamily="18" charset="0"/>
              <a:buAutoNum type="arabicPeriod"/>
            </a:pPr>
            <a:r>
              <a:rPr lang="en-US" altLang="ko-KR" sz="2800" b="1" strike="sngStrike" dirty="0" smtClean="0">
                <a:solidFill>
                  <a:srgbClr val="0070C0"/>
                </a:solidFill>
                <a:ea typeface="굴림" pitchFamily="50" charset="-127"/>
              </a:rPr>
              <a:t>Homogeneous System</a:t>
            </a:r>
          </a:p>
          <a:p>
            <a:pPr marL="1219200" lvl="2" indent="-304800"/>
            <a:r>
              <a:rPr lang="en-US" altLang="ko-KR" sz="1400" b="1" strike="dblStrike" dirty="0" smtClean="0">
                <a:solidFill>
                  <a:srgbClr val="0033CC"/>
                </a:solidFill>
                <a:ea typeface="굴림" pitchFamily="50" charset="-127"/>
              </a:rPr>
              <a:t>Derivation of an ODE: Done!</a:t>
            </a:r>
            <a:endParaRPr lang="en-US" altLang="ko-KR" sz="1400" b="1" u="sng" strike="dblStrike" dirty="0" smtClean="0">
              <a:solidFill>
                <a:srgbClr val="FF0000"/>
              </a:solidFill>
              <a:ea typeface="굴림" pitchFamily="50" charset="-127"/>
            </a:endParaRPr>
          </a:p>
          <a:p>
            <a:pPr marL="1219200" lvl="2" indent="-304800"/>
            <a:r>
              <a:rPr lang="en-US" altLang="ko-KR" sz="1400" b="1" u="sng" strike="dblStrike" dirty="0" smtClean="0">
                <a:solidFill>
                  <a:srgbClr val="FF0000"/>
                </a:solidFill>
                <a:ea typeface="굴림" pitchFamily="50" charset="-127"/>
              </a:rPr>
              <a:t>Equilibrium Analysis</a:t>
            </a:r>
            <a:r>
              <a:rPr lang="en-US" altLang="ko-KR" sz="1400" b="1" strike="dblStrike" dirty="0" smtClean="0">
                <a:solidFill>
                  <a:srgbClr val="0033CC"/>
                </a:solidFill>
                <a:ea typeface="굴림" pitchFamily="50" charset="-127"/>
              </a:rPr>
              <a:t>: Uniqueness Condition</a:t>
            </a:r>
          </a:p>
          <a:p>
            <a:pPr marL="1219200" lvl="2" indent="-304800"/>
            <a:r>
              <a:rPr lang="en-US" altLang="ko-KR" sz="1400" b="1" u="sng" strike="dblStrike" dirty="0" smtClean="0">
                <a:solidFill>
                  <a:srgbClr val="990099"/>
                </a:solidFill>
                <a:ea typeface="굴림" pitchFamily="50" charset="-127"/>
              </a:rPr>
              <a:t>Stability Analysis</a:t>
            </a:r>
            <a:r>
              <a:rPr lang="en-US" altLang="ko-KR" sz="1400" b="1" strike="dblStrike" dirty="0" smtClean="0">
                <a:solidFill>
                  <a:srgbClr val="0033CC"/>
                </a:solidFill>
                <a:ea typeface="굴림" pitchFamily="50" charset="-127"/>
              </a:rPr>
              <a:t>: Global Stability Condition</a:t>
            </a:r>
          </a:p>
          <a:p>
            <a:pPr marL="1219200" lvl="2" indent="-304800"/>
            <a:endParaRPr lang="en-US" altLang="ko-KR" sz="1400" b="1" i="1" dirty="0" smtClean="0">
              <a:solidFill>
                <a:srgbClr val="0033CC"/>
              </a:solidFill>
              <a:ea typeface="굴림" pitchFamily="50" charset="-127"/>
            </a:endParaRPr>
          </a:p>
          <a:p>
            <a:pPr marL="381000" indent="-381000">
              <a:buFont typeface="Times New Roman" pitchFamily="18" charset="0"/>
              <a:buAutoNum type="arabicPeriod"/>
            </a:pPr>
            <a:r>
              <a:rPr lang="en-US" altLang="ko-KR" sz="2800" b="1" dirty="0" smtClean="0">
                <a:solidFill>
                  <a:srgbClr val="0070C0"/>
                </a:solidFill>
                <a:ea typeface="굴림" pitchFamily="50" charset="-127"/>
              </a:rPr>
              <a:t>Heterogeneous System + AIFS Differentiation</a:t>
            </a:r>
          </a:p>
          <a:p>
            <a:pPr marL="1219200" lvl="2" indent="-304800"/>
            <a:r>
              <a:rPr lang="en-US" altLang="ko-KR" sz="1400" b="1" dirty="0" smtClean="0">
                <a:solidFill>
                  <a:srgbClr val="0033CC"/>
                </a:solidFill>
                <a:ea typeface="굴림" pitchFamily="50" charset="-127"/>
              </a:rPr>
              <a:t>Derivation of a New ODE</a:t>
            </a:r>
          </a:p>
          <a:p>
            <a:pPr marL="1219200" lvl="2" indent="-304800"/>
            <a:r>
              <a:rPr lang="en-US" altLang="ko-KR" sz="1400" b="1" u="sng" dirty="0" smtClean="0">
                <a:solidFill>
                  <a:srgbClr val="FF0000"/>
                </a:solidFill>
                <a:ea typeface="굴림" pitchFamily="50" charset="-127"/>
              </a:rPr>
              <a:t>Equilibrium Analysis</a:t>
            </a:r>
            <a:r>
              <a:rPr lang="en-US" altLang="ko-KR" sz="1400" b="1" dirty="0" smtClean="0">
                <a:solidFill>
                  <a:srgbClr val="0033CC"/>
                </a:solidFill>
                <a:ea typeface="굴림" pitchFamily="50" charset="-127"/>
              </a:rPr>
              <a:t>: Uniqueness Condition</a:t>
            </a:r>
          </a:p>
          <a:p>
            <a:pPr marL="381000" indent="-381000">
              <a:buFont typeface="Times New Roman" pitchFamily="18" charset="0"/>
              <a:buNone/>
            </a:pPr>
            <a:endParaRPr lang="en-US" altLang="ko-KR" b="1" dirty="0" smtClean="0">
              <a:solidFill>
                <a:srgbClr val="0099FF"/>
              </a:solidFill>
              <a:ea typeface="굴림" pitchFamily="50" charset="-127"/>
            </a:endParaRPr>
          </a:p>
          <a:p>
            <a:pPr marL="381000" indent="-381000">
              <a:buFont typeface="Times New Roman" pitchFamily="18" charset="0"/>
              <a:buNone/>
            </a:pPr>
            <a:r>
              <a:rPr lang="en-US" altLang="ko-KR" b="1" dirty="0" smtClean="0">
                <a:solidFill>
                  <a:srgbClr val="0099FF"/>
                </a:solidFill>
                <a:ea typeface="굴림" pitchFamily="50" charset="-127"/>
              </a:rPr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76456" y="506413"/>
            <a:ext cx="7996204" cy="598487"/>
          </a:xfrm>
        </p:spPr>
        <p:txBody>
          <a:bodyPr>
            <a:normAutofit/>
          </a:bodyPr>
          <a:lstStyle/>
          <a:p>
            <a:r>
              <a:rPr lang="en-US" altLang="ko-KR" sz="2400" b="1" dirty="0" smtClean="0">
                <a:solidFill>
                  <a:srgbClr val="0070C0"/>
                </a:solidFill>
                <a:ea typeface="굴림" pitchFamily="50" charset="-127"/>
              </a:rPr>
              <a:t>Heterogeneous System : New Challenge for Modeling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29227" y="1243142"/>
            <a:ext cx="8218847" cy="1745155"/>
          </a:xfrm>
          <a:prstGeom prst="rect">
            <a:avLst/>
          </a:prstGeom>
          <a:solidFill>
            <a:srgbClr val="F5EB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  <a:defRPr/>
            </a:pPr>
            <a:r>
              <a:rPr lang="en-US" altLang="ko-KR" sz="2000" dirty="0" smtClean="0">
                <a:solidFill>
                  <a:schemeClr val="tx1"/>
                </a:solidFill>
                <a:ea typeface="굴림" pitchFamily="50" charset="-127"/>
              </a:rPr>
              <a:t>Heterogeneous System</a:t>
            </a:r>
          </a:p>
          <a:p>
            <a:pPr marL="798513" lvl="1" indent="-341313">
              <a:spcBef>
                <a:spcPts val="500"/>
              </a:spcBef>
              <a:buFont typeface="Times New Roman" pitchFamily="18" charset="0"/>
              <a:buChar char="•"/>
              <a:defRPr/>
            </a:pPr>
            <a:r>
              <a:rPr lang="en-US" altLang="ko-KR" sz="1800" b="0" dirty="0" smtClean="0">
                <a:solidFill>
                  <a:schemeClr val="tx1"/>
                </a:solidFill>
                <a:ea typeface="굴림" pitchFamily="50" charset="-127"/>
              </a:rPr>
              <a:t>There are two or more classes.</a:t>
            </a:r>
            <a:endParaRPr lang="en-US" altLang="ko-KR" sz="1800" b="0" dirty="0">
              <a:solidFill>
                <a:schemeClr val="tx1"/>
              </a:solidFill>
              <a:ea typeface="굴림" pitchFamily="50" charset="-127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5065828" y="1457588"/>
            <a:ext cx="868200" cy="775601"/>
            <a:chOff x="5065828" y="1457588"/>
            <a:chExt cx="868200" cy="775601"/>
          </a:xfrm>
        </p:grpSpPr>
        <p:pic>
          <p:nvPicPr>
            <p:cNvPr id="19" name="Picture 10" descr="MC910216349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65828" y="1764940"/>
              <a:ext cx="473075" cy="401638"/>
            </a:xfrm>
            <a:prstGeom prst="rect">
              <a:avLst/>
            </a:prstGeom>
            <a:noFill/>
          </p:spPr>
        </p:pic>
        <p:pic>
          <p:nvPicPr>
            <p:cNvPr id="24" name="Picture 13" descr="MC90035141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538740" y="1937914"/>
              <a:ext cx="395288" cy="295275"/>
            </a:xfrm>
            <a:prstGeom prst="rect">
              <a:avLst/>
            </a:prstGeom>
            <a:noFill/>
          </p:spPr>
        </p:pic>
        <p:sp>
          <p:nvSpPr>
            <p:cNvPr id="25" name="laptop"/>
            <p:cNvSpPr>
              <a:spLocks noEditPoints="1" noChangeArrowheads="1"/>
            </p:cNvSpPr>
            <p:nvPr/>
          </p:nvSpPr>
          <p:spPr bwMode="auto">
            <a:xfrm>
              <a:off x="5354966" y="1457588"/>
              <a:ext cx="436562" cy="201613"/>
            </a:xfrm>
            <a:custGeom>
              <a:avLst/>
              <a:gdLst>
                <a:gd name="T0" fmla="*/ 3362 w 21600"/>
                <a:gd name="T1" fmla="*/ 0 h 21600"/>
                <a:gd name="T2" fmla="*/ 3362 w 21600"/>
                <a:gd name="T3" fmla="*/ 7173 h 21600"/>
                <a:gd name="T4" fmla="*/ 18327 w 21600"/>
                <a:gd name="T5" fmla="*/ 0 h 21600"/>
                <a:gd name="T6" fmla="*/ 18327 w 21600"/>
                <a:gd name="T7" fmla="*/ 7173 h 21600"/>
                <a:gd name="T8" fmla="*/ 10800 w 21600"/>
                <a:gd name="T9" fmla="*/ 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21600 w 21600"/>
                <a:gd name="T15" fmla="*/ 21600 h 21600"/>
                <a:gd name="T16" fmla="*/ 4445 w 21600"/>
                <a:gd name="T17" fmla="*/ 1858 h 21600"/>
                <a:gd name="T18" fmla="*/ 17311 w 21600"/>
                <a:gd name="T19" fmla="*/ 1232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3362" y="0"/>
                  </a:moveTo>
                  <a:lnTo>
                    <a:pt x="18327" y="0"/>
                  </a:lnTo>
                  <a:lnTo>
                    <a:pt x="18327" y="14347"/>
                  </a:lnTo>
                  <a:lnTo>
                    <a:pt x="3362" y="14347"/>
                  </a:lnTo>
                  <a:lnTo>
                    <a:pt x="3362" y="0"/>
                  </a:lnTo>
                  <a:close/>
                </a:path>
                <a:path w="21600" h="21600" extrusionOk="0">
                  <a:moveTo>
                    <a:pt x="3340" y="15068"/>
                  </a:moveTo>
                  <a:lnTo>
                    <a:pt x="0" y="19877"/>
                  </a:lnTo>
                  <a:lnTo>
                    <a:pt x="21600" y="19877"/>
                  </a:lnTo>
                  <a:lnTo>
                    <a:pt x="18327" y="15068"/>
                  </a:lnTo>
                  <a:lnTo>
                    <a:pt x="3340" y="15068"/>
                  </a:lnTo>
                  <a:close/>
                </a:path>
                <a:path w="21600" h="21600" extrusionOk="0">
                  <a:moveTo>
                    <a:pt x="0" y="19877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9877"/>
                  </a:lnTo>
                  <a:lnTo>
                    <a:pt x="0" y="19877"/>
                  </a:lnTo>
                  <a:close/>
                </a:path>
                <a:path w="21600" h="21600" extrusionOk="0">
                  <a:moveTo>
                    <a:pt x="4186" y="1523"/>
                  </a:moveTo>
                  <a:lnTo>
                    <a:pt x="17547" y="1523"/>
                  </a:lnTo>
                  <a:lnTo>
                    <a:pt x="17547" y="12744"/>
                  </a:lnTo>
                  <a:lnTo>
                    <a:pt x="4186" y="12744"/>
                  </a:lnTo>
                  <a:lnTo>
                    <a:pt x="4186" y="1523"/>
                  </a:lnTo>
                  <a:close/>
                </a:path>
                <a:path w="21600" h="21600" extrusionOk="0">
                  <a:moveTo>
                    <a:pt x="3318" y="15549"/>
                  </a:moveTo>
                  <a:lnTo>
                    <a:pt x="2917" y="16110"/>
                  </a:lnTo>
                  <a:lnTo>
                    <a:pt x="18727" y="16110"/>
                  </a:lnTo>
                  <a:lnTo>
                    <a:pt x="18327" y="15549"/>
                  </a:lnTo>
                  <a:lnTo>
                    <a:pt x="3318" y="15549"/>
                  </a:lnTo>
                  <a:close/>
                </a:path>
                <a:path w="21600" h="21600" extrusionOk="0">
                  <a:moveTo>
                    <a:pt x="6213" y="18314"/>
                  </a:moveTo>
                  <a:lnTo>
                    <a:pt x="5946" y="18875"/>
                  </a:lnTo>
                  <a:lnTo>
                    <a:pt x="15766" y="18875"/>
                  </a:lnTo>
                  <a:lnTo>
                    <a:pt x="15499" y="18314"/>
                  </a:lnTo>
                  <a:lnTo>
                    <a:pt x="6213" y="18314"/>
                  </a:lnTo>
                  <a:close/>
                </a:path>
                <a:path w="21600" h="21600" extrusionOk="0">
                  <a:moveTo>
                    <a:pt x="2828" y="16471"/>
                  </a:moveTo>
                  <a:lnTo>
                    <a:pt x="2405" y="17072"/>
                  </a:lnTo>
                  <a:lnTo>
                    <a:pt x="19284" y="17072"/>
                  </a:lnTo>
                  <a:lnTo>
                    <a:pt x="18839" y="16471"/>
                  </a:lnTo>
                  <a:lnTo>
                    <a:pt x="2828" y="16471"/>
                  </a:lnTo>
                  <a:close/>
                </a:path>
                <a:path w="21600" h="21600" extrusionOk="0">
                  <a:moveTo>
                    <a:pt x="2316" y="17352"/>
                  </a:moveTo>
                  <a:lnTo>
                    <a:pt x="1871" y="17953"/>
                  </a:lnTo>
                  <a:lnTo>
                    <a:pt x="19863" y="17953"/>
                  </a:lnTo>
                  <a:lnTo>
                    <a:pt x="19395" y="17352"/>
                  </a:lnTo>
                  <a:lnTo>
                    <a:pt x="2316" y="17352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826420" y="1285042"/>
            <a:ext cx="1190119" cy="1063083"/>
            <a:chOff x="5826420" y="1285042"/>
            <a:chExt cx="1190119" cy="1063083"/>
          </a:xfrm>
        </p:grpSpPr>
        <p:sp>
          <p:nvSpPr>
            <p:cNvPr id="20" name="laptop"/>
            <p:cNvSpPr>
              <a:spLocks noEditPoints="1" noChangeArrowheads="1"/>
            </p:cNvSpPr>
            <p:nvPr/>
          </p:nvSpPr>
          <p:spPr bwMode="auto">
            <a:xfrm>
              <a:off x="6380917" y="1333468"/>
              <a:ext cx="436562" cy="201613"/>
            </a:xfrm>
            <a:custGeom>
              <a:avLst/>
              <a:gdLst>
                <a:gd name="T0" fmla="*/ 3362 w 21600"/>
                <a:gd name="T1" fmla="*/ 0 h 21600"/>
                <a:gd name="T2" fmla="*/ 3362 w 21600"/>
                <a:gd name="T3" fmla="*/ 7173 h 21600"/>
                <a:gd name="T4" fmla="*/ 18327 w 21600"/>
                <a:gd name="T5" fmla="*/ 0 h 21600"/>
                <a:gd name="T6" fmla="*/ 18327 w 21600"/>
                <a:gd name="T7" fmla="*/ 7173 h 21600"/>
                <a:gd name="T8" fmla="*/ 10800 w 21600"/>
                <a:gd name="T9" fmla="*/ 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21600 w 21600"/>
                <a:gd name="T15" fmla="*/ 21600 h 21600"/>
                <a:gd name="T16" fmla="*/ 4445 w 21600"/>
                <a:gd name="T17" fmla="*/ 1858 h 21600"/>
                <a:gd name="T18" fmla="*/ 17311 w 21600"/>
                <a:gd name="T19" fmla="*/ 1232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3362" y="0"/>
                  </a:moveTo>
                  <a:lnTo>
                    <a:pt x="18327" y="0"/>
                  </a:lnTo>
                  <a:lnTo>
                    <a:pt x="18327" y="14347"/>
                  </a:lnTo>
                  <a:lnTo>
                    <a:pt x="3362" y="14347"/>
                  </a:lnTo>
                  <a:lnTo>
                    <a:pt x="3362" y="0"/>
                  </a:lnTo>
                  <a:close/>
                </a:path>
                <a:path w="21600" h="21600" extrusionOk="0">
                  <a:moveTo>
                    <a:pt x="3340" y="15068"/>
                  </a:moveTo>
                  <a:lnTo>
                    <a:pt x="0" y="19877"/>
                  </a:lnTo>
                  <a:lnTo>
                    <a:pt x="21600" y="19877"/>
                  </a:lnTo>
                  <a:lnTo>
                    <a:pt x="18327" y="15068"/>
                  </a:lnTo>
                  <a:lnTo>
                    <a:pt x="3340" y="15068"/>
                  </a:lnTo>
                  <a:close/>
                </a:path>
                <a:path w="21600" h="21600" extrusionOk="0">
                  <a:moveTo>
                    <a:pt x="0" y="19877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9877"/>
                  </a:lnTo>
                  <a:lnTo>
                    <a:pt x="0" y="19877"/>
                  </a:lnTo>
                  <a:close/>
                </a:path>
                <a:path w="21600" h="21600" extrusionOk="0">
                  <a:moveTo>
                    <a:pt x="4186" y="1523"/>
                  </a:moveTo>
                  <a:lnTo>
                    <a:pt x="17547" y="1523"/>
                  </a:lnTo>
                  <a:lnTo>
                    <a:pt x="17547" y="12744"/>
                  </a:lnTo>
                  <a:lnTo>
                    <a:pt x="4186" y="12744"/>
                  </a:lnTo>
                  <a:lnTo>
                    <a:pt x="4186" y="1523"/>
                  </a:lnTo>
                  <a:close/>
                </a:path>
                <a:path w="21600" h="21600" extrusionOk="0">
                  <a:moveTo>
                    <a:pt x="3318" y="15549"/>
                  </a:moveTo>
                  <a:lnTo>
                    <a:pt x="2917" y="16110"/>
                  </a:lnTo>
                  <a:lnTo>
                    <a:pt x="18727" y="16110"/>
                  </a:lnTo>
                  <a:lnTo>
                    <a:pt x="18327" y="15549"/>
                  </a:lnTo>
                  <a:lnTo>
                    <a:pt x="3318" y="15549"/>
                  </a:lnTo>
                  <a:close/>
                </a:path>
                <a:path w="21600" h="21600" extrusionOk="0">
                  <a:moveTo>
                    <a:pt x="6213" y="18314"/>
                  </a:moveTo>
                  <a:lnTo>
                    <a:pt x="5946" y="18875"/>
                  </a:lnTo>
                  <a:lnTo>
                    <a:pt x="15766" y="18875"/>
                  </a:lnTo>
                  <a:lnTo>
                    <a:pt x="15499" y="18314"/>
                  </a:lnTo>
                  <a:lnTo>
                    <a:pt x="6213" y="18314"/>
                  </a:lnTo>
                  <a:close/>
                </a:path>
                <a:path w="21600" h="21600" extrusionOk="0">
                  <a:moveTo>
                    <a:pt x="2828" y="16471"/>
                  </a:moveTo>
                  <a:lnTo>
                    <a:pt x="2405" y="17072"/>
                  </a:lnTo>
                  <a:lnTo>
                    <a:pt x="19284" y="17072"/>
                  </a:lnTo>
                  <a:lnTo>
                    <a:pt x="18839" y="16471"/>
                  </a:lnTo>
                  <a:lnTo>
                    <a:pt x="2828" y="16471"/>
                  </a:lnTo>
                  <a:close/>
                </a:path>
                <a:path w="21600" h="21600" extrusionOk="0">
                  <a:moveTo>
                    <a:pt x="2316" y="17352"/>
                  </a:moveTo>
                  <a:lnTo>
                    <a:pt x="1871" y="17953"/>
                  </a:lnTo>
                  <a:lnTo>
                    <a:pt x="19863" y="17953"/>
                  </a:lnTo>
                  <a:lnTo>
                    <a:pt x="19395" y="17352"/>
                  </a:lnTo>
                  <a:lnTo>
                    <a:pt x="2316" y="17352"/>
                  </a:lnTo>
                  <a:close/>
                </a:path>
              </a:pathLst>
            </a:custGeom>
            <a:solidFill>
              <a:srgbClr val="C0C0C0"/>
            </a:solidFill>
            <a:ln w="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21" name="Picture 13" descr="MC90035141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621251" y="1710099"/>
              <a:ext cx="395288" cy="295275"/>
            </a:xfrm>
            <a:prstGeom prst="rect">
              <a:avLst/>
            </a:prstGeom>
            <a:noFill/>
          </p:spPr>
        </p:pic>
        <p:pic>
          <p:nvPicPr>
            <p:cNvPr id="22" name="Picture 14" descr="MC900016597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826420" y="1285042"/>
              <a:ext cx="441325" cy="401637"/>
            </a:xfrm>
            <a:prstGeom prst="rect">
              <a:avLst/>
            </a:prstGeom>
            <a:noFill/>
          </p:spPr>
        </p:pic>
        <p:pic>
          <p:nvPicPr>
            <p:cNvPr id="23" name="Picture 14" descr="MC900016597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337039" y="1946488"/>
              <a:ext cx="441325" cy="401637"/>
            </a:xfrm>
            <a:prstGeom prst="rect">
              <a:avLst/>
            </a:prstGeom>
            <a:noFill/>
          </p:spPr>
        </p:pic>
        <p:pic>
          <p:nvPicPr>
            <p:cNvPr id="26" name="Picture 10" descr="MC910216349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057214" y="1615682"/>
              <a:ext cx="473075" cy="401638"/>
            </a:xfrm>
            <a:prstGeom prst="rect">
              <a:avLst/>
            </a:prstGeom>
            <a:noFill/>
          </p:spPr>
        </p:pic>
      </p:grpSp>
      <p:graphicFrame>
        <p:nvGraphicFramePr>
          <p:cNvPr id="63490" name="Object 13"/>
          <p:cNvGraphicFramePr>
            <a:graphicFrameLocks noChangeAspect="1"/>
          </p:cNvGraphicFramePr>
          <p:nvPr/>
        </p:nvGraphicFramePr>
        <p:xfrm>
          <a:off x="2697048" y="2319960"/>
          <a:ext cx="1674813" cy="512762"/>
        </p:xfrm>
        <a:graphic>
          <a:graphicData uri="http://schemas.openxmlformats.org/presentationml/2006/ole">
            <p:oleObj spid="_x0000_s63490" name="Equation" r:id="rId7" imgW="698400" imgH="241200" progId="Equation.3">
              <p:embed/>
            </p:oleObj>
          </a:graphicData>
        </a:graphic>
      </p:graphicFrame>
      <p:graphicFrame>
        <p:nvGraphicFramePr>
          <p:cNvPr id="63491" name="Object 13"/>
          <p:cNvGraphicFramePr>
            <a:graphicFrameLocks noChangeAspect="1"/>
          </p:cNvGraphicFramePr>
          <p:nvPr/>
        </p:nvGraphicFramePr>
        <p:xfrm>
          <a:off x="7013575" y="2301875"/>
          <a:ext cx="1582738" cy="512763"/>
        </p:xfrm>
        <a:graphic>
          <a:graphicData uri="http://schemas.openxmlformats.org/presentationml/2006/ole">
            <p:oleObj spid="_x0000_s63491" name="Equation" r:id="rId8" imgW="660240" imgH="241200" progId="Equation.3">
              <p:embed/>
            </p:oleObj>
          </a:graphicData>
        </a:graphic>
      </p:graphicFrame>
      <p:graphicFrame>
        <p:nvGraphicFramePr>
          <p:cNvPr id="63492" name="Object 13"/>
          <p:cNvGraphicFramePr>
            <a:graphicFrameLocks noChangeAspect="1"/>
          </p:cNvGraphicFramePr>
          <p:nvPr/>
        </p:nvGraphicFramePr>
        <p:xfrm>
          <a:off x="7431955" y="1490253"/>
          <a:ext cx="807072" cy="714063"/>
        </p:xfrm>
        <a:graphic>
          <a:graphicData uri="http://schemas.openxmlformats.org/presentationml/2006/ole">
            <p:oleObj spid="_x0000_s63492" name="Equation" r:id="rId9" imgW="177480" imgH="177480" progId="Equation.3">
              <p:embed/>
            </p:oleObj>
          </a:graphicData>
        </a:graphic>
      </p:graphicFrame>
      <p:graphicFrame>
        <p:nvGraphicFramePr>
          <p:cNvPr id="63493" name="Object 13"/>
          <p:cNvGraphicFramePr>
            <a:graphicFrameLocks noChangeAspect="1"/>
          </p:cNvGraphicFramePr>
          <p:nvPr/>
        </p:nvGraphicFramePr>
        <p:xfrm>
          <a:off x="585788" y="2127250"/>
          <a:ext cx="1152525" cy="815975"/>
        </p:xfrm>
        <a:graphic>
          <a:graphicData uri="http://schemas.openxmlformats.org/presentationml/2006/ole">
            <p:oleObj spid="_x0000_s63493" name="Equation" r:id="rId10" imgW="253800" imgH="203040" progId="Equation.3">
              <p:embed/>
            </p:oleObj>
          </a:graphicData>
        </a:graphic>
      </p:graphicFrame>
      <p:graphicFrame>
        <p:nvGraphicFramePr>
          <p:cNvPr id="63494" name="Object 13"/>
          <p:cNvGraphicFramePr>
            <a:graphicFrameLocks noChangeAspect="1"/>
          </p:cNvGraphicFramePr>
          <p:nvPr/>
        </p:nvGraphicFramePr>
        <p:xfrm>
          <a:off x="4819733" y="1996060"/>
          <a:ext cx="1093787" cy="815975"/>
        </p:xfrm>
        <a:graphic>
          <a:graphicData uri="http://schemas.openxmlformats.org/presentationml/2006/ole">
            <p:oleObj spid="_x0000_s63494" name="Equation" r:id="rId11" imgW="241200" imgH="203040" progId="Equation.3">
              <p:embed/>
            </p:oleObj>
          </a:graphicData>
        </a:graphic>
      </p:graphicFrame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530798" y="3092368"/>
            <a:ext cx="8218847" cy="376696"/>
          </a:xfrm>
          <a:prstGeom prst="rect">
            <a:avLst/>
          </a:prstGeom>
          <a:solidFill>
            <a:srgbClr val="F5EB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  <a:defRPr/>
            </a:pPr>
            <a:r>
              <a:rPr lang="en-US" altLang="ko-KR" sz="1800" dirty="0" smtClean="0">
                <a:solidFill>
                  <a:schemeClr val="tx1"/>
                </a:solidFill>
                <a:ea typeface="굴림" pitchFamily="50" charset="-127"/>
              </a:rPr>
              <a:t>Heterogeneous system </a:t>
            </a:r>
            <a:r>
              <a:rPr lang="en-US" altLang="ko-KR" sz="1800" dirty="0" smtClean="0">
                <a:solidFill>
                  <a:schemeClr val="tx1"/>
                </a:solidFill>
                <a:ea typeface="굴림" pitchFamily="50" charset="-127"/>
                <a:sym typeface="Wingdings" pitchFamily="2" charset="2"/>
              </a:rPr>
              <a:t> M</a:t>
            </a:r>
            <a:r>
              <a:rPr lang="en-US" altLang="ko-KR" sz="1800" dirty="0" smtClean="0">
                <a:solidFill>
                  <a:schemeClr val="tx1"/>
                </a:solidFill>
                <a:ea typeface="굴림" pitchFamily="50" charset="-127"/>
              </a:rPr>
              <a:t>ulti-class differentiation </a:t>
            </a:r>
            <a:r>
              <a:rPr lang="en-US" altLang="ko-KR" sz="1600" dirty="0" smtClean="0">
                <a:solidFill>
                  <a:schemeClr val="tx1"/>
                </a:solidFill>
                <a:ea typeface="굴림" pitchFamily="50" charset="-127"/>
              </a:rPr>
              <a:t>(CW differentiation)</a:t>
            </a:r>
            <a:endParaRPr lang="en-US" altLang="ko-KR" sz="1600" dirty="0">
              <a:solidFill>
                <a:schemeClr val="tx1"/>
              </a:solidFill>
              <a:ea typeface="굴림" pitchFamily="50" charset="-127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540225" y="3629696"/>
            <a:ext cx="8218847" cy="725488"/>
          </a:xfrm>
          <a:prstGeom prst="rect">
            <a:avLst/>
          </a:prstGeom>
          <a:solidFill>
            <a:srgbClr val="F5EB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  <a:defRPr/>
            </a:pPr>
            <a:r>
              <a:rPr lang="en-US" altLang="ko-KR" sz="2000" dirty="0" smtClean="0">
                <a:solidFill>
                  <a:schemeClr val="tx1"/>
                </a:solidFill>
                <a:ea typeface="굴림" pitchFamily="50" charset="-127"/>
              </a:rPr>
              <a:t>AIFS Differentiation </a:t>
            </a:r>
          </a:p>
          <a:p>
            <a:pPr marL="798513" lvl="1" indent="-341313">
              <a:spcBef>
                <a:spcPts val="500"/>
              </a:spcBef>
              <a:buFont typeface="Times New Roman" pitchFamily="18" charset="0"/>
              <a:buChar char="•"/>
              <a:defRPr/>
            </a:pPr>
            <a:r>
              <a:rPr lang="en-US" altLang="ko-KR" sz="1800" b="0" dirty="0" smtClean="0">
                <a:solidFill>
                  <a:schemeClr val="tx1"/>
                </a:solidFill>
                <a:ea typeface="굴림" pitchFamily="50" charset="-127"/>
              </a:rPr>
              <a:t>A few time-slots are reserved for high-priority class.</a:t>
            </a:r>
            <a:endParaRPr lang="en-US" altLang="ko-KR" sz="1800" b="0" dirty="0">
              <a:solidFill>
                <a:schemeClr val="tx1"/>
              </a:solidFill>
              <a:ea typeface="굴림" pitchFamily="50" charset="-127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480767" y="4488730"/>
            <a:ext cx="8540209" cy="2067826"/>
            <a:chOff x="480767" y="4488730"/>
            <a:chExt cx="8540209" cy="2067826"/>
          </a:xfrm>
        </p:grpSpPr>
        <p:grpSp>
          <p:nvGrpSpPr>
            <p:cNvPr id="36" name="Group 62"/>
            <p:cNvGrpSpPr>
              <a:grpSpLocks/>
            </p:cNvGrpSpPr>
            <p:nvPr/>
          </p:nvGrpSpPr>
          <p:grpSpPr bwMode="auto">
            <a:xfrm>
              <a:off x="707238" y="4496586"/>
              <a:ext cx="8313738" cy="1790713"/>
              <a:chOff x="947" y="2620"/>
              <a:chExt cx="5237" cy="145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grpSp>
            <p:nvGrpSpPr>
              <p:cNvPr id="37" name="Group 61"/>
              <p:cNvGrpSpPr>
                <a:grpSpLocks/>
              </p:cNvGrpSpPr>
              <p:nvPr/>
            </p:nvGrpSpPr>
            <p:grpSpPr bwMode="auto">
              <a:xfrm>
                <a:off x="947" y="3750"/>
                <a:ext cx="5237" cy="324"/>
                <a:chOff x="947" y="3750"/>
                <a:chExt cx="5237" cy="324"/>
              </a:xfrm>
            </p:grpSpPr>
            <p:sp>
              <p:nvSpPr>
                <p:cNvPr id="52" name="Line 16"/>
                <p:cNvSpPr>
                  <a:spLocks noChangeShapeType="1"/>
                </p:cNvSpPr>
                <p:nvPr/>
              </p:nvSpPr>
              <p:spPr bwMode="auto">
                <a:xfrm>
                  <a:off x="947" y="4067"/>
                  <a:ext cx="5119" cy="7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 type="arrow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5227" y="3750"/>
                  <a:ext cx="957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1600" dirty="0">
                      <a:solidFill>
                        <a:schemeClr val="tx1"/>
                      </a:solidFill>
                      <a:ea typeface="굴림" pitchFamily="50" charset="-127"/>
                    </a:rPr>
                    <a:t>Time (slotted)</a:t>
                  </a:r>
                </a:p>
              </p:txBody>
            </p:sp>
          </p:grpSp>
          <p:sp>
            <p:nvSpPr>
              <p:cNvPr id="38" name="Line 19"/>
              <p:cNvSpPr>
                <a:spLocks noChangeShapeType="1"/>
              </p:cNvSpPr>
              <p:nvPr/>
            </p:nvSpPr>
            <p:spPr bwMode="auto">
              <a:xfrm>
                <a:off x="1112" y="2620"/>
                <a:ext cx="0" cy="145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0"/>
              <p:cNvSpPr>
                <a:spLocks noChangeShapeType="1"/>
              </p:cNvSpPr>
              <p:nvPr/>
            </p:nvSpPr>
            <p:spPr bwMode="auto">
              <a:xfrm>
                <a:off x="1451" y="2620"/>
                <a:ext cx="0" cy="145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1"/>
              <p:cNvSpPr>
                <a:spLocks noChangeShapeType="1"/>
              </p:cNvSpPr>
              <p:nvPr/>
            </p:nvSpPr>
            <p:spPr bwMode="auto">
              <a:xfrm>
                <a:off x="1789" y="2620"/>
                <a:ext cx="0" cy="145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2"/>
              <p:cNvSpPr>
                <a:spLocks noChangeShapeType="1"/>
              </p:cNvSpPr>
              <p:nvPr/>
            </p:nvSpPr>
            <p:spPr bwMode="auto">
              <a:xfrm>
                <a:off x="2128" y="2620"/>
                <a:ext cx="0" cy="145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3"/>
              <p:cNvSpPr>
                <a:spLocks noChangeShapeType="1"/>
              </p:cNvSpPr>
              <p:nvPr/>
            </p:nvSpPr>
            <p:spPr bwMode="auto">
              <a:xfrm>
                <a:off x="2429" y="2620"/>
                <a:ext cx="0" cy="145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Line 24"/>
              <p:cNvSpPr>
                <a:spLocks noChangeShapeType="1"/>
              </p:cNvSpPr>
              <p:nvPr/>
            </p:nvSpPr>
            <p:spPr bwMode="auto">
              <a:xfrm>
                <a:off x="2757" y="2620"/>
                <a:ext cx="0" cy="145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Line 25"/>
              <p:cNvSpPr>
                <a:spLocks noChangeShapeType="1"/>
              </p:cNvSpPr>
              <p:nvPr/>
            </p:nvSpPr>
            <p:spPr bwMode="auto">
              <a:xfrm>
                <a:off x="3095" y="2620"/>
                <a:ext cx="0" cy="145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Line 26"/>
              <p:cNvSpPr>
                <a:spLocks noChangeShapeType="1"/>
              </p:cNvSpPr>
              <p:nvPr/>
            </p:nvSpPr>
            <p:spPr bwMode="auto">
              <a:xfrm>
                <a:off x="3434" y="2620"/>
                <a:ext cx="0" cy="145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27"/>
              <p:cNvSpPr>
                <a:spLocks noChangeShapeType="1"/>
              </p:cNvSpPr>
              <p:nvPr/>
            </p:nvSpPr>
            <p:spPr bwMode="auto">
              <a:xfrm>
                <a:off x="3757" y="2620"/>
                <a:ext cx="0" cy="145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Line 28"/>
              <p:cNvSpPr>
                <a:spLocks noChangeShapeType="1"/>
              </p:cNvSpPr>
              <p:nvPr/>
            </p:nvSpPr>
            <p:spPr bwMode="auto">
              <a:xfrm>
                <a:off x="4096" y="2620"/>
                <a:ext cx="0" cy="145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Line 29"/>
              <p:cNvSpPr>
                <a:spLocks noChangeShapeType="1"/>
              </p:cNvSpPr>
              <p:nvPr/>
            </p:nvSpPr>
            <p:spPr bwMode="auto">
              <a:xfrm>
                <a:off x="4434" y="2620"/>
                <a:ext cx="0" cy="145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30"/>
              <p:cNvSpPr>
                <a:spLocks noChangeShapeType="1"/>
              </p:cNvSpPr>
              <p:nvPr/>
            </p:nvSpPr>
            <p:spPr bwMode="auto">
              <a:xfrm>
                <a:off x="4773" y="2620"/>
                <a:ext cx="0" cy="145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7" name="Rectangle 3"/>
            <p:cNvSpPr>
              <a:spLocks noChangeArrowheads="1"/>
            </p:cNvSpPr>
            <p:nvPr/>
          </p:nvSpPr>
          <p:spPr bwMode="auto">
            <a:xfrm>
              <a:off x="1556551" y="6348691"/>
              <a:ext cx="439738" cy="201613"/>
            </a:xfrm>
            <a:prstGeom prst="rect">
              <a:avLst/>
            </a:prstGeom>
            <a:solidFill>
              <a:srgbClr val="CCFFCC"/>
            </a:solidFill>
            <a:ln w="1587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marL="495300" indent="-495300" algn="ctr">
                <a:lnSpc>
                  <a:spcPct val="70000"/>
                </a:lnSpc>
                <a:spcBef>
                  <a:spcPts val="500"/>
                </a:spcBef>
              </a:pPr>
              <a:r>
                <a:rPr lang="en-US" altLang="ko-KR" sz="1200">
                  <a:solidFill>
                    <a:srgbClr val="215F24"/>
                  </a:solidFill>
                  <a:ea typeface="굴림" pitchFamily="50" charset="-127"/>
                </a:rPr>
                <a:t>TX</a:t>
              </a:r>
              <a:endParaRPr lang="en-US" altLang="ko-KR" sz="1800" i="1" baseline="-25000">
                <a:solidFill>
                  <a:srgbClr val="215F24"/>
                </a:solidFill>
                <a:ea typeface="굴림" pitchFamily="50" charset="-127"/>
              </a:endParaRPr>
            </a:p>
          </p:txBody>
        </p:sp>
        <p:sp>
          <p:nvSpPr>
            <p:cNvPr id="59" name="Rectangle 3"/>
            <p:cNvSpPr>
              <a:spLocks noChangeArrowheads="1"/>
            </p:cNvSpPr>
            <p:nvPr/>
          </p:nvSpPr>
          <p:spPr bwMode="auto">
            <a:xfrm>
              <a:off x="1002514" y="6347104"/>
              <a:ext cx="463550" cy="201612"/>
            </a:xfrm>
            <a:prstGeom prst="rect">
              <a:avLst/>
            </a:prstGeom>
            <a:solidFill>
              <a:srgbClr val="CCECFF"/>
            </a:solidFill>
            <a:ln w="1587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marL="495300" indent="-495300" algn="ctr">
                <a:lnSpc>
                  <a:spcPct val="70000"/>
                </a:lnSpc>
                <a:spcBef>
                  <a:spcPts val="500"/>
                </a:spcBef>
              </a:pPr>
              <a:r>
                <a:rPr lang="en-US" altLang="ko-KR" sz="1200">
                  <a:solidFill>
                    <a:srgbClr val="0033CC"/>
                  </a:solidFill>
                  <a:ea typeface="굴림" pitchFamily="50" charset="-127"/>
                </a:rPr>
                <a:t>Idle</a:t>
              </a:r>
              <a:endParaRPr lang="en-US" altLang="ko-KR" sz="1800" i="1" baseline="-25000">
                <a:solidFill>
                  <a:srgbClr val="990000"/>
                </a:solidFill>
                <a:ea typeface="굴림" pitchFamily="50" charset="-127"/>
              </a:endParaRPr>
            </a:p>
          </p:txBody>
        </p:sp>
        <p:sp>
          <p:nvSpPr>
            <p:cNvPr id="60" name="Rectangle 3"/>
            <p:cNvSpPr>
              <a:spLocks noChangeArrowheads="1"/>
            </p:cNvSpPr>
            <p:nvPr/>
          </p:nvSpPr>
          <p:spPr bwMode="auto">
            <a:xfrm>
              <a:off x="3115886" y="6354943"/>
              <a:ext cx="463550" cy="201613"/>
            </a:xfrm>
            <a:prstGeom prst="rect">
              <a:avLst/>
            </a:prstGeom>
            <a:solidFill>
              <a:srgbClr val="CCECFF"/>
            </a:solidFill>
            <a:ln w="1587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marL="495300" indent="-495300" algn="ctr">
                <a:lnSpc>
                  <a:spcPct val="70000"/>
                </a:lnSpc>
                <a:spcBef>
                  <a:spcPts val="500"/>
                </a:spcBef>
              </a:pPr>
              <a:r>
                <a:rPr lang="en-US" altLang="ko-KR" sz="1200">
                  <a:solidFill>
                    <a:srgbClr val="0033CC"/>
                  </a:solidFill>
                  <a:ea typeface="굴림" pitchFamily="50" charset="-127"/>
                </a:rPr>
                <a:t>Idle</a:t>
              </a:r>
              <a:endParaRPr lang="en-US" altLang="ko-KR" sz="1800" i="1" baseline="-25000">
                <a:solidFill>
                  <a:srgbClr val="990000"/>
                </a:solidFill>
                <a:ea typeface="굴림" pitchFamily="50" charset="-127"/>
              </a:endParaRPr>
            </a:p>
          </p:txBody>
        </p:sp>
        <p:sp>
          <p:nvSpPr>
            <p:cNvPr id="61" name="Rectangle 3"/>
            <p:cNvSpPr>
              <a:spLocks noChangeArrowheads="1"/>
            </p:cNvSpPr>
            <p:nvPr/>
          </p:nvSpPr>
          <p:spPr bwMode="auto">
            <a:xfrm>
              <a:off x="3623886" y="6353356"/>
              <a:ext cx="463550" cy="201612"/>
            </a:xfrm>
            <a:prstGeom prst="rect">
              <a:avLst/>
            </a:prstGeom>
            <a:solidFill>
              <a:srgbClr val="CCECFF"/>
            </a:solidFill>
            <a:ln w="1587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marL="495300" indent="-495300" algn="ctr">
                <a:lnSpc>
                  <a:spcPct val="70000"/>
                </a:lnSpc>
                <a:spcBef>
                  <a:spcPts val="500"/>
                </a:spcBef>
              </a:pPr>
              <a:r>
                <a:rPr lang="en-US" altLang="ko-KR" sz="1200" dirty="0">
                  <a:solidFill>
                    <a:srgbClr val="0033CC"/>
                  </a:solidFill>
                  <a:ea typeface="굴림" pitchFamily="50" charset="-127"/>
                </a:rPr>
                <a:t>Idle</a:t>
              </a:r>
              <a:endParaRPr lang="en-US" altLang="ko-KR" sz="1800" i="1" baseline="-25000" dirty="0">
                <a:solidFill>
                  <a:srgbClr val="990000"/>
                </a:solidFill>
                <a:ea typeface="굴림" pitchFamily="50" charset="-127"/>
              </a:endParaRPr>
            </a:p>
          </p:txBody>
        </p:sp>
        <p:sp>
          <p:nvSpPr>
            <p:cNvPr id="64" name="Rectangle 3"/>
            <p:cNvSpPr>
              <a:spLocks noChangeArrowheads="1"/>
            </p:cNvSpPr>
            <p:nvPr/>
          </p:nvSpPr>
          <p:spPr bwMode="auto">
            <a:xfrm>
              <a:off x="4150936" y="6347006"/>
              <a:ext cx="439737" cy="201612"/>
            </a:xfrm>
            <a:prstGeom prst="rect">
              <a:avLst/>
            </a:prstGeom>
            <a:solidFill>
              <a:srgbClr val="FF99CC"/>
            </a:solidFill>
            <a:ln w="1587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marL="495300" indent="-495300" algn="ctr">
                <a:lnSpc>
                  <a:spcPct val="70000"/>
                </a:lnSpc>
                <a:spcBef>
                  <a:spcPts val="500"/>
                </a:spcBef>
              </a:pPr>
              <a:r>
                <a:rPr lang="en-US" altLang="ko-KR" sz="1200">
                  <a:solidFill>
                    <a:srgbClr val="990000"/>
                  </a:solidFill>
                  <a:ea typeface="굴림" pitchFamily="50" charset="-127"/>
                </a:rPr>
                <a:t>Col</a:t>
              </a:r>
              <a:endParaRPr lang="en-US" altLang="ko-KR" sz="1800" i="1" baseline="-25000">
                <a:solidFill>
                  <a:srgbClr val="215F24"/>
                </a:solidFill>
                <a:ea typeface="굴림" pitchFamily="50" charset="-127"/>
              </a:endParaRPr>
            </a:p>
          </p:txBody>
        </p:sp>
        <p:sp>
          <p:nvSpPr>
            <p:cNvPr id="65" name="Rectangle 3"/>
            <p:cNvSpPr>
              <a:spLocks noChangeArrowheads="1"/>
            </p:cNvSpPr>
            <p:nvPr/>
          </p:nvSpPr>
          <p:spPr bwMode="auto">
            <a:xfrm>
              <a:off x="5741430" y="6350279"/>
              <a:ext cx="463550" cy="201612"/>
            </a:xfrm>
            <a:prstGeom prst="rect">
              <a:avLst/>
            </a:prstGeom>
            <a:solidFill>
              <a:srgbClr val="CCECFF"/>
            </a:solidFill>
            <a:ln w="1587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marL="495300" indent="-495300" algn="ctr">
                <a:lnSpc>
                  <a:spcPct val="70000"/>
                </a:lnSpc>
                <a:spcBef>
                  <a:spcPts val="500"/>
                </a:spcBef>
              </a:pPr>
              <a:r>
                <a:rPr lang="en-US" altLang="ko-KR" sz="1200">
                  <a:solidFill>
                    <a:srgbClr val="0033CC"/>
                  </a:solidFill>
                  <a:ea typeface="굴림" pitchFamily="50" charset="-127"/>
                </a:rPr>
                <a:t>Idle</a:t>
              </a:r>
              <a:endParaRPr lang="en-US" altLang="ko-KR" sz="1800" i="1" baseline="-25000">
                <a:solidFill>
                  <a:srgbClr val="990000"/>
                </a:solidFill>
                <a:ea typeface="굴림" pitchFamily="50" charset="-127"/>
              </a:endParaRPr>
            </a:p>
          </p:txBody>
        </p:sp>
        <p:sp>
          <p:nvSpPr>
            <p:cNvPr id="67" name="Rectangle 3"/>
            <p:cNvSpPr>
              <a:spLocks noChangeArrowheads="1"/>
            </p:cNvSpPr>
            <p:nvPr/>
          </p:nvSpPr>
          <p:spPr bwMode="auto">
            <a:xfrm>
              <a:off x="6281180" y="6347104"/>
              <a:ext cx="439738" cy="201612"/>
            </a:xfrm>
            <a:prstGeom prst="rect">
              <a:avLst/>
            </a:prstGeom>
            <a:solidFill>
              <a:srgbClr val="CCFFCC"/>
            </a:solidFill>
            <a:ln w="1587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marL="495300" indent="-495300" algn="ctr">
                <a:lnSpc>
                  <a:spcPct val="70000"/>
                </a:lnSpc>
                <a:spcBef>
                  <a:spcPts val="500"/>
                </a:spcBef>
              </a:pPr>
              <a:r>
                <a:rPr lang="en-US" altLang="ko-KR" sz="1200">
                  <a:solidFill>
                    <a:srgbClr val="215F24"/>
                  </a:solidFill>
                  <a:ea typeface="굴림" pitchFamily="50" charset="-127"/>
                </a:rPr>
                <a:t>TX</a:t>
              </a:r>
              <a:endParaRPr lang="en-US" altLang="ko-KR" sz="1800" i="1" baseline="-25000">
                <a:solidFill>
                  <a:srgbClr val="215F24"/>
                </a:solidFill>
                <a:ea typeface="굴림" pitchFamily="50" charset="-127"/>
              </a:endParaRPr>
            </a:p>
          </p:txBody>
        </p:sp>
        <p:sp>
          <p:nvSpPr>
            <p:cNvPr id="73" name="Rectangle 3"/>
            <p:cNvSpPr>
              <a:spLocks noChangeArrowheads="1"/>
            </p:cNvSpPr>
            <p:nvPr/>
          </p:nvSpPr>
          <p:spPr bwMode="auto">
            <a:xfrm>
              <a:off x="2023946" y="6363092"/>
              <a:ext cx="521289" cy="176182"/>
            </a:xfrm>
            <a:prstGeom prst="rect">
              <a:avLst/>
            </a:prstGeom>
            <a:blipFill>
              <a:blip r:embed="rId12" cstate="print"/>
              <a:tile tx="0" ty="0" sx="100000" sy="100000" flip="none" algn="tl"/>
            </a:blipFill>
            <a:ln w="1587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marL="495300" indent="-495300" algn="ctr">
                <a:lnSpc>
                  <a:spcPct val="70000"/>
                </a:lnSpc>
                <a:spcBef>
                  <a:spcPts val="500"/>
                </a:spcBef>
              </a:pPr>
              <a:r>
                <a:rPr lang="en-US" altLang="ko-KR" sz="1200" dirty="0" smtClean="0">
                  <a:ea typeface="굴림" pitchFamily="50" charset="-127"/>
                </a:rPr>
                <a:t>RSV</a:t>
              </a:r>
              <a:endParaRPr lang="en-US" altLang="ko-KR" sz="1800" i="1" baseline="-25000" dirty="0">
                <a:ea typeface="굴림" pitchFamily="50" charset="-127"/>
              </a:endParaRPr>
            </a:p>
          </p:txBody>
        </p:sp>
        <p:sp>
          <p:nvSpPr>
            <p:cNvPr id="74" name="Rectangle 3"/>
            <p:cNvSpPr>
              <a:spLocks noChangeArrowheads="1"/>
            </p:cNvSpPr>
            <p:nvPr/>
          </p:nvSpPr>
          <p:spPr bwMode="auto">
            <a:xfrm>
              <a:off x="2572272" y="6364663"/>
              <a:ext cx="521289" cy="176182"/>
            </a:xfrm>
            <a:prstGeom prst="rect">
              <a:avLst/>
            </a:prstGeom>
            <a:blipFill>
              <a:blip r:embed="rId12" cstate="print"/>
              <a:tile tx="0" ty="0" sx="100000" sy="100000" flip="none" algn="tl"/>
            </a:blipFill>
            <a:ln w="1587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marL="495300" indent="-495300" algn="ctr">
                <a:lnSpc>
                  <a:spcPct val="70000"/>
                </a:lnSpc>
                <a:spcBef>
                  <a:spcPts val="500"/>
                </a:spcBef>
              </a:pPr>
              <a:r>
                <a:rPr lang="en-US" altLang="ko-KR" sz="1200" dirty="0" smtClean="0">
                  <a:ea typeface="굴림" pitchFamily="50" charset="-127"/>
                </a:rPr>
                <a:t>RSV</a:t>
              </a:r>
              <a:endParaRPr lang="en-US" altLang="ko-KR" sz="1800" i="1" baseline="-25000" dirty="0">
                <a:ea typeface="굴림" pitchFamily="50" charset="-127"/>
              </a:endParaRPr>
            </a:p>
          </p:txBody>
        </p:sp>
        <p:sp>
          <p:nvSpPr>
            <p:cNvPr id="75" name="Rectangle 3"/>
            <p:cNvSpPr>
              <a:spLocks noChangeArrowheads="1"/>
            </p:cNvSpPr>
            <p:nvPr/>
          </p:nvSpPr>
          <p:spPr bwMode="auto">
            <a:xfrm>
              <a:off x="4644598" y="6353666"/>
              <a:ext cx="521289" cy="176182"/>
            </a:xfrm>
            <a:prstGeom prst="rect">
              <a:avLst/>
            </a:prstGeom>
            <a:blipFill>
              <a:blip r:embed="rId12" cstate="print"/>
              <a:tile tx="0" ty="0" sx="100000" sy="100000" flip="none" algn="tl"/>
            </a:blipFill>
            <a:ln w="1587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marL="495300" indent="-495300" algn="ctr">
                <a:lnSpc>
                  <a:spcPct val="70000"/>
                </a:lnSpc>
                <a:spcBef>
                  <a:spcPts val="500"/>
                </a:spcBef>
              </a:pPr>
              <a:r>
                <a:rPr lang="en-US" altLang="ko-KR" sz="1200" dirty="0" smtClean="0">
                  <a:ea typeface="굴림" pitchFamily="50" charset="-127"/>
                </a:rPr>
                <a:t>RSV</a:t>
              </a:r>
              <a:endParaRPr lang="en-US" altLang="ko-KR" sz="1800" i="1" baseline="-25000" dirty="0">
                <a:ea typeface="굴림" pitchFamily="50" charset="-127"/>
              </a:endParaRPr>
            </a:p>
          </p:txBody>
        </p:sp>
        <p:sp>
          <p:nvSpPr>
            <p:cNvPr id="76" name="Rectangle 3"/>
            <p:cNvSpPr>
              <a:spLocks noChangeArrowheads="1"/>
            </p:cNvSpPr>
            <p:nvPr/>
          </p:nvSpPr>
          <p:spPr bwMode="auto">
            <a:xfrm>
              <a:off x="5172499" y="6353665"/>
              <a:ext cx="521289" cy="176182"/>
            </a:xfrm>
            <a:prstGeom prst="rect">
              <a:avLst/>
            </a:prstGeom>
            <a:blipFill>
              <a:blip r:embed="rId12" cstate="print"/>
              <a:tile tx="0" ty="0" sx="100000" sy="100000" flip="none" algn="tl"/>
            </a:blipFill>
            <a:ln w="1587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marL="495300" indent="-495300" algn="ctr">
                <a:lnSpc>
                  <a:spcPct val="70000"/>
                </a:lnSpc>
                <a:spcBef>
                  <a:spcPts val="500"/>
                </a:spcBef>
              </a:pPr>
              <a:r>
                <a:rPr lang="en-US" altLang="ko-KR" sz="1200" dirty="0" smtClean="0">
                  <a:ea typeface="굴림" pitchFamily="50" charset="-127"/>
                </a:rPr>
                <a:t>RSV</a:t>
              </a:r>
              <a:endParaRPr lang="en-US" altLang="ko-KR" sz="1800" i="1" baseline="-25000" dirty="0">
                <a:ea typeface="굴림" pitchFamily="50" charset="-127"/>
              </a:endParaRPr>
            </a:p>
          </p:txBody>
        </p:sp>
        <p:sp>
          <p:nvSpPr>
            <p:cNvPr id="77" name="Rounded Rectangle 76"/>
            <p:cNvSpPr/>
            <p:nvPr/>
          </p:nvSpPr>
          <p:spPr bwMode="auto">
            <a:xfrm>
              <a:off x="4703975" y="4534293"/>
              <a:ext cx="970961" cy="1706252"/>
            </a:xfrm>
            <a:prstGeom prst="round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25400" cap="flat" cmpd="sng" algn="ctr">
              <a:solidFill>
                <a:schemeClr val="tx1">
                  <a:alpha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en-US" sz="16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High</a:t>
              </a:r>
            </a:p>
            <a:p>
              <a:pPr marL="0" marR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en-US" sz="16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Priority</a:t>
              </a:r>
              <a:r>
                <a:rPr kumimoji="0" lang="en-US" sz="160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Class Only</a:t>
              </a:r>
              <a:endPara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8" name="Rounded Rectangle 77"/>
            <p:cNvSpPr/>
            <p:nvPr/>
          </p:nvSpPr>
          <p:spPr bwMode="auto">
            <a:xfrm>
              <a:off x="2066041" y="4526438"/>
              <a:ext cx="970961" cy="1706252"/>
            </a:xfrm>
            <a:prstGeom prst="round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25400" cap="flat" cmpd="sng" algn="ctr">
              <a:solidFill>
                <a:schemeClr val="tx1">
                  <a:alpha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en-US" sz="16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High</a:t>
              </a:r>
            </a:p>
            <a:p>
              <a:pPr marL="0" marR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en-US" sz="16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Priority</a:t>
              </a:r>
              <a:r>
                <a:rPr kumimoji="0" lang="en-US" sz="160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Class Only</a:t>
              </a:r>
              <a:endPara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0" name="Line 29"/>
            <p:cNvSpPr>
              <a:spLocks noChangeShapeType="1"/>
            </p:cNvSpPr>
            <p:nvPr/>
          </p:nvSpPr>
          <p:spPr bwMode="auto">
            <a:xfrm>
              <a:off x="7319078" y="4488730"/>
              <a:ext cx="0" cy="17870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30"/>
            <p:cNvSpPr>
              <a:spLocks noChangeShapeType="1"/>
            </p:cNvSpPr>
            <p:nvPr/>
          </p:nvSpPr>
          <p:spPr bwMode="auto">
            <a:xfrm>
              <a:off x="7857240" y="4488730"/>
              <a:ext cx="0" cy="17870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Rectangle 3"/>
            <p:cNvSpPr>
              <a:spLocks noChangeArrowheads="1"/>
            </p:cNvSpPr>
            <p:nvPr/>
          </p:nvSpPr>
          <p:spPr bwMode="auto">
            <a:xfrm>
              <a:off x="7367047" y="6348577"/>
              <a:ext cx="439737" cy="201612"/>
            </a:xfrm>
            <a:prstGeom prst="rect">
              <a:avLst/>
            </a:prstGeom>
            <a:solidFill>
              <a:srgbClr val="FF99CC"/>
            </a:solidFill>
            <a:ln w="1587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marL="495300" indent="-495300" algn="ctr">
                <a:lnSpc>
                  <a:spcPct val="70000"/>
                </a:lnSpc>
                <a:spcBef>
                  <a:spcPts val="500"/>
                </a:spcBef>
              </a:pPr>
              <a:r>
                <a:rPr lang="en-US" altLang="ko-KR" sz="1200">
                  <a:solidFill>
                    <a:srgbClr val="990000"/>
                  </a:solidFill>
                  <a:ea typeface="굴림" pitchFamily="50" charset="-127"/>
                </a:rPr>
                <a:t>Col</a:t>
              </a:r>
              <a:endParaRPr lang="en-US" altLang="ko-KR" sz="1800" i="1" baseline="-25000">
                <a:solidFill>
                  <a:srgbClr val="215F24"/>
                </a:solidFill>
                <a:ea typeface="굴림" pitchFamily="50" charset="-127"/>
              </a:endParaRPr>
            </a:p>
          </p:txBody>
        </p:sp>
        <p:sp>
          <p:nvSpPr>
            <p:cNvPr id="83" name="Rounded Rectangle 82"/>
            <p:cNvSpPr/>
            <p:nvPr/>
          </p:nvSpPr>
          <p:spPr bwMode="auto">
            <a:xfrm>
              <a:off x="6798297" y="4526437"/>
              <a:ext cx="516904" cy="1706252"/>
            </a:xfrm>
            <a:prstGeom prst="round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25400" cap="flat" cmpd="sng" algn="ctr">
              <a:solidFill>
                <a:schemeClr val="tx1">
                  <a:alpha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lang="en-US" sz="1050" dirty="0">
                <a:solidFill>
                  <a:schemeClr val="tx1"/>
                </a:solidFill>
                <a:latin typeface="Times New Roman" pitchFamily="18" charset="0"/>
              </a:endParaRPr>
            </a:p>
            <a:p>
              <a:pPr marL="0" marR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en-US" sz="105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High</a:t>
              </a:r>
            </a:p>
            <a:p>
              <a:pPr marL="0" marR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kumimoji="0" lang="en-US" sz="105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Priority</a:t>
              </a:r>
              <a:r>
                <a:rPr kumimoji="0" lang="en-US" sz="105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Class Only</a:t>
              </a:r>
              <a:endParaRPr kumimoji="0" lang="en-US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4" name="Rectangle 3"/>
            <p:cNvSpPr>
              <a:spLocks noChangeArrowheads="1"/>
            </p:cNvSpPr>
            <p:nvPr/>
          </p:nvSpPr>
          <p:spPr bwMode="auto">
            <a:xfrm>
              <a:off x="6804907" y="6355236"/>
              <a:ext cx="521289" cy="176182"/>
            </a:xfrm>
            <a:prstGeom prst="rect">
              <a:avLst/>
            </a:prstGeom>
            <a:blipFill>
              <a:blip r:embed="rId12" cstate="print"/>
              <a:tile tx="0" ty="0" sx="100000" sy="100000" flip="none" algn="tl"/>
            </a:blipFill>
            <a:ln w="1587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marL="495300" indent="-495300" algn="ctr">
                <a:lnSpc>
                  <a:spcPct val="70000"/>
                </a:lnSpc>
                <a:spcBef>
                  <a:spcPts val="500"/>
                </a:spcBef>
              </a:pPr>
              <a:r>
                <a:rPr lang="en-US" altLang="ko-KR" sz="1200" dirty="0" smtClean="0">
                  <a:ea typeface="굴림" pitchFamily="50" charset="-127"/>
                </a:rPr>
                <a:t>RSV</a:t>
              </a:r>
              <a:endParaRPr lang="en-US" altLang="ko-KR" sz="1800" i="1" baseline="-25000" dirty="0">
                <a:ea typeface="굴림" pitchFamily="50" charset="-127"/>
              </a:endParaRPr>
            </a:p>
          </p:txBody>
        </p:sp>
        <p:sp>
          <p:nvSpPr>
            <p:cNvPr id="85" name="Rectangle 3"/>
            <p:cNvSpPr>
              <a:spLocks noChangeArrowheads="1"/>
            </p:cNvSpPr>
            <p:nvPr/>
          </p:nvSpPr>
          <p:spPr bwMode="auto">
            <a:xfrm>
              <a:off x="480767" y="4602311"/>
              <a:ext cx="1451728" cy="327908"/>
            </a:xfrm>
            <a:prstGeom prst="rect">
              <a:avLst/>
            </a:prstGeom>
            <a:solidFill>
              <a:srgbClr val="F5EBFF"/>
            </a:solidFill>
            <a:ln w="15875">
              <a:solidFill>
                <a:srgbClr val="CC99FF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marL="495300" indent="-495300">
                <a:spcBef>
                  <a:spcPts val="500"/>
                </a:spcBef>
              </a:pPr>
              <a:r>
                <a:rPr lang="en-US" altLang="ko-KR" sz="1400" dirty="0" smtClean="0">
                  <a:solidFill>
                    <a:srgbClr val="0033CC"/>
                  </a:solidFill>
                  <a:ea typeface="굴림" pitchFamily="50" charset="-127"/>
                </a:rPr>
                <a:t>AIFS Diff </a:t>
              </a:r>
              <a:r>
                <a:rPr lang="el-GR" altLang="ko-KR" sz="1600" i="1" dirty="0" smtClean="0">
                  <a:solidFill>
                    <a:srgbClr val="0033CC"/>
                  </a:solidFill>
                  <a:ea typeface="굴림" pitchFamily="50" charset="-127"/>
                </a:rPr>
                <a:t>Δ</a:t>
              </a:r>
              <a:r>
                <a:rPr lang="en-US" altLang="ko-KR" sz="1600" dirty="0" smtClean="0">
                  <a:solidFill>
                    <a:srgbClr val="0033CC"/>
                  </a:solidFill>
                  <a:ea typeface="굴림" pitchFamily="50" charset="-127"/>
                </a:rPr>
                <a:t>=2</a:t>
              </a:r>
              <a:endParaRPr lang="en-US" altLang="ko-KR" sz="1600" dirty="0">
                <a:solidFill>
                  <a:schemeClr val="tx1"/>
                </a:solidFill>
                <a:ea typeface="굴림" pitchFamily="50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81841E-6 L -0.39549 0.1022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" y="5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04326E-6 L -0.02205 0.0707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" y="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76456" y="506413"/>
            <a:ext cx="7996204" cy="598487"/>
          </a:xfrm>
        </p:spPr>
        <p:txBody>
          <a:bodyPr/>
          <a:lstStyle/>
          <a:p>
            <a:r>
              <a:rPr lang="en-US" altLang="ko-K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Generalized ODE model for 802.11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29227" y="1243142"/>
            <a:ext cx="8218847" cy="1396363"/>
          </a:xfrm>
          <a:prstGeom prst="rect">
            <a:avLst/>
          </a:prstGeom>
          <a:solidFill>
            <a:srgbClr val="F5EB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  <a:defRPr/>
            </a:pPr>
            <a:r>
              <a:rPr lang="en-US" altLang="ko-KR" sz="2000" dirty="0" smtClean="0">
                <a:solidFill>
                  <a:schemeClr val="tx1"/>
                </a:solidFill>
                <a:ea typeface="굴림" pitchFamily="50" charset="-127"/>
              </a:rPr>
              <a:t>Why AIFS diff. complicates the analysis?</a:t>
            </a:r>
          </a:p>
          <a:p>
            <a:pPr marL="798513" lvl="1" indent="-341313">
              <a:spcBef>
                <a:spcPts val="500"/>
              </a:spcBef>
              <a:buFont typeface="Times New Roman" pitchFamily="18" charset="0"/>
              <a:buChar char="•"/>
              <a:defRPr/>
            </a:pPr>
            <a:r>
              <a:rPr lang="en-US" altLang="ko-KR" sz="1800" b="0" dirty="0" smtClean="0">
                <a:solidFill>
                  <a:schemeClr val="tx1"/>
                </a:solidFill>
                <a:ea typeface="굴림" pitchFamily="50" charset="-127"/>
              </a:rPr>
              <a:t>[SHA09] reckoned “our analysis does not allow for AIFS differentiation”.</a:t>
            </a:r>
          </a:p>
          <a:p>
            <a:pPr marL="798513" lvl="1" indent="-341313">
              <a:spcBef>
                <a:spcPts val="500"/>
              </a:spcBef>
              <a:buFont typeface="Times New Roman" pitchFamily="18" charset="0"/>
              <a:buChar char="•"/>
              <a:defRPr/>
            </a:pPr>
            <a:r>
              <a:rPr lang="en-US" altLang="ko-KR" sz="1800" b="0" dirty="0" smtClean="0">
                <a:solidFill>
                  <a:schemeClr val="tx1"/>
                </a:solidFill>
                <a:ea typeface="굴림" pitchFamily="50" charset="-127"/>
              </a:rPr>
              <a:t>The type of time-slot and occupancy measure depend on each other and hence increasing the state-space of the Markov chain. </a:t>
            </a:r>
          </a:p>
        </p:txBody>
      </p:sp>
      <p:sp>
        <p:nvSpPr>
          <p:cNvPr id="58" name="Text Box 6"/>
          <p:cNvSpPr txBox="1">
            <a:spLocks noChangeArrowheads="1"/>
          </p:cNvSpPr>
          <p:nvPr/>
        </p:nvSpPr>
        <p:spPr bwMode="auto">
          <a:xfrm>
            <a:off x="612742" y="5599521"/>
            <a:ext cx="8043896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400" b="0" dirty="0">
                <a:solidFill>
                  <a:srgbClr val="660066"/>
                </a:solidFill>
                <a:ea typeface="굴림" pitchFamily="50" charset="-127"/>
              </a:rPr>
              <a:t>[SHA09] G. Sharma, A. </a:t>
            </a:r>
            <a:r>
              <a:rPr lang="en-US" altLang="ko-KR" sz="1400" b="0" dirty="0" err="1">
                <a:solidFill>
                  <a:srgbClr val="660066"/>
                </a:solidFill>
                <a:ea typeface="굴림" pitchFamily="50" charset="-127"/>
              </a:rPr>
              <a:t>Ganesh</a:t>
            </a:r>
            <a:r>
              <a:rPr lang="en-US" altLang="ko-KR" sz="1400" b="0" dirty="0">
                <a:solidFill>
                  <a:srgbClr val="660066"/>
                </a:solidFill>
                <a:ea typeface="굴림" pitchFamily="50" charset="-127"/>
              </a:rPr>
              <a:t>, and P. Key, “Performance analysis of contention based medium access control protocols”, </a:t>
            </a:r>
            <a:r>
              <a:rPr lang="en-US" altLang="ko-KR" sz="1400" i="1" dirty="0">
                <a:solidFill>
                  <a:srgbClr val="660066"/>
                </a:solidFill>
                <a:ea typeface="굴림" pitchFamily="50" charset="-127"/>
              </a:rPr>
              <a:t>IEEE Trans. Information Theory</a:t>
            </a:r>
            <a:r>
              <a:rPr lang="en-US" altLang="ko-KR" sz="1400" b="0" dirty="0">
                <a:solidFill>
                  <a:srgbClr val="660066"/>
                </a:solidFill>
                <a:ea typeface="굴림" pitchFamily="50" charset="-127"/>
              </a:rPr>
              <a:t>, Apr. 2009</a:t>
            </a:r>
            <a:r>
              <a:rPr lang="en-US" altLang="ko-KR" sz="1400" b="0" dirty="0" smtClean="0">
                <a:solidFill>
                  <a:srgbClr val="660066"/>
                </a:solidFill>
                <a:ea typeface="굴림" pitchFamily="50" charset="-127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ko-KR" sz="1400" b="0" dirty="0" smtClean="0">
                <a:solidFill>
                  <a:srgbClr val="660066"/>
                </a:solidFill>
                <a:ea typeface="굴림" pitchFamily="50" charset="-127"/>
              </a:rPr>
              <a:t>[BEN08] M. </a:t>
            </a:r>
            <a:r>
              <a:rPr lang="en-US" altLang="ko-KR" sz="1400" b="0" dirty="0" err="1" smtClean="0">
                <a:solidFill>
                  <a:srgbClr val="660066"/>
                </a:solidFill>
                <a:ea typeface="굴림" pitchFamily="50" charset="-127"/>
              </a:rPr>
              <a:t>Benaim</a:t>
            </a:r>
            <a:r>
              <a:rPr lang="en-US" altLang="ko-KR" sz="1400" b="0" dirty="0" smtClean="0">
                <a:solidFill>
                  <a:srgbClr val="660066"/>
                </a:solidFill>
                <a:ea typeface="굴림" pitchFamily="50" charset="-127"/>
              </a:rPr>
              <a:t> and J.-Y. Le </a:t>
            </a:r>
            <a:r>
              <a:rPr lang="en-US" altLang="ko-KR" sz="1400" b="0" dirty="0" err="1" smtClean="0">
                <a:solidFill>
                  <a:srgbClr val="660066"/>
                </a:solidFill>
                <a:ea typeface="굴림" pitchFamily="50" charset="-127"/>
              </a:rPr>
              <a:t>Boudec</a:t>
            </a:r>
            <a:r>
              <a:rPr lang="en-US" altLang="ko-KR" sz="1400" b="0" dirty="0" smtClean="0">
                <a:solidFill>
                  <a:srgbClr val="660066"/>
                </a:solidFill>
                <a:ea typeface="굴림" pitchFamily="50" charset="-127"/>
              </a:rPr>
              <a:t>, “A class of mean field limit interaction models for computer and communication systems”, </a:t>
            </a:r>
            <a:r>
              <a:rPr lang="en-US" altLang="ko-KR" sz="1400" i="1" dirty="0" err="1" smtClean="0">
                <a:solidFill>
                  <a:srgbClr val="660066"/>
                </a:solidFill>
                <a:ea typeface="굴림" pitchFamily="50" charset="-127"/>
              </a:rPr>
              <a:t>Perf</a:t>
            </a:r>
            <a:r>
              <a:rPr lang="en-US" altLang="ko-KR" sz="1400" i="1" dirty="0" smtClean="0">
                <a:solidFill>
                  <a:srgbClr val="660066"/>
                </a:solidFill>
                <a:ea typeface="굴림" pitchFamily="50" charset="-127"/>
              </a:rPr>
              <a:t>. </a:t>
            </a:r>
            <a:r>
              <a:rPr lang="en-US" altLang="ko-KR" sz="1400" i="1" dirty="0" err="1" smtClean="0">
                <a:solidFill>
                  <a:srgbClr val="660066"/>
                </a:solidFill>
                <a:ea typeface="굴림" pitchFamily="50" charset="-127"/>
              </a:rPr>
              <a:t>Eval</a:t>
            </a:r>
            <a:r>
              <a:rPr lang="en-US" altLang="ko-KR" sz="1400" i="1" dirty="0" smtClean="0">
                <a:solidFill>
                  <a:srgbClr val="660066"/>
                </a:solidFill>
                <a:ea typeface="굴림" pitchFamily="50" charset="-127"/>
              </a:rPr>
              <a:t>.</a:t>
            </a:r>
            <a:r>
              <a:rPr lang="en-US" altLang="ko-KR" sz="1400" b="0" dirty="0" smtClean="0">
                <a:solidFill>
                  <a:srgbClr val="660066"/>
                </a:solidFill>
                <a:ea typeface="굴림" pitchFamily="50" charset="-127"/>
              </a:rPr>
              <a:t>, Nov. 2008.</a:t>
            </a:r>
            <a:endParaRPr lang="en-US" altLang="ko-KR" sz="1400" b="0" dirty="0">
              <a:solidFill>
                <a:srgbClr val="660066"/>
              </a:solidFill>
              <a:ea typeface="굴림" pitchFamily="50" charset="-127"/>
            </a:endParaRPr>
          </a:p>
        </p:txBody>
      </p:sp>
      <p:sp>
        <p:nvSpPr>
          <p:cNvPr id="149" name="Rectangle 148"/>
          <p:cNvSpPr>
            <a:spLocks noChangeArrowheads="1"/>
          </p:cNvSpPr>
          <p:nvPr/>
        </p:nvSpPr>
        <p:spPr bwMode="auto">
          <a:xfrm>
            <a:off x="530798" y="2781282"/>
            <a:ext cx="8218847" cy="2762870"/>
          </a:xfrm>
          <a:prstGeom prst="rect">
            <a:avLst/>
          </a:prstGeom>
          <a:solidFill>
            <a:srgbClr val="F5EB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  <a:defRPr/>
            </a:pPr>
            <a:r>
              <a:rPr lang="en-US" altLang="ko-KR" sz="2000" dirty="0" smtClean="0">
                <a:solidFill>
                  <a:schemeClr val="tx1"/>
                </a:solidFill>
                <a:ea typeface="굴림" pitchFamily="50" charset="-127"/>
              </a:rPr>
              <a:t>Another insight from [BEN08] solves this problem.</a:t>
            </a:r>
          </a:p>
        </p:txBody>
      </p:sp>
      <p:graphicFrame>
        <p:nvGraphicFramePr>
          <p:cNvPr id="150" name="Object 13"/>
          <p:cNvGraphicFramePr>
            <a:graphicFrameLocks noChangeAspect="1"/>
          </p:cNvGraphicFramePr>
          <p:nvPr/>
        </p:nvGraphicFramePr>
        <p:xfrm>
          <a:off x="2978870" y="3321558"/>
          <a:ext cx="5712048" cy="1137486"/>
        </p:xfrm>
        <a:graphic>
          <a:graphicData uri="http://schemas.openxmlformats.org/presentationml/2006/ole">
            <p:oleObj spid="_x0000_s64519" name="Equation" r:id="rId4" imgW="3720960" imgH="838080" progId="Equation.3">
              <p:embed/>
            </p:oleObj>
          </a:graphicData>
        </a:graphic>
      </p:graphicFrame>
      <p:sp>
        <p:nvSpPr>
          <p:cNvPr id="151" name="AutoShape 15"/>
          <p:cNvSpPr>
            <a:spLocks noChangeArrowheads="1"/>
          </p:cNvSpPr>
          <p:nvPr/>
        </p:nvSpPr>
        <p:spPr bwMode="auto">
          <a:xfrm>
            <a:off x="631595" y="3357435"/>
            <a:ext cx="1989053" cy="422714"/>
          </a:xfrm>
          <a:prstGeom prst="wedgeRectCallout">
            <a:avLst>
              <a:gd name="adj1" fmla="val 66033"/>
              <a:gd name="adj2" fmla="val -3437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ko-KR" sz="1200" dirty="0" smtClean="0">
                <a:ea typeface="굴림" pitchFamily="50" charset="-127"/>
              </a:rPr>
              <a:t>Occupancy Measure</a:t>
            </a:r>
          </a:p>
          <a:p>
            <a:pPr algn="ctr"/>
            <a:r>
              <a:rPr lang="en-US" altLang="ko-KR" sz="1200" dirty="0" smtClean="0">
                <a:ea typeface="굴림" pitchFamily="50" charset="-127"/>
              </a:rPr>
              <a:t>for Class H</a:t>
            </a:r>
            <a:endParaRPr lang="en-US" altLang="ko-KR" sz="1200" dirty="0">
              <a:ea typeface="굴림" pitchFamily="50" charset="-127"/>
            </a:endParaRPr>
          </a:p>
        </p:txBody>
      </p:sp>
      <p:sp>
        <p:nvSpPr>
          <p:cNvPr id="152" name="AutoShape 15"/>
          <p:cNvSpPr>
            <a:spLocks noChangeArrowheads="1"/>
          </p:cNvSpPr>
          <p:nvPr/>
        </p:nvSpPr>
        <p:spPr bwMode="auto">
          <a:xfrm>
            <a:off x="595460" y="4028308"/>
            <a:ext cx="1989053" cy="422714"/>
          </a:xfrm>
          <a:prstGeom prst="wedgeRectCallout">
            <a:avLst>
              <a:gd name="adj1" fmla="val 66981"/>
              <a:gd name="adj2" fmla="val -3883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ko-KR" sz="1200" dirty="0" smtClean="0">
                <a:ea typeface="굴림" pitchFamily="50" charset="-127"/>
              </a:rPr>
              <a:t>Occupancy Measure</a:t>
            </a:r>
          </a:p>
          <a:p>
            <a:pPr algn="ctr"/>
            <a:r>
              <a:rPr lang="en-US" altLang="ko-KR" sz="1200" dirty="0" smtClean="0">
                <a:ea typeface="굴림" pitchFamily="50" charset="-127"/>
              </a:rPr>
              <a:t>for Class L</a:t>
            </a:r>
            <a:endParaRPr lang="en-US" altLang="ko-KR" sz="1200" dirty="0">
              <a:ea typeface="굴림" pitchFamily="50" charset="-127"/>
            </a:endParaRPr>
          </a:p>
        </p:txBody>
      </p:sp>
      <p:graphicFrame>
        <p:nvGraphicFramePr>
          <p:cNvPr id="64520" name="Object 8"/>
          <p:cNvGraphicFramePr>
            <a:graphicFrameLocks noChangeAspect="1"/>
          </p:cNvGraphicFramePr>
          <p:nvPr/>
        </p:nvGraphicFramePr>
        <p:xfrm>
          <a:off x="1447800" y="4532313"/>
          <a:ext cx="6570663" cy="987425"/>
        </p:xfrm>
        <a:graphic>
          <a:graphicData uri="http://schemas.openxmlformats.org/presentationml/2006/ole">
            <p:oleObj spid="_x0000_s64520" name="Equation" r:id="rId5" imgW="4914720" imgH="838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 animBg="1"/>
      <p:bldP spid="151" grpId="0" animBg="1"/>
      <p:bldP spid="15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76456" y="506413"/>
            <a:ext cx="7996204" cy="598487"/>
          </a:xfrm>
        </p:spPr>
        <p:txBody>
          <a:bodyPr/>
          <a:lstStyle/>
          <a:p>
            <a:r>
              <a:rPr lang="en-US" altLang="ko-KR" sz="2800" b="1" dirty="0" smtClean="0">
                <a:solidFill>
                  <a:srgbClr val="0070C0"/>
                </a:solidFill>
                <a:ea typeface="굴림" pitchFamily="50" charset="-127"/>
              </a:rPr>
              <a:t>Heterogeneous System: </a:t>
            </a:r>
            <a:r>
              <a:rPr lang="en-US" altLang="ko-K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Equilibrium</a:t>
            </a:r>
            <a:r>
              <a:rPr lang="en-US" altLang="ko-KR" sz="2800" b="1" dirty="0" smtClean="0">
                <a:solidFill>
                  <a:srgbClr val="0070C0"/>
                </a:solidFill>
                <a:ea typeface="굴림" pitchFamily="50" charset="-127"/>
              </a:rPr>
              <a:t> Analysis</a:t>
            </a:r>
          </a:p>
        </p:txBody>
      </p:sp>
      <p:grpSp>
        <p:nvGrpSpPr>
          <p:cNvPr id="3" name="Group 19"/>
          <p:cNvGrpSpPr/>
          <p:nvPr/>
        </p:nvGrpSpPr>
        <p:grpSpPr>
          <a:xfrm>
            <a:off x="430705" y="1659120"/>
            <a:ext cx="5065125" cy="2715163"/>
            <a:chOff x="430705" y="1659120"/>
            <a:chExt cx="5065125" cy="2715163"/>
          </a:xfrm>
        </p:grpSpPr>
        <p:sp>
          <p:nvSpPr>
            <p:cNvPr id="10" name="Oval 12"/>
            <p:cNvSpPr>
              <a:spLocks noChangeArrowheads="1"/>
            </p:cNvSpPr>
            <p:nvPr/>
          </p:nvSpPr>
          <p:spPr bwMode="auto">
            <a:xfrm rot="16200000">
              <a:off x="1648024" y="526476"/>
              <a:ext cx="2630488" cy="5065125"/>
            </a:xfrm>
            <a:prstGeom prst="ellipse">
              <a:avLst/>
            </a:prstGeom>
            <a:solidFill>
              <a:srgbClr val="FFCC00">
                <a:alpha val="16078"/>
              </a:srgbClr>
            </a:solidFill>
            <a:ln w="38100">
              <a:solidFill>
                <a:schemeClr val="bg2">
                  <a:lumMod val="50000"/>
                </a:schemeClr>
              </a:solidFill>
              <a:round/>
              <a:headEnd/>
              <a:tailEnd/>
            </a:ln>
          </p:spPr>
          <p:txBody>
            <a:bodyPr vert="eaVert" wrap="none" rIns="914400" anchor="ctr"/>
            <a:lstStyle/>
            <a:p>
              <a:pPr algn="ctr"/>
              <a:endParaRPr lang="en-US" altLang="ko-KR" sz="1600" dirty="0">
                <a:solidFill>
                  <a:srgbClr val="990000"/>
                </a:solidFill>
                <a:ea typeface="굴림" pitchFamily="50" charset="-127"/>
              </a:endParaRP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2403835" y="1659120"/>
              <a:ext cx="1234912" cy="386498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lang="en-US" sz="2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(UNIQ)</a:t>
              </a:r>
              <a:endPara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  <p:grpSp>
        <p:nvGrpSpPr>
          <p:cNvPr id="4" name="Group 18"/>
          <p:cNvGrpSpPr/>
          <p:nvPr/>
        </p:nvGrpSpPr>
        <p:grpSpPr>
          <a:xfrm>
            <a:off x="2413262" y="2395982"/>
            <a:ext cx="2969443" cy="1487862"/>
            <a:chOff x="2413262" y="2395982"/>
            <a:chExt cx="2969443" cy="1487862"/>
          </a:xfrm>
        </p:grpSpPr>
        <p:sp>
          <p:nvSpPr>
            <p:cNvPr id="8" name="Oval 10"/>
            <p:cNvSpPr>
              <a:spLocks noChangeArrowheads="1"/>
            </p:cNvSpPr>
            <p:nvPr/>
          </p:nvSpPr>
          <p:spPr bwMode="auto">
            <a:xfrm>
              <a:off x="2413262" y="2444048"/>
              <a:ext cx="2969443" cy="1439796"/>
            </a:xfrm>
            <a:prstGeom prst="ellipse">
              <a:avLst/>
            </a:prstGeom>
            <a:solidFill>
              <a:srgbClr val="CCFFFF">
                <a:alpha val="30196"/>
              </a:srgbClr>
            </a:solidFill>
            <a:ln w="25400">
              <a:solidFill>
                <a:srgbClr val="00CCFF"/>
              </a:solidFill>
              <a:prstDash val="sysDash"/>
              <a:round/>
              <a:headEnd/>
              <a:tailEnd/>
            </a:ln>
          </p:spPr>
          <p:txBody>
            <a:bodyPr wrap="none" rIns="1280160" anchor="ctr"/>
            <a:lstStyle/>
            <a:p>
              <a:pPr algn="ctr"/>
              <a:endParaRPr lang="en-US" altLang="ko-KR" sz="2000" dirty="0">
                <a:solidFill>
                  <a:srgbClr val="0033CC"/>
                </a:solidFill>
                <a:ea typeface="굴림" pitchFamily="50" charset="-127"/>
              </a:endParaRPr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3366941" y="2395982"/>
              <a:ext cx="1234912" cy="386498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lang="en-US" sz="2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(MONO)</a:t>
              </a:r>
              <a:endPara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  <p:grpSp>
        <p:nvGrpSpPr>
          <p:cNvPr id="5" name="Group 17"/>
          <p:cNvGrpSpPr/>
          <p:nvPr/>
        </p:nvGrpSpPr>
        <p:grpSpPr>
          <a:xfrm>
            <a:off x="631596" y="2275005"/>
            <a:ext cx="2545238" cy="1501266"/>
            <a:chOff x="631596" y="2275005"/>
            <a:chExt cx="2545238" cy="1501266"/>
          </a:xfrm>
        </p:grpSpPr>
        <p:sp>
          <p:nvSpPr>
            <p:cNvPr id="9" name="Oval 11"/>
            <p:cNvSpPr>
              <a:spLocks noChangeArrowheads="1"/>
            </p:cNvSpPr>
            <p:nvPr/>
          </p:nvSpPr>
          <p:spPr bwMode="auto">
            <a:xfrm>
              <a:off x="631596" y="2300140"/>
              <a:ext cx="2545238" cy="1476131"/>
            </a:xfrm>
            <a:prstGeom prst="ellipse">
              <a:avLst/>
            </a:prstGeom>
            <a:solidFill>
              <a:srgbClr val="FF99CC">
                <a:alpha val="18823"/>
              </a:srgbClr>
            </a:solidFill>
            <a:ln w="38100" cmpd="sng">
              <a:solidFill>
                <a:srgbClr val="FF0000"/>
              </a:solidFill>
              <a:prstDash val="sysDash"/>
              <a:round/>
              <a:headEnd/>
              <a:tailEnd/>
            </a:ln>
          </p:spPr>
          <p:txBody>
            <a:bodyPr wrap="none" lIns="1463040" anchor="ctr"/>
            <a:lstStyle/>
            <a:p>
              <a:pPr algn="ctr"/>
              <a:endParaRPr lang="en-US" altLang="ko-KR" sz="1600" dirty="0">
                <a:solidFill>
                  <a:srgbClr val="990000"/>
                </a:solidFill>
                <a:ea typeface="굴림" pitchFamily="50" charset="-127"/>
              </a:endParaRP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1351176" y="2275005"/>
              <a:ext cx="1234912" cy="386498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r>
                <a:rPr lang="en-US" sz="2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(MINT)</a:t>
              </a:r>
              <a:endPara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5825765" y="1880829"/>
            <a:ext cx="2658358" cy="1201736"/>
          </a:xfrm>
          <a:prstGeom prst="rect">
            <a:avLst/>
          </a:prstGeom>
          <a:solidFill>
            <a:srgbClr val="F9F5ED"/>
          </a:solidFill>
          <a:ln w="38100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lIns="90000" tIns="46800" rIns="90000" bIns="46800"/>
          <a:lstStyle/>
          <a:p>
            <a:pPr marL="495300" indent="-495300" algn="ctr">
              <a:spcBef>
                <a:spcPts val="500"/>
              </a:spcBef>
            </a:pPr>
            <a:r>
              <a:rPr lang="en-US" altLang="ko-KR" sz="2000" dirty="0" smtClean="0">
                <a:solidFill>
                  <a:schemeClr val="tx1"/>
                </a:solidFill>
                <a:ea typeface="굴림" pitchFamily="50" charset="-127"/>
              </a:rPr>
              <a:t>Similar implications:</a:t>
            </a:r>
          </a:p>
          <a:p>
            <a:pPr marL="495300" indent="-495300" algn="ctr">
              <a:spcBef>
                <a:spcPts val="500"/>
              </a:spcBef>
            </a:pPr>
            <a:r>
              <a:rPr lang="en-US" altLang="ko-K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(MONO)</a:t>
            </a:r>
            <a:r>
              <a:rPr lang="en-US" altLang="ko-K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  <a:sym typeface="Wingdings" pitchFamily="2" charset="2"/>
              </a:rPr>
              <a:t>(UNIQ)</a:t>
            </a:r>
            <a:endParaRPr lang="en-US" altLang="ko-KR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50" charset="-127"/>
            </a:endParaRPr>
          </a:p>
          <a:p>
            <a:pPr marL="495300" indent="-495300" algn="ctr">
              <a:spcBef>
                <a:spcPts val="500"/>
              </a:spcBef>
            </a:pPr>
            <a:r>
              <a:rPr lang="en-US" altLang="ko-K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(MINT) </a:t>
            </a:r>
            <a:r>
              <a:rPr lang="en-US" altLang="ko-K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  <a:sym typeface="Wingdings" pitchFamily="2" charset="2"/>
              </a:rPr>
              <a:t> (UNIQ)</a:t>
            </a:r>
            <a:endParaRPr lang="en-US" altLang="ko-KR" sz="1800" dirty="0">
              <a:solidFill>
                <a:schemeClr val="tx1"/>
              </a:solidFill>
              <a:ea typeface="굴림" pitchFamily="50" charset="-127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06213" y="5166264"/>
            <a:ext cx="8218847" cy="397122"/>
          </a:xfrm>
          <a:prstGeom prst="rect">
            <a:avLst/>
          </a:prstGeom>
          <a:solidFill>
            <a:srgbClr val="F5EB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  <a:defRPr/>
            </a:pPr>
            <a:r>
              <a:rPr lang="en-US" altLang="ko-KR" sz="1600" dirty="0" smtClean="0">
                <a:solidFill>
                  <a:schemeClr val="tx1"/>
                </a:solidFill>
                <a:ea typeface="굴림" pitchFamily="50" charset="-127"/>
              </a:rPr>
              <a:t>We only </a:t>
            </a:r>
            <a:r>
              <a:rPr lang="en-US" altLang="ko-KR" sz="1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conjecture</a:t>
            </a:r>
            <a:r>
              <a:rPr lang="en-US" altLang="ko-KR" sz="1600" dirty="0" smtClean="0">
                <a:solidFill>
                  <a:schemeClr val="tx1"/>
                </a:solidFill>
                <a:ea typeface="굴림" pitchFamily="50" charset="-127"/>
              </a:rPr>
              <a:t> that (MINT) implies the stability of the generalized ODE.</a:t>
            </a:r>
            <a:endParaRPr lang="en-US" altLang="ko-KR" sz="1600" dirty="0">
              <a:solidFill>
                <a:schemeClr val="tx1"/>
              </a:solidFill>
              <a:ea typeface="굴림" pitchFamily="50" charset="-127"/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904679" y="6010816"/>
            <a:ext cx="77581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200" b="0" dirty="0" smtClean="0">
                <a:solidFill>
                  <a:srgbClr val="660066"/>
                </a:solidFill>
                <a:ea typeface="굴림" pitchFamily="50" charset="-127"/>
              </a:rPr>
              <a:t>[</a:t>
            </a:r>
            <a:r>
              <a:rPr lang="en-US" altLang="ko-KR" sz="1200" b="0" dirty="0">
                <a:solidFill>
                  <a:srgbClr val="660066"/>
                </a:solidFill>
                <a:ea typeface="굴림" pitchFamily="50" charset="-127"/>
              </a:rPr>
              <a:t>KUM07] A. Kumar, E. Altman, D. </a:t>
            </a:r>
            <a:r>
              <a:rPr lang="en-US" altLang="ko-KR" sz="1200" b="0" dirty="0" err="1">
                <a:solidFill>
                  <a:srgbClr val="660066"/>
                </a:solidFill>
                <a:ea typeface="굴림" pitchFamily="50" charset="-127"/>
              </a:rPr>
              <a:t>Miorandi</a:t>
            </a:r>
            <a:r>
              <a:rPr lang="en-US" altLang="ko-KR" sz="1200" b="0" dirty="0">
                <a:solidFill>
                  <a:srgbClr val="660066"/>
                </a:solidFill>
                <a:ea typeface="굴림" pitchFamily="50" charset="-127"/>
              </a:rPr>
              <a:t>, and M </a:t>
            </a:r>
            <a:r>
              <a:rPr lang="en-US" altLang="ko-KR" sz="1200" b="0" dirty="0" err="1">
                <a:solidFill>
                  <a:srgbClr val="660066"/>
                </a:solidFill>
                <a:ea typeface="굴림" pitchFamily="50" charset="-127"/>
              </a:rPr>
              <a:t>Goyal</a:t>
            </a:r>
            <a:r>
              <a:rPr lang="en-US" altLang="ko-KR" sz="1200" b="0" dirty="0">
                <a:solidFill>
                  <a:srgbClr val="660066"/>
                </a:solidFill>
                <a:ea typeface="굴림" pitchFamily="50" charset="-127"/>
              </a:rPr>
              <a:t>, “New Insights from a Fixed-Point Analysis of Single Cell IEEE 802.11 WLANs”, </a:t>
            </a:r>
            <a:r>
              <a:rPr lang="en-US" altLang="ko-KR" sz="1200" i="1" dirty="0">
                <a:solidFill>
                  <a:srgbClr val="660066"/>
                </a:solidFill>
                <a:ea typeface="굴림" pitchFamily="50" charset="-127"/>
              </a:rPr>
              <a:t>IEEE/ACM Trans. Networking</a:t>
            </a:r>
            <a:r>
              <a:rPr lang="en-US" altLang="ko-KR" sz="1200" b="0" dirty="0">
                <a:solidFill>
                  <a:srgbClr val="660066"/>
                </a:solidFill>
                <a:ea typeface="굴림" pitchFamily="50" charset="-127"/>
              </a:rPr>
              <a:t>, June 2007.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529227" y="1243143"/>
            <a:ext cx="8218847" cy="397122"/>
          </a:xfrm>
          <a:prstGeom prst="rect">
            <a:avLst/>
          </a:prstGeom>
          <a:solidFill>
            <a:srgbClr val="F5EB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  <a:defRPr/>
            </a:pPr>
            <a:r>
              <a:rPr lang="en-US" altLang="ko-KR" sz="1800" dirty="0" smtClean="0">
                <a:solidFill>
                  <a:schemeClr val="tx1"/>
                </a:solidFill>
                <a:ea typeface="굴림" pitchFamily="50" charset="-127"/>
              </a:rPr>
              <a:t>Equilibrium of the generalized ODE coincides with that in [KUM07].</a:t>
            </a:r>
            <a:endParaRPr lang="en-US" altLang="ko-KR" sz="1800" dirty="0">
              <a:solidFill>
                <a:schemeClr val="tx1"/>
              </a:solidFill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31838" y="509588"/>
            <a:ext cx="7772400" cy="846137"/>
          </a:xfrm>
        </p:spPr>
        <p:txBody>
          <a:bodyPr/>
          <a:lstStyle/>
          <a:p>
            <a:pPr algn="ctr"/>
            <a:r>
              <a:rPr lang="en-US" altLang="ko-KR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Conclusion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1547813"/>
            <a:ext cx="7929336" cy="1487618"/>
          </a:xfrm>
        </p:spPr>
        <p:txBody>
          <a:bodyPr/>
          <a:lstStyle/>
          <a:p>
            <a:pPr marL="381000" indent="-381000">
              <a:buNone/>
            </a:pPr>
            <a:r>
              <a:rPr lang="en-US" altLang="ko-KR" sz="2400" b="1" dirty="0" smtClean="0">
                <a:solidFill>
                  <a:schemeClr val="tx1"/>
                </a:solidFill>
                <a:ea typeface="굴림" pitchFamily="50" charset="-127"/>
              </a:rPr>
              <a:t>First Lesson to Learn : </a:t>
            </a:r>
            <a:r>
              <a:rPr lang="en-US" altLang="ko-KR" sz="2400" b="1" i="1" dirty="0" smtClean="0">
                <a:solidFill>
                  <a:srgbClr val="990000"/>
                </a:solidFill>
                <a:ea typeface="굴림" pitchFamily="50" charset="-127"/>
              </a:rPr>
              <a:t>“Faulty until proved correct”</a:t>
            </a:r>
            <a:endParaRPr lang="en-US" altLang="ko-KR" sz="2400" b="1" dirty="0" smtClean="0">
              <a:solidFill>
                <a:schemeClr val="tx1"/>
              </a:solidFill>
              <a:ea typeface="굴림" pitchFamily="50" charset="-127"/>
            </a:endParaRPr>
          </a:p>
          <a:p>
            <a:pPr marL="800100" lvl="1" indent="-342900"/>
            <a:r>
              <a:rPr lang="en-US" altLang="ko-KR" sz="1600" b="1" dirty="0" smtClean="0">
                <a:solidFill>
                  <a:srgbClr val="005DA2"/>
                </a:solidFill>
                <a:ea typeface="굴림" pitchFamily="50" charset="-127"/>
              </a:rPr>
              <a:t>We have been immersed in </a:t>
            </a:r>
            <a:r>
              <a:rPr lang="en-US" altLang="ko-KR" sz="1600" b="1" u="sng" dirty="0" smtClean="0">
                <a:solidFill>
                  <a:srgbClr val="005D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Bianchi’s Formula</a:t>
            </a:r>
            <a:r>
              <a:rPr lang="en-US" altLang="ko-KR" sz="1600" b="1" dirty="0" smtClean="0">
                <a:solidFill>
                  <a:srgbClr val="005DA2"/>
                </a:solidFill>
                <a:ea typeface="굴림" pitchFamily="50" charset="-127"/>
              </a:rPr>
              <a:t> and its uniqueness.</a:t>
            </a:r>
          </a:p>
          <a:p>
            <a:pPr marL="800100" lvl="1" indent="-342900"/>
            <a:r>
              <a:rPr lang="en-US" altLang="ko-KR" sz="1600" b="1" dirty="0" smtClean="0">
                <a:solidFill>
                  <a:srgbClr val="005DA2"/>
                </a:solidFill>
                <a:ea typeface="굴림" pitchFamily="50" charset="-127"/>
              </a:rPr>
              <a:t>Counterexample where uniqueness does not lead to stability.</a:t>
            </a:r>
          </a:p>
          <a:p>
            <a:pPr marL="800100" lvl="1" indent="-342900"/>
            <a:r>
              <a:rPr lang="en-US" altLang="ko-KR" sz="1600" b="1" dirty="0" smtClean="0">
                <a:solidFill>
                  <a:srgbClr val="005DA2"/>
                </a:solidFill>
                <a:ea typeface="굴림" pitchFamily="50" charset="-127"/>
              </a:rPr>
              <a:t>Now is the time for us to explore the </a:t>
            </a:r>
            <a:r>
              <a:rPr lang="en-US" altLang="ko-KR" sz="1600" b="1" u="sng" dirty="0" smtClean="0">
                <a:solidFill>
                  <a:srgbClr val="005D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ordinary differential equation</a:t>
            </a:r>
            <a:r>
              <a:rPr lang="en-US" altLang="ko-KR" sz="1600" b="1" dirty="0" smtClean="0">
                <a:solidFill>
                  <a:srgbClr val="005DA2"/>
                </a:solidFill>
                <a:ea typeface="굴림" pitchFamily="50" charset="-127"/>
              </a:rPr>
              <a:t>.</a:t>
            </a:r>
          </a:p>
        </p:txBody>
      </p:sp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1750" y="5043341"/>
            <a:ext cx="2357162" cy="1234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1285" y="3035431"/>
            <a:ext cx="2291892" cy="1204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503614" y="3217929"/>
            <a:ext cx="6764452" cy="30508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400050" marR="0" lvl="0" indent="-342900" algn="l" defTabSz="4572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altLang="ko-KR" sz="2400" b="1" i="1" u="sng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For Homogeneous System</a:t>
            </a:r>
          </a:p>
          <a:p>
            <a:pPr marL="341313" marR="0" lvl="0" indent="-341313" algn="l" defTabSz="4572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(MINT) </a:t>
            </a:r>
            <a:r>
              <a:rPr kumimoji="0" lang="en-US" altLang="ko-KR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q</a:t>
            </a:r>
            <a:r>
              <a:rPr kumimoji="0" lang="en-US" altLang="ko-KR" sz="2000" b="1" i="1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k</a:t>
            </a: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≤1 guarantees that Bianchi’s formula</a:t>
            </a:r>
            <a:r>
              <a:rPr kumimoji="0" lang="en-US" altLang="ko-KR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 provides a good approximation</a:t>
            </a: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.</a:t>
            </a:r>
          </a:p>
          <a:p>
            <a:pPr marL="800100" marR="0" lvl="1" indent="-342900" algn="l" defTabSz="457200" rtl="0" eaLnBrk="0" fontAlgn="base" latinLnBrk="0" hangingPunct="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–"/>
              <a:tabLst/>
              <a:defRPr/>
            </a:pPr>
            <a:r>
              <a:rPr kumimoji="0" lang="en-US" altLang="ko-K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5DA2"/>
                </a:solidFill>
                <a:effectLst/>
                <a:uLnTx/>
                <a:uFillTx/>
                <a:latin typeface="Arial" charset="0"/>
                <a:ea typeface="굴림" pitchFamily="50" charset="-127"/>
              </a:rPr>
              <a:t>This </a:t>
            </a:r>
            <a:r>
              <a:rPr lang="en-US" altLang="ko-KR" sz="1400" kern="0" dirty="0" smtClean="0">
                <a:solidFill>
                  <a:srgbClr val="005DA2"/>
                </a:solidFill>
                <a:ea typeface="굴림" pitchFamily="50" charset="-127"/>
              </a:rPr>
              <a:t>simplifies the whole story </a:t>
            </a:r>
            <a:r>
              <a:rPr lang="en-US" altLang="ko-KR" sz="1400" kern="0" dirty="0" smtClean="0">
                <a:solidFill>
                  <a:srgbClr val="005DA2"/>
                </a:solidFill>
                <a:ea typeface="굴림" pitchFamily="50" charset="-127"/>
                <a:sym typeface="Wingdings" pitchFamily="2" charset="2"/>
              </a:rPr>
              <a:t> both uniqueness and stability</a:t>
            </a:r>
            <a:endParaRPr kumimoji="0" lang="en-US" altLang="ko-KR" sz="1400" b="1" i="0" u="none" strike="noStrike" kern="0" cap="none" spc="0" normalizeH="0" baseline="0" noProof="0" dirty="0" smtClean="0">
              <a:ln>
                <a:noFill/>
              </a:ln>
              <a:solidFill>
                <a:srgbClr val="005DA2"/>
              </a:solidFill>
              <a:effectLst/>
              <a:uLnTx/>
              <a:uFillTx/>
              <a:latin typeface="Arial" charset="0"/>
              <a:ea typeface="굴림" pitchFamily="50" charset="-127"/>
            </a:endParaRPr>
          </a:p>
          <a:p>
            <a:pPr marL="800100" marR="0" lvl="1" indent="-342900" algn="l" defTabSz="457200" rtl="0" eaLnBrk="0" fontAlgn="base" latinLnBrk="0" hangingPunct="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–"/>
              <a:tabLst/>
              <a:defRPr/>
            </a:pPr>
            <a:r>
              <a:rPr kumimoji="0" lang="en-US" altLang="ko-K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5DA2"/>
                </a:solidFill>
                <a:effectLst/>
                <a:uLnTx/>
                <a:uFillTx/>
                <a:latin typeface="Arial" charset="0"/>
                <a:ea typeface="굴림" pitchFamily="50" charset="-127"/>
              </a:rPr>
              <a:t>This contrasts with previous speculation that (MONO) would suffice.</a:t>
            </a:r>
          </a:p>
          <a:p>
            <a:pPr marL="800100" marR="0" lvl="1" indent="-342900" algn="l" defTabSz="457200" rtl="0" eaLnBrk="0" fontAlgn="base" latinLnBrk="0" hangingPunct="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–"/>
              <a:tabLst/>
              <a:defRPr/>
            </a:pPr>
            <a:endParaRPr kumimoji="0" lang="en-US" altLang="ko-KR" sz="1600" b="1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굴림" pitchFamily="50" charset="-127"/>
            </a:endParaRPr>
          </a:p>
          <a:p>
            <a:pPr marL="400050" marR="0" lvl="0" indent="-342900" algn="l" defTabSz="4572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altLang="ko-KR" sz="2400" b="1" i="1" u="sng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For Heterogeneous System</a:t>
            </a:r>
          </a:p>
          <a:p>
            <a:pPr marL="341313" lvl="0" indent="-341313">
              <a:spcBef>
                <a:spcPts val="500"/>
              </a:spcBef>
              <a:defRPr/>
            </a:pPr>
            <a:r>
              <a:rPr lang="en-US" altLang="ko-KR" sz="2000" kern="0" dirty="0">
                <a:solidFill>
                  <a:schemeClr val="tx1"/>
                </a:solidFill>
                <a:ea typeface="굴림" pitchFamily="50" charset="-127"/>
              </a:rPr>
              <a:t>N</a:t>
            </a:r>
            <a:r>
              <a:rPr kumimoji="0" lang="en-US" altLang="ko-KR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ew</a:t>
            </a: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 ODE modeling multi-class and AIFS diff.</a:t>
            </a:r>
            <a:endParaRPr lang="en-US" altLang="ko-KR" sz="2000" kern="0" dirty="0">
              <a:solidFill>
                <a:schemeClr val="tx1"/>
              </a:solidFill>
              <a:ea typeface="굴림" pitchFamily="50" charset="-127"/>
            </a:endParaRPr>
          </a:p>
          <a:p>
            <a:pPr marL="800100" lvl="1" indent="-342900">
              <a:spcBef>
                <a:spcPts val="450"/>
              </a:spcBef>
              <a:buFont typeface="Times New Roman" pitchFamily="18" charset="0"/>
              <a:buChar char="–"/>
              <a:defRPr/>
            </a:pPr>
            <a:r>
              <a:rPr lang="en-US" altLang="ko-KR" sz="1400" kern="0" dirty="0" smtClean="0">
                <a:solidFill>
                  <a:srgbClr val="005DA2"/>
                </a:solidFill>
                <a:ea typeface="굴림" pitchFamily="50" charset="-127"/>
              </a:rPr>
              <a:t>New fixed point equation</a:t>
            </a:r>
          </a:p>
          <a:p>
            <a:pPr marL="800100" lvl="1" indent="-342900">
              <a:spcBef>
                <a:spcPts val="450"/>
              </a:spcBef>
              <a:buFont typeface="Times New Roman" pitchFamily="18" charset="0"/>
              <a:buChar char="–"/>
              <a:defRPr/>
            </a:pPr>
            <a:r>
              <a:rPr lang="en-US" altLang="ko-KR" sz="1400" kern="0" dirty="0" smtClean="0">
                <a:solidFill>
                  <a:srgbClr val="005DA2"/>
                </a:solidFill>
                <a:ea typeface="굴림" pitchFamily="50" charset="-127"/>
              </a:rPr>
              <a:t>Still many challenging open problems on its stability.</a:t>
            </a:r>
            <a:endParaRPr kumimoji="0" lang="en-US" altLang="ko-KR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굴림" pitchFamily="50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37570" y="424747"/>
            <a:ext cx="7772400" cy="846137"/>
          </a:xfrm>
        </p:spPr>
        <p:txBody>
          <a:bodyPr/>
          <a:lstStyle/>
          <a:p>
            <a:pPr algn="ctr"/>
            <a:r>
              <a:rPr lang="en-US" altLang="ko-KR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Outline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1547813"/>
            <a:ext cx="8415714" cy="4764087"/>
          </a:xfrm>
        </p:spPr>
        <p:txBody>
          <a:bodyPr/>
          <a:lstStyle/>
          <a:p>
            <a:pPr marL="381000" indent="-381000">
              <a:buFont typeface="Times New Roman" pitchFamily="18" charset="0"/>
              <a:buAutoNum type="arabicPeriod"/>
            </a:pPr>
            <a:r>
              <a:rPr lang="en-US" altLang="ko-KR" sz="3200" b="1" dirty="0" smtClean="0">
                <a:solidFill>
                  <a:srgbClr val="0070C0"/>
                </a:solidFill>
                <a:ea typeface="굴림" pitchFamily="50" charset="-127"/>
              </a:rPr>
              <a:t>Introduction</a:t>
            </a:r>
          </a:p>
          <a:p>
            <a:pPr marL="1219200" lvl="2" indent="-304800"/>
            <a:r>
              <a:rPr lang="en-US" altLang="ko-KR" sz="2400" b="1" dirty="0" smtClean="0">
                <a:solidFill>
                  <a:srgbClr val="0033CC"/>
                </a:solidFill>
                <a:ea typeface="굴림" pitchFamily="50" charset="-127"/>
              </a:rPr>
              <a:t>Introduction to 802.11 DCF</a:t>
            </a:r>
          </a:p>
          <a:p>
            <a:pPr marL="1219200" lvl="2" indent="-304800"/>
            <a:r>
              <a:rPr lang="en-US" altLang="ko-KR" sz="2400" b="1" dirty="0" smtClean="0">
                <a:solidFill>
                  <a:srgbClr val="0033CC"/>
                </a:solidFill>
                <a:ea typeface="굴림" pitchFamily="50" charset="-127"/>
              </a:rPr>
              <a:t>Decoupling Assumption</a:t>
            </a:r>
          </a:p>
          <a:p>
            <a:pPr marL="1219200" lvl="2" indent="-304800"/>
            <a:r>
              <a:rPr lang="en-US" altLang="ko-KR" sz="2400" b="1" dirty="0" smtClean="0">
                <a:solidFill>
                  <a:srgbClr val="0033CC"/>
                </a:solidFill>
                <a:ea typeface="굴림" pitchFamily="50" charset="-127"/>
              </a:rPr>
              <a:t>Problem Statement</a:t>
            </a:r>
          </a:p>
          <a:p>
            <a:pPr marL="1219200" lvl="2" indent="-304800"/>
            <a:r>
              <a:rPr lang="en-US" altLang="ko-KR" sz="2400" b="1" dirty="0" smtClean="0">
                <a:solidFill>
                  <a:srgbClr val="0033CC"/>
                </a:solidFill>
                <a:ea typeface="굴림" pitchFamily="50" charset="-127"/>
              </a:rPr>
              <a:t>Mean Field Approach</a:t>
            </a:r>
          </a:p>
          <a:p>
            <a:pPr marL="1219200" lvl="2" indent="-304800"/>
            <a:endParaRPr lang="en-US" altLang="ko-KR" sz="1400" b="1" dirty="0" smtClean="0">
              <a:solidFill>
                <a:srgbClr val="0033CC"/>
              </a:solidFill>
              <a:ea typeface="굴림" pitchFamily="50" charset="-127"/>
            </a:endParaRPr>
          </a:p>
          <a:p>
            <a:pPr marL="381000" indent="-381000">
              <a:buFont typeface="Times New Roman" pitchFamily="18" charset="0"/>
              <a:buAutoNum type="arabicPeriod"/>
            </a:pPr>
            <a:r>
              <a:rPr lang="en-US" altLang="ko-KR" b="1" dirty="0" smtClean="0">
                <a:solidFill>
                  <a:srgbClr val="0070C0"/>
                </a:solidFill>
                <a:ea typeface="굴림" pitchFamily="50" charset="-127"/>
              </a:rPr>
              <a:t>Counterexample</a:t>
            </a:r>
            <a:endParaRPr lang="en-US" altLang="ko-KR" dirty="0" smtClean="0">
              <a:solidFill>
                <a:srgbClr val="0099FF"/>
              </a:solidFill>
              <a:ea typeface="굴림" pitchFamily="50" charset="-127"/>
            </a:endParaRPr>
          </a:p>
          <a:p>
            <a:pPr marL="381000" indent="-381000">
              <a:buFont typeface="Times New Roman" pitchFamily="18" charset="0"/>
              <a:buAutoNum type="arabicPeriod"/>
            </a:pPr>
            <a:r>
              <a:rPr lang="en-US" altLang="ko-KR" b="1" dirty="0" smtClean="0">
                <a:solidFill>
                  <a:srgbClr val="0070C0"/>
                </a:solidFill>
                <a:ea typeface="굴림" pitchFamily="50" charset="-127"/>
              </a:rPr>
              <a:t>Homogeneous System</a:t>
            </a:r>
            <a:endParaRPr lang="en-US" altLang="ko-KR" b="1" i="1" dirty="0" smtClean="0">
              <a:solidFill>
                <a:srgbClr val="0033CC"/>
              </a:solidFill>
              <a:ea typeface="굴림" pitchFamily="50" charset="-127"/>
            </a:endParaRPr>
          </a:p>
          <a:p>
            <a:pPr marL="381000" indent="-381000">
              <a:buFont typeface="Times New Roman" pitchFamily="18" charset="0"/>
              <a:buAutoNum type="arabicPeriod"/>
            </a:pPr>
            <a:r>
              <a:rPr lang="en-US" altLang="ko-KR" b="1" dirty="0" smtClean="0">
                <a:solidFill>
                  <a:srgbClr val="0070C0"/>
                </a:solidFill>
                <a:ea typeface="굴림" pitchFamily="50" charset="-127"/>
              </a:rPr>
              <a:t>Heterogeneous System + AIFS Differentiation</a:t>
            </a:r>
            <a:endParaRPr lang="en-US" altLang="ko-KR" b="1" dirty="0" smtClean="0">
              <a:solidFill>
                <a:srgbClr val="0099FF"/>
              </a:solidFill>
              <a:ea typeface="굴림" pitchFamily="50" charset="-127"/>
            </a:endParaRPr>
          </a:p>
          <a:p>
            <a:pPr marL="381000" indent="-381000">
              <a:buFont typeface="Times New Roman" pitchFamily="18" charset="0"/>
              <a:buNone/>
            </a:pPr>
            <a:r>
              <a:rPr lang="en-US" altLang="ko-KR" b="1" dirty="0" smtClean="0">
                <a:solidFill>
                  <a:srgbClr val="0099FF"/>
                </a:solidFill>
                <a:ea typeface="굴림" pitchFamily="50" charset="-127"/>
              </a:rPr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08038" y="471488"/>
            <a:ext cx="7770812" cy="730250"/>
          </a:xfrm>
        </p:spPr>
        <p:txBody>
          <a:bodyPr/>
          <a:lstStyle/>
          <a:p>
            <a:r>
              <a:rPr lang="en-US" altLang="ko-KR" sz="3200" dirty="0" smtClean="0">
                <a:solidFill>
                  <a:srgbClr val="0070C0"/>
                </a:solidFill>
                <a:ea typeface="굴림" pitchFamily="50" charset="-127"/>
              </a:rPr>
              <a:t>Introduction to 802.11 DCF</a:t>
            </a:r>
          </a:p>
        </p:txBody>
      </p:sp>
      <p:pic>
        <p:nvPicPr>
          <p:cNvPr id="1536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6138" y="1239838"/>
            <a:ext cx="4043362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7" name="Rectangle 3"/>
          <p:cNvSpPr>
            <a:spLocks noChangeArrowheads="1"/>
          </p:cNvSpPr>
          <p:nvPr/>
        </p:nvSpPr>
        <p:spPr bwMode="auto">
          <a:xfrm>
            <a:off x="5032375" y="1277938"/>
            <a:ext cx="3722688" cy="1460500"/>
          </a:xfrm>
          <a:prstGeom prst="rect">
            <a:avLst/>
          </a:prstGeom>
          <a:solidFill>
            <a:srgbClr val="F6EFE2"/>
          </a:solidFill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sz="1800" dirty="0">
                <a:solidFill>
                  <a:srgbClr val="0033CC"/>
                </a:solidFill>
                <a:ea typeface="굴림" pitchFamily="50" charset="-127"/>
              </a:rPr>
              <a:t>Single-cell</a:t>
            </a:r>
            <a:r>
              <a:rPr lang="en-US" altLang="ko-KR" sz="1800" i="1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굴림" pitchFamily="50" charset="-127"/>
              </a:rPr>
              <a:t> </a:t>
            </a:r>
            <a:r>
              <a:rPr lang="en-US" altLang="ko-KR" sz="1800" dirty="0">
                <a:solidFill>
                  <a:schemeClr val="tx1"/>
                </a:solidFill>
                <a:ea typeface="굴림" pitchFamily="50" charset="-127"/>
              </a:rPr>
              <a:t>802.11 network</a:t>
            </a:r>
          </a:p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sz="1400" dirty="0">
                <a:solidFill>
                  <a:srgbClr val="000000"/>
                </a:solidFill>
                <a:ea typeface="굴림" pitchFamily="50" charset="-127"/>
              </a:rPr>
              <a:t>Every node interferes with the others.</a:t>
            </a:r>
          </a:p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sz="1400" dirty="0">
                <a:solidFill>
                  <a:srgbClr val="000000"/>
                </a:solidFill>
                <a:ea typeface="굴림" pitchFamily="50" charset="-127"/>
              </a:rPr>
              <a:t>Then </a:t>
            </a:r>
            <a:r>
              <a:rPr lang="en-US" altLang="ko-KR" sz="1400" dirty="0">
                <a:solidFill>
                  <a:srgbClr val="0033CC"/>
                </a:solidFill>
                <a:ea typeface="굴림" pitchFamily="50" charset="-127"/>
                <a:cs typeface="Arial" charset="0"/>
              </a:rPr>
              <a:t>CSMA synchronizes</a:t>
            </a:r>
            <a:r>
              <a:rPr lang="en-US" altLang="ko-KR" sz="1400" dirty="0">
                <a:solidFill>
                  <a:srgbClr val="000000"/>
                </a:solidFill>
                <a:ea typeface="굴림" pitchFamily="50" charset="-127"/>
                <a:cs typeface="Arial" charset="0"/>
              </a:rPr>
              <a:t> all nodes.</a:t>
            </a:r>
          </a:p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sz="1400" dirty="0">
                <a:solidFill>
                  <a:srgbClr val="000000"/>
                </a:solidFill>
                <a:ea typeface="굴림" pitchFamily="50" charset="-127"/>
                <a:cs typeface="Arial" charset="0"/>
              </a:rPr>
              <a:t>Non-</a:t>
            </a:r>
            <a:r>
              <a:rPr lang="en-US" altLang="ko-KR" sz="1400" dirty="0" err="1">
                <a:solidFill>
                  <a:srgbClr val="000000"/>
                </a:solidFill>
                <a:ea typeface="굴림" pitchFamily="50" charset="-127"/>
                <a:cs typeface="Arial" charset="0"/>
              </a:rPr>
              <a:t>backoff</a:t>
            </a:r>
            <a:r>
              <a:rPr lang="en-US" altLang="ko-KR" sz="1400" dirty="0">
                <a:solidFill>
                  <a:srgbClr val="000000"/>
                </a:solidFill>
                <a:ea typeface="굴림" pitchFamily="50" charset="-127"/>
                <a:cs typeface="Arial" charset="0"/>
              </a:rPr>
              <a:t> time-slots can simply be excluded from the analysis.</a:t>
            </a:r>
          </a:p>
        </p:txBody>
      </p:sp>
      <p:sp>
        <p:nvSpPr>
          <p:cNvPr id="15366" name="Rectangle 3"/>
          <p:cNvSpPr>
            <a:spLocks noChangeArrowheads="1"/>
          </p:cNvSpPr>
          <p:nvPr/>
        </p:nvSpPr>
        <p:spPr bwMode="auto">
          <a:xfrm>
            <a:off x="923925" y="2968625"/>
            <a:ext cx="7493000" cy="1112838"/>
          </a:xfrm>
          <a:prstGeom prst="rect">
            <a:avLst/>
          </a:prstGeom>
          <a:solidFill>
            <a:srgbClr val="F6EFE2"/>
          </a:solidFill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95300" indent="-495300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sz="1800" dirty="0">
                <a:solidFill>
                  <a:srgbClr val="0033CC"/>
                </a:solidFill>
                <a:ea typeface="굴림" pitchFamily="50" charset="-127"/>
              </a:rPr>
              <a:t>Backoff process is </a:t>
            </a:r>
            <a:r>
              <a:rPr lang="en-US" altLang="ko-KR" sz="1800" dirty="0" smtClean="0">
                <a:solidFill>
                  <a:srgbClr val="0033CC"/>
                </a:solidFill>
                <a:ea typeface="굴림" pitchFamily="50" charset="-127"/>
              </a:rPr>
              <a:t>simple to describe</a:t>
            </a:r>
            <a:endParaRPr lang="en-US" altLang="ko-KR" sz="1800" dirty="0">
              <a:solidFill>
                <a:srgbClr val="0033CC"/>
              </a:solidFill>
              <a:ea typeface="굴림" pitchFamily="50" charset="-127"/>
            </a:endParaRPr>
          </a:p>
          <a:p>
            <a:pPr marL="495300" indent="-495300">
              <a:spcBef>
                <a:spcPts val="500"/>
              </a:spcBef>
              <a:buFont typeface="Times New Roman" pitchFamily="18" charset="0"/>
              <a:buAutoNum type="romanLcParenBoth"/>
            </a:pPr>
            <a:r>
              <a:rPr lang="en-US" altLang="ko-KR" sz="1400" dirty="0">
                <a:solidFill>
                  <a:srgbClr val="CC0000"/>
                </a:solidFill>
                <a:ea typeface="굴림" pitchFamily="50" charset="-127"/>
              </a:rPr>
              <a:t>Every node in backoff stage </a:t>
            </a:r>
            <a:r>
              <a:rPr lang="en-US" altLang="ko-KR" sz="1400" i="1" dirty="0">
                <a:solidFill>
                  <a:srgbClr val="CC0000"/>
                </a:solidFill>
                <a:ea typeface="굴림" pitchFamily="50" charset="-127"/>
              </a:rPr>
              <a:t>k</a:t>
            </a:r>
            <a:r>
              <a:rPr lang="en-US" altLang="ko-KR" sz="1400" dirty="0">
                <a:solidFill>
                  <a:schemeClr val="tx1"/>
                </a:solidFill>
                <a:ea typeface="굴림" pitchFamily="50" charset="-127"/>
              </a:rPr>
              <a:t> attempts transmission with </a:t>
            </a:r>
            <a:r>
              <a:rPr lang="en-US" altLang="ko-KR" sz="1400" dirty="0">
                <a:solidFill>
                  <a:srgbClr val="CC0000"/>
                </a:solidFill>
                <a:ea typeface="굴림" pitchFamily="50" charset="-127"/>
              </a:rPr>
              <a:t>probability </a:t>
            </a:r>
            <a:r>
              <a:rPr lang="en-US" altLang="ko-KR" sz="1400" i="1" dirty="0">
                <a:solidFill>
                  <a:srgbClr val="CC0000"/>
                </a:solidFill>
                <a:ea typeface="굴림" pitchFamily="50" charset="-127"/>
              </a:rPr>
              <a:t>p</a:t>
            </a:r>
            <a:r>
              <a:rPr lang="en-US" altLang="ko-KR" sz="1400" i="1" baseline="-25000" dirty="0">
                <a:solidFill>
                  <a:srgbClr val="CC0000"/>
                </a:solidFill>
                <a:ea typeface="굴림" pitchFamily="50" charset="-127"/>
              </a:rPr>
              <a:t>k</a:t>
            </a:r>
            <a:r>
              <a:rPr lang="en-US" altLang="ko-KR" sz="1400" dirty="0">
                <a:solidFill>
                  <a:schemeClr val="tx1"/>
                </a:solidFill>
                <a:ea typeface="굴림" pitchFamily="50" charset="-127"/>
              </a:rPr>
              <a:t>.</a:t>
            </a:r>
          </a:p>
          <a:p>
            <a:pPr marL="495300" indent="-495300">
              <a:spcBef>
                <a:spcPts val="500"/>
              </a:spcBef>
              <a:buFont typeface="Times New Roman" pitchFamily="18" charset="0"/>
              <a:buAutoNum type="romanLcParenBoth"/>
            </a:pPr>
            <a:r>
              <a:rPr lang="en-US" altLang="ko-KR" sz="1400" dirty="0">
                <a:solidFill>
                  <a:schemeClr val="tx1"/>
                </a:solidFill>
                <a:ea typeface="굴림" pitchFamily="50" charset="-127"/>
              </a:rPr>
              <a:t>If it succeeds, </a:t>
            </a:r>
            <a:r>
              <a:rPr lang="en-US" altLang="ko-KR" sz="1400" i="1" dirty="0">
                <a:solidFill>
                  <a:srgbClr val="CC0000"/>
                </a:solidFill>
                <a:ea typeface="굴림" pitchFamily="50" charset="-127"/>
              </a:rPr>
              <a:t>k</a:t>
            </a:r>
            <a:r>
              <a:rPr lang="en-US" altLang="ko-KR" sz="1400" dirty="0">
                <a:solidFill>
                  <a:srgbClr val="CC0000"/>
                </a:solidFill>
                <a:ea typeface="굴림" pitchFamily="50" charset="-127"/>
              </a:rPr>
              <a:t> changes to 0</a:t>
            </a:r>
            <a:r>
              <a:rPr lang="en-US" altLang="ko-KR" sz="1400" dirty="0">
                <a:solidFill>
                  <a:schemeClr val="tx1"/>
                </a:solidFill>
                <a:ea typeface="굴림" pitchFamily="50" charset="-127"/>
              </a:rPr>
              <a:t>; </a:t>
            </a:r>
            <a:r>
              <a:rPr lang="en-US" altLang="ko-KR" sz="1400" dirty="0" smtClean="0">
                <a:solidFill>
                  <a:schemeClr val="tx1"/>
                </a:solidFill>
                <a:ea typeface="굴림" pitchFamily="50" charset="-127"/>
              </a:rPr>
              <a:t>otherwise (collision), </a:t>
            </a:r>
            <a:r>
              <a:rPr lang="en-US" altLang="ko-KR" sz="1400" i="1" dirty="0">
                <a:solidFill>
                  <a:srgbClr val="CC0000"/>
                </a:solidFill>
                <a:ea typeface="굴림" pitchFamily="50" charset="-127"/>
              </a:rPr>
              <a:t>k</a:t>
            </a:r>
            <a:r>
              <a:rPr lang="en-US" altLang="ko-KR" sz="1400" dirty="0">
                <a:solidFill>
                  <a:srgbClr val="CC0000"/>
                </a:solidFill>
                <a:ea typeface="굴림" pitchFamily="50" charset="-127"/>
              </a:rPr>
              <a:t> changes to (</a:t>
            </a:r>
            <a:r>
              <a:rPr lang="en-US" altLang="ko-KR" sz="1400" i="1" dirty="0">
                <a:solidFill>
                  <a:srgbClr val="CC0000"/>
                </a:solidFill>
                <a:ea typeface="굴림" pitchFamily="50" charset="-127"/>
              </a:rPr>
              <a:t>k</a:t>
            </a:r>
            <a:r>
              <a:rPr lang="en-US" altLang="ko-KR" sz="1400" dirty="0">
                <a:solidFill>
                  <a:srgbClr val="CC0000"/>
                </a:solidFill>
                <a:ea typeface="굴림" pitchFamily="50" charset="-127"/>
              </a:rPr>
              <a:t>+1)</a:t>
            </a:r>
            <a:r>
              <a:rPr lang="en-US" altLang="ko-KR" sz="1400" dirty="0">
                <a:solidFill>
                  <a:schemeClr val="tx1"/>
                </a:solidFill>
                <a:ea typeface="굴림" pitchFamily="50" charset="-127"/>
              </a:rPr>
              <a:t> </a:t>
            </a:r>
            <a:r>
              <a:rPr lang="en-US" altLang="ko-KR" sz="1400" dirty="0">
                <a:solidFill>
                  <a:schemeClr val="tx1"/>
                </a:solidFill>
                <a:latin typeface="MS Gothic" pitchFamily="49" charset="-128"/>
                <a:ea typeface="MS Gothic" pitchFamily="49" charset="-128"/>
              </a:rPr>
              <a:t>mod</a:t>
            </a:r>
            <a:r>
              <a:rPr lang="en-US" altLang="ko-KR" sz="1400" dirty="0">
                <a:solidFill>
                  <a:schemeClr val="tx1"/>
                </a:solidFill>
                <a:ea typeface="굴림" pitchFamily="50" charset="-127"/>
              </a:rPr>
              <a:t> (</a:t>
            </a:r>
            <a:r>
              <a:rPr lang="en-US" altLang="ko-KR" sz="1400" i="1" dirty="0">
                <a:solidFill>
                  <a:schemeClr val="tx1"/>
                </a:solidFill>
                <a:ea typeface="굴림" pitchFamily="50" charset="-127"/>
              </a:rPr>
              <a:t>K</a:t>
            </a:r>
            <a:r>
              <a:rPr lang="en-US" altLang="ko-KR" sz="1400" dirty="0">
                <a:solidFill>
                  <a:schemeClr val="tx1"/>
                </a:solidFill>
                <a:ea typeface="굴림" pitchFamily="50" charset="-127"/>
              </a:rPr>
              <a:t>+1) where </a:t>
            </a:r>
            <a:r>
              <a:rPr lang="en-US" altLang="ko-KR" sz="1400" i="1" dirty="0">
                <a:solidFill>
                  <a:schemeClr val="tx1"/>
                </a:solidFill>
                <a:ea typeface="굴림" pitchFamily="50" charset="-127"/>
              </a:rPr>
              <a:t>K</a:t>
            </a:r>
            <a:r>
              <a:rPr lang="en-US" altLang="ko-KR" sz="1400" dirty="0">
                <a:solidFill>
                  <a:schemeClr val="tx1"/>
                </a:solidFill>
                <a:ea typeface="굴림" pitchFamily="50" charset="-127"/>
              </a:rPr>
              <a:t> is the index of the highest backoff stage.</a:t>
            </a:r>
          </a:p>
        </p:txBody>
      </p:sp>
      <p:pic>
        <p:nvPicPr>
          <p:cNvPr id="15370" name="Picture 10" descr="MC910216349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66825" y="5083175"/>
            <a:ext cx="473075" cy="401638"/>
          </a:xfrm>
          <a:prstGeom prst="rect">
            <a:avLst/>
          </a:prstGeom>
          <a:noFill/>
        </p:spPr>
      </p:pic>
      <p:sp>
        <p:nvSpPr>
          <p:cNvPr id="15372" name="laptop"/>
          <p:cNvSpPr>
            <a:spLocks noEditPoints="1" noChangeArrowheads="1"/>
          </p:cNvSpPr>
          <p:nvPr/>
        </p:nvSpPr>
        <p:spPr bwMode="auto">
          <a:xfrm>
            <a:off x="1271588" y="6207125"/>
            <a:ext cx="436562" cy="201613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5373" name="Picture 13" descr="MC90035141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66825" y="5707063"/>
            <a:ext cx="395288" cy="295275"/>
          </a:xfrm>
          <a:prstGeom prst="rect">
            <a:avLst/>
          </a:prstGeom>
          <a:noFill/>
        </p:spPr>
      </p:pic>
      <p:pic>
        <p:nvPicPr>
          <p:cNvPr id="15374" name="Picture 14" descr="MC900016597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82700" y="4405313"/>
            <a:ext cx="441325" cy="401637"/>
          </a:xfrm>
          <a:prstGeom prst="rect">
            <a:avLst/>
          </a:prstGeom>
          <a:noFill/>
        </p:spPr>
      </p:pic>
      <p:grpSp>
        <p:nvGrpSpPr>
          <p:cNvPr id="15422" name="Group 62"/>
          <p:cNvGrpSpPr>
            <a:grpSpLocks/>
          </p:cNvGrpSpPr>
          <p:nvPr/>
        </p:nvGrpSpPr>
        <p:grpSpPr bwMode="auto">
          <a:xfrm>
            <a:off x="590550" y="4159250"/>
            <a:ext cx="8510588" cy="2303463"/>
            <a:chOff x="372" y="2620"/>
            <a:chExt cx="5361" cy="145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15421" name="Group 61"/>
            <p:cNvGrpSpPr>
              <a:grpSpLocks/>
            </p:cNvGrpSpPr>
            <p:nvPr/>
          </p:nvGrpSpPr>
          <p:grpSpPr bwMode="auto">
            <a:xfrm>
              <a:off x="372" y="3804"/>
              <a:ext cx="5361" cy="267"/>
              <a:chOff x="372" y="3804"/>
              <a:chExt cx="5361" cy="267"/>
            </a:xfrm>
          </p:grpSpPr>
          <p:sp>
            <p:nvSpPr>
              <p:cNvPr id="15376" name="Line 16"/>
              <p:cNvSpPr>
                <a:spLocks noChangeShapeType="1"/>
              </p:cNvSpPr>
              <p:nvPr/>
            </p:nvSpPr>
            <p:spPr bwMode="auto">
              <a:xfrm>
                <a:off x="372" y="4071"/>
                <a:ext cx="5032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7" name="Text Box 17"/>
              <p:cNvSpPr txBox="1">
                <a:spLocks noChangeArrowheads="1"/>
              </p:cNvSpPr>
              <p:nvPr/>
            </p:nvSpPr>
            <p:spPr bwMode="auto">
              <a:xfrm>
                <a:off x="4776" y="3804"/>
                <a:ext cx="95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1600">
                    <a:solidFill>
                      <a:schemeClr val="tx1"/>
                    </a:solidFill>
                    <a:ea typeface="굴림" pitchFamily="50" charset="-127"/>
                  </a:rPr>
                  <a:t>Time (slotted)</a:t>
                </a:r>
              </a:p>
            </p:txBody>
          </p:sp>
        </p:grpSp>
        <p:sp>
          <p:nvSpPr>
            <p:cNvPr id="15379" name="Line 19"/>
            <p:cNvSpPr>
              <a:spLocks noChangeShapeType="1"/>
            </p:cNvSpPr>
            <p:nvPr/>
          </p:nvSpPr>
          <p:spPr bwMode="auto">
            <a:xfrm>
              <a:off x="1112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80" name="Line 20"/>
            <p:cNvSpPr>
              <a:spLocks noChangeShapeType="1"/>
            </p:cNvSpPr>
            <p:nvPr/>
          </p:nvSpPr>
          <p:spPr bwMode="auto">
            <a:xfrm>
              <a:off x="1451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81" name="Line 21"/>
            <p:cNvSpPr>
              <a:spLocks noChangeShapeType="1"/>
            </p:cNvSpPr>
            <p:nvPr/>
          </p:nvSpPr>
          <p:spPr bwMode="auto">
            <a:xfrm>
              <a:off x="1789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82" name="Line 22"/>
            <p:cNvSpPr>
              <a:spLocks noChangeShapeType="1"/>
            </p:cNvSpPr>
            <p:nvPr/>
          </p:nvSpPr>
          <p:spPr bwMode="auto">
            <a:xfrm>
              <a:off x="2128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83" name="Line 23"/>
            <p:cNvSpPr>
              <a:spLocks noChangeShapeType="1"/>
            </p:cNvSpPr>
            <p:nvPr/>
          </p:nvSpPr>
          <p:spPr bwMode="auto">
            <a:xfrm>
              <a:off x="2429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84" name="Line 24"/>
            <p:cNvSpPr>
              <a:spLocks noChangeShapeType="1"/>
            </p:cNvSpPr>
            <p:nvPr/>
          </p:nvSpPr>
          <p:spPr bwMode="auto">
            <a:xfrm>
              <a:off x="2757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85" name="Line 25"/>
            <p:cNvSpPr>
              <a:spLocks noChangeShapeType="1"/>
            </p:cNvSpPr>
            <p:nvPr/>
          </p:nvSpPr>
          <p:spPr bwMode="auto">
            <a:xfrm>
              <a:off x="3095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86" name="Line 26"/>
            <p:cNvSpPr>
              <a:spLocks noChangeShapeType="1"/>
            </p:cNvSpPr>
            <p:nvPr/>
          </p:nvSpPr>
          <p:spPr bwMode="auto">
            <a:xfrm>
              <a:off x="3434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87" name="Line 27"/>
            <p:cNvSpPr>
              <a:spLocks noChangeShapeType="1"/>
            </p:cNvSpPr>
            <p:nvPr/>
          </p:nvSpPr>
          <p:spPr bwMode="auto">
            <a:xfrm>
              <a:off x="3757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88" name="Line 28"/>
            <p:cNvSpPr>
              <a:spLocks noChangeShapeType="1"/>
            </p:cNvSpPr>
            <p:nvPr/>
          </p:nvSpPr>
          <p:spPr bwMode="auto">
            <a:xfrm>
              <a:off x="4096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89" name="Line 29"/>
            <p:cNvSpPr>
              <a:spLocks noChangeShapeType="1"/>
            </p:cNvSpPr>
            <p:nvPr/>
          </p:nvSpPr>
          <p:spPr bwMode="auto">
            <a:xfrm>
              <a:off x="4434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90" name="Line 30"/>
            <p:cNvSpPr>
              <a:spLocks noChangeShapeType="1"/>
            </p:cNvSpPr>
            <p:nvPr/>
          </p:nvSpPr>
          <p:spPr bwMode="auto">
            <a:xfrm>
              <a:off x="4773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95" name="Line 35"/>
            <p:cNvSpPr>
              <a:spLocks noChangeShapeType="1"/>
            </p:cNvSpPr>
            <p:nvPr/>
          </p:nvSpPr>
          <p:spPr bwMode="auto">
            <a:xfrm>
              <a:off x="440" y="3563"/>
              <a:ext cx="4862" cy="0"/>
            </a:xfrm>
            <a:prstGeom prst="line">
              <a:avLst/>
            </a:prstGeom>
            <a:noFill/>
            <a:ln w="508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97" name="Line 37"/>
            <p:cNvSpPr>
              <a:spLocks noChangeShapeType="1"/>
            </p:cNvSpPr>
            <p:nvPr/>
          </p:nvSpPr>
          <p:spPr bwMode="auto">
            <a:xfrm>
              <a:off x="440" y="3067"/>
              <a:ext cx="4862" cy="0"/>
            </a:xfrm>
            <a:prstGeom prst="line">
              <a:avLst/>
            </a:prstGeom>
            <a:noFill/>
            <a:ln w="508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98" name="Rectangle 3"/>
          <p:cNvSpPr>
            <a:spLocks noChangeArrowheads="1"/>
          </p:cNvSpPr>
          <p:nvPr/>
        </p:nvSpPr>
        <p:spPr bwMode="auto">
          <a:xfrm>
            <a:off x="469900" y="4192588"/>
            <a:ext cx="754063" cy="563562"/>
          </a:xfrm>
          <a:prstGeom prst="rect">
            <a:avLst/>
          </a:prstGeom>
          <a:solidFill>
            <a:srgbClr val="F5EBFF"/>
          </a:solidFill>
          <a:ln w="1587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95300" indent="-495300" algn="ctr">
              <a:lnSpc>
                <a:spcPct val="70000"/>
              </a:lnSpc>
              <a:spcBef>
                <a:spcPts val="500"/>
              </a:spcBef>
            </a:pPr>
            <a:r>
              <a:rPr lang="en-US" altLang="ko-KR" sz="1200">
                <a:solidFill>
                  <a:srgbClr val="0033CC"/>
                </a:solidFill>
                <a:ea typeface="굴림" pitchFamily="50" charset="-127"/>
              </a:rPr>
              <a:t>Stage 0</a:t>
            </a:r>
          </a:p>
          <a:p>
            <a:pPr marL="495300" indent="-495300" algn="ctr">
              <a:lnSpc>
                <a:spcPct val="70000"/>
              </a:lnSpc>
              <a:spcBef>
                <a:spcPts val="500"/>
              </a:spcBef>
            </a:pPr>
            <a:r>
              <a:rPr lang="en-US" altLang="ko-KR" sz="1800" i="1">
                <a:solidFill>
                  <a:srgbClr val="990000"/>
                </a:solidFill>
                <a:ea typeface="굴림" pitchFamily="50" charset="-127"/>
              </a:rPr>
              <a:t>p</a:t>
            </a:r>
            <a:r>
              <a:rPr lang="en-US" altLang="ko-KR" sz="1800" i="1" baseline="-25000">
                <a:solidFill>
                  <a:srgbClr val="990000"/>
                </a:solidFill>
                <a:ea typeface="굴림" pitchFamily="50" charset="-127"/>
              </a:rPr>
              <a:t>0</a:t>
            </a:r>
          </a:p>
        </p:txBody>
      </p:sp>
      <p:sp>
        <p:nvSpPr>
          <p:cNvPr id="15401" name="Rectangle 3"/>
          <p:cNvSpPr>
            <a:spLocks noChangeArrowheads="1"/>
          </p:cNvSpPr>
          <p:nvPr/>
        </p:nvSpPr>
        <p:spPr bwMode="auto">
          <a:xfrm>
            <a:off x="466725" y="5045075"/>
            <a:ext cx="754063" cy="546100"/>
          </a:xfrm>
          <a:prstGeom prst="rect">
            <a:avLst/>
          </a:prstGeom>
          <a:solidFill>
            <a:srgbClr val="F5EBFF"/>
          </a:solidFill>
          <a:ln w="1587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95300" indent="-495300" algn="ctr">
              <a:lnSpc>
                <a:spcPct val="70000"/>
              </a:lnSpc>
              <a:spcBef>
                <a:spcPts val="500"/>
              </a:spcBef>
            </a:pPr>
            <a:r>
              <a:rPr lang="en-US" altLang="ko-KR" sz="1200" dirty="0">
                <a:solidFill>
                  <a:srgbClr val="0033CC"/>
                </a:solidFill>
                <a:ea typeface="굴림" pitchFamily="50" charset="-127"/>
              </a:rPr>
              <a:t>Stage 1</a:t>
            </a:r>
          </a:p>
          <a:p>
            <a:pPr marL="495300" indent="-495300" algn="ctr">
              <a:lnSpc>
                <a:spcPct val="70000"/>
              </a:lnSpc>
              <a:spcBef>
                <a:spcPts val="500"/>
              </a:spcBef>
            </a:pPr>
            <a:r>
              <a:rPr lang="en-US" altLang="ko-KR" sz="1800" i="1" dirty="0">
                <a:solidFill>
                  <a:srgbClr val="990000"/>
                </a:solidFill>
                <a:ea typeface="굴림" pitchFamily="50" charset="-127"/>
              </a:rPr>
              <a:t>p</a:t>
            </a:r>
            <a:r>
              <a:rPr lang="en-US" altLang="ko-KR" sz="1800" i="1" baseline="-25000" dirty="0">
                <a:solidFill>
                  <a:srgbClr val="990000"/>
                </a:solidFill>
                <a:ea typeface="굴림" pitchFamily="50" charset="-127"/>
              </a:rPr>
              <a:t>1</a:t>
            </a:r>
          </a:p>
        </p:txBody>
      </p:sp>
      <p:sp>
        <p:nvSpPr>
          <p:cNvPr id="15402" name="Rectangle 3"/>
          <p:cNvSpPr>
            <a:spLocks noChangeArrowheads="1"/>
          </p:cNvSpPr>
          <p:nvPr/>
        </p:nvSpPr>
        <p:spPr bwMode="auto">
          <a:xfrm>
            <a:off x="466725" y="5810250"/>
            <a:ext cx="754063" cy="546100"/>
          </a:xfrm>
          <a:prstGeom prst="rect">
            <a:avLst/>
          </a:prstGeom>
          <a:solidFill>
            <a:srgbClr val="F5EBFF"/>
          </a:solidFill>
          <a:ln w="1587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95300" indent="-495300" algn="ctr">
              <a:lnSpc>
                <a:spcPct val="70000"/>
              </a:lnSpc>
              <a:spcBef>
                <a:spcPts val="500"/>
              </a:spcBef>
            </a:pPr>
            <a:r>
              <a:rPr lang="en-US" altLang="ko-KR" sz="1200">
                <a:solidFill>
                  <a:srgbClr val="0033CC"/>
                </a:solidFill>
                <a:ea typeface="굴림" pitchFamily="50" charset="-127"/>
              </a:rPr>
              <a:t>Stage 2</a:t>
            </a:r>
          </a:p>
          <a:p>
            <a:pPr marL="495300" indent="-495300" algn="ctr">
              <a:lnSpc>
                <a:spcPct val="70000"/>
              </a:lnSpc>
              <a:spcBef>
                <a:spcPts val="500"/>
              </a:spcBef>
            </a:pPr>
            <a:r>
              <a:rPr lang="en-US" altLang="ko-KR" sz="1800" i="1">
                <a:solidFill>
                  <a:srgbClr val="990000"/>
                </a:solidFill>
                <a:ea typeface="굴림" pitchFamily="50" charset="-127"/>
              </a:rPr>
              <a:t>p</a:t>
            </a:r>
            <a:r>
              <a:rPr lang="en-US" altLang="ko-KR" sz="1800" i="1" baseline="-25000">
                <a:solidFill>
                  <a:srgbClr val="990000"/>
                </a:solidFill>
                <a:ea typeface="굴림" pitchFamily="50" charset="-127"/>
              </a:rPr>
              <a:t>2</a:t>
            </a:r>
          </a:p>
        </p:txBody>
      </p:sp>
      <p:sp>
        <p:nvSpPr>
          <p:cNvPr id="15405" name="Rectangle 3"/>
          <p:cNvSpPr>
            <a:spLocks noChangeArrowheads="1"/>
          </p:cNvSpPr>
          <p:nvPr/>
        </p:nvSpPr>
        <p:spPr bwMode="auto">
          <a:xfrm>
            <a:off x="2352675" y="6527800"/>
            <a:ext cx="439738" cy="201613"/>
          </a:xfrm>
          <a:prstGeom prst="rect">
            <a:avLst/>
          </a:prstGeom>
          <a:solidFill>
            <a:srgbClr val="CCFFCC"/>
          </a:solidFill>
          <a:ln w="1587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95300" indent="-495300" algn="ctr">
              <a:lnSpc>
                <a:spcPct val="70000"/>
              </a:lnSpc>
              <a:spcBef>
                <a:spcPts val="500"/>
              </a:spcBef>
            </a:pPr>
            <a:r>
              <a:rPr lang="en-US" altLang="ko-KR" sz="1200">
                <a:solidFill>
                  <a:srgbClr val="215F24"/>
                </a:solidFill>
                <a:ea typeface="굴림" pitchFamily="50" charset="-127"/>
              </a:rPr>
              <a:t>TX</a:t>
            </a:r>
            <a:endParaRPr lang="en-US" altLang="ko-KR" sz="1800" i="1" baseline="-25000">
              <a:solidFill>
                <a:srgbClr val="215F24"/>
              </a:solidFill>
              <a:ea typeface="굴림" pitchFamily="50" charset="-127"/>
            </a:endParaRPr>
          </a:p>
        </p:txBody>
      </p:sp>
      <p:sp>
        <p:nvSpPr>
          <p:cNvPr id="15406" name="AutoShape 46"/>
          <p:cNvSpPr>
            <a:spLocks noChangeArrowheads="1"/>
          </p:cNvSpPr>
          <p:nvPr/>
        </p:nvSpPr>
        <p:spPr bwMode="auto">
          <a:xfrm>
            <a:off x="2219325" y="5024438"/>
            <a:ext cx="682625" cy="492125"/>
          </a:xfrm>
          <a:prstGeom prst="star8">
            <a:avLst>
              <a:gd name="adj" fmla="val 38250"/>
            </a:avLst>
          </a:prstGeom>
          <a:solidFill>
            <a:srgbClr val="EBE5EA"/>
          </a:solidFill>
          <a:ln w="25400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400">
                <a:solidFill>
                  <a:srgbClr val="990000"/>
                </a:solidFill>
                <a:ea typeface="굴림" pitchFamily="50" charset="-127"/>
              </a:rPr>
              <a:t>ATT</a:t>
            </a:r>
          </a:p>
        </p:txBody>
      </p:sp>
      <p:sp>
        <p:nvSpPr>
          <p:cNvPr id="15407" name="Rectangle 3"/>
          <p:cNvSpPr>
            <a:spLocks noChangeArrowheads="1"/>
          </p:cNvSpPr>
          <p:nvPr/>
        </p:nvSpPr>
        <p:spPr bwMode="auto">
          <a:xfrm>
            <a:off x="1798638" y="6526213"/>
            <a:ext cx="463550" cy="201612"/>
          </a:xfrm>
          <a:prstGeom prst="rect">
            <a:avLst/>
          </a:prstGeom>
          <a:solidFill>
            <a:srgbClr val="CCECFF"/>
          </a:solidFill>
          <a:ln w="1587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95300" indent="-495300" algn="ctr">
              <a:lnSpc>
                <a:spcPct val="70000"/>
              </a:lnSpc>
              <a:spcBef>
                <a:spcPts val="500"/>
              </a:spcBef>
            </a:pPr>
            <a:r>
              <a:rPr lang="en-US" altLang="ko-KR" sz="1200">
                <a:solidFill>
                  <a:srgbClr val="0033CC"/>
                </a:solidFill>
                <a:ea typeface="굴림" pitchFamily="50" charset="-127"/>
              </a:rPr>
              <a:t>Idle</a:t>
            </a:r>
            <a:endParaRPr lang="en-US" altLang="ko-KR" sz="1800" i="1" baseline="-25000">
              <a:solidFill>
                <a:srgbClr val="990000"/>
              </a:solidFill>
              <a:ea typeface="굴림" pitchFamily="50" charset="-127"/>
            </a:endParaRPr>
          </a:p>
        </p:txBody>
      </p:sp>
      <p:sp>
        <p:nvSpPr>
          <p:cNvPr id="15409" name="Rectangle 3"/>
          <p:cNvSpPr>
            <a:spLocks noChangeArrowheads="1"/>
          </p:cNvSpPr>
          <p:nvPr/>
        </p:nvSpPr>
        <p:spPr bwMode="auto">
          <a:xfrm>
            <a:off x="2884488" y="6524625"/>
            <a:ext cx="463550" cy="201613"/>
          </a:xfrm>
          <a:prstGeom prst="rect">
            <a:avLst/>
          </a:prstGeom>
          <a:solidFill>
            <a:srgbClr val="CCECFF"/>
          </a:solidFill>
          <a:ln w="1587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95300" indent="-495300" algn="ctr">
              <a:lnSpc>
                <a:spcPct val="70000"/>
              </a:lnSpc>
              <a:spcBef>
                <a:spcPts val="500"/>
              </a:spcBef>
            </a:pPr>
            <a:r>
              <a:rPr lang="en-US" altLang="ko-KR" sz="1200">
                <a:solidFill>
                  <a:srgbClr val="0033CC"/>
                </a:solidFill>
                <a:ea typeface="굴림" pitchFamily="50" charset="-127"/>
              </a:rPr>
              <a:t>Idle</a:t>
            </a:r>
            <a:endParaRPr lang="en-US" altLang="ko-KR" sz="1800" i="1" baseline="-25000">
              <a:solidFill>
                <a:srgbClr val="990000"/>
              </a:solidFill>
              <a:ea typeface="굴림" pitchFamily="50" charset="-127"/>
            </a:endParaRPr>
          </a:p>
        </p:txBody>
      </p:sp>
      <p:sp>
        <p:nvSpPr>
          <p:cNvPr id="15410" name="Rectangle 3"/>
          <p:cNvSpPr>
            <a:spLocks noChangeArrowheads="1"/>
          </p:cNvSpPr>
          <p:nvPr/>
        </p:nvSpPr>
        <p:spPr bwMode="auto">
          <a:xfrm>
            <a:off x="3392488" y="6523038"/>
            <a:ext cx="463550" cy="201612"/>
          </a:xfrm>
          <a:prstGeom prst="rect">
            <a:avLst/>
          </a:prstGeom>
          <a:solidFill>
            <a:srgbClr val="CCECFF"/>
          </a:solidFill>
          <a:ln w="1587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95300" indent="-495300" algn="ctr">
              <a:lnSpc>
                <a:spcPct val="70000"/>
              </a:lnSpc>
              <a:spcBef>
                <a:spcPts val="500"/>
              </a:spcBef>
            </a:pPr>
            <a:r>
              <a:rPr lang="en-US" altLang="ko-KR" sz="1200">
                <a:solidFill>
                  <a:srgbClr val="0033CC"/>
                </a:solidFill>
                <a:ea typeface="굴림" pitchFamily="50" charset="-127"/>
              </a:rPr>
              <a:t>Idle</a:t>
            </a:r>
            <a:endParaRPr lang="en-US" altLang="ko-KR" sz="1800" i="1" baseline="-25000">
              <a:solidFill>
                <a:srgbClr val="990000"/>
              </a:solidFill>
              <a:ea typeface="굴림" pitchFamily="50" charset="-127"/>
            </a:endParaRPr>
          </a:p>
        </p:txBody>
      </p:sp>
      <p:sp>
        <p:nvSpPr>
          <p:cNvPr id="15411" name="AutoShape 51"/>
          <p:cNvSpPr>
            <a:spLocks noChangeArrowheads="1"/>
          </p:cNvSpPr>
          <p:nvPr/>
        </p:nvSpPr>
        <p:spPr bwMode="auto">
          <a:xfrm>
            <a:off x="3770313" y="4030663"/>
            <a:ext cx="682625" cy="492125"/>
          </a:xfrm>
          <a:prstGeom prst="star8">
            <a:avLst>
              <a:gd name="adj" fmla="val 38250"/>
            </a:avLst>
          </a:prstGeom>
          <a:solidFill>
            <a:srgbClr val="EBE5EA"/>
          </a:solidFill>
          <a:ln w="25400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400">
                <a:solidFill>
                  <a:srgbClr val="990000"/>
                </a:solidFill>
                <a:ea typeface="굴림" pitchFamily="50" charset="-127"/>
              </a:rPr>
              <a:t>ATT</a:t>
            </a:r>
          </a:p>
        </p:txBody>
      </p:sp>
      <p:sp>
        <p:nvSpPr>
          <p:cNvPr id="15412" name="AutoShape 52"/>
          <p:cNvSpPr>
            <a:spLocks noChangeArrowheads="1"/>
          </p:cNvSpPr>
          <p:nvPr/>
        </p:nvSpPr>
        <p:spPr bwMode="auto">
          <a:xfrm>
            <a:off x="3771900" y="4435475"/>
            <a:ext cx="682625" cy="492125"/>
          </a:xfrm>
          <a:prstGeom prst="star8">
            <a:avLst>
              <a:gd name="adj" fmla="val 38250"/>
            </a:avLst>
          </a:prstGeom>
          <a:solidFill>
            <a:srgbClr val="EBE5EA"/>
          </a:solidFill>
          <a:ln w="25400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400">
                <a:solidFill>
                  <a:srgbClr val="990000"/>
                </a:solidFill>
                <a:ea typeface="굴림" pitchFamily="50" charset="-127"/>
              </a:rPr>
              <a:t>ATT</a:t>
            </a:r>
          </a:p>
        </p:txBody>
      </p:sp>
      <p:sp>
        <p:nvSpPr>
          <p:cNvPr id="15413" name="Rectangle 3"/>
          <p:cNvSpPr>
            <a:spLocks noChangeArrowheads="1"/>
          </p:cNvSpPr>
          <p:nvPr/>
        </p:nvSpPr>
        <p:spPr bwMode="auto">
          <a:xfrm>
            <a:off x="3919538" y="6516688"/>
            <a:ext cx="439737" cy="201612"/>
          </a:xfrm>
          <a:prstGeom prst="rect">
            <a:avLst/>
          </a:prstGeom>
          <a:solidFill>
            <a:srgbClr val="FF99CC"/>
          </a:solidFill>
          <a:ln w="1587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95300" indent="-495300" algn="ctr">
              <a:lnSpc>
                <a:spcPct val="70000"/>
              </a:lnSpc>
              <a:spcBef>
                <a:spcPts val="500"/>
              </a:spcBef>
            </a:pPr>
            <a:r>
              <a:rPr lang="en-US" altLang="ko-KR" sz="1200">
                <a:solidFill>
                  <a:srgbClr val="990000"/>
                </a:solidFill>
                <a:ea typeface="굴림" pitchFamily="50" charset="-127"/>
              </a:rPr>
              <a:t>Col</a:t>
            </a:r>
            <a:endParaRPr lang="en-US" altLang="ko-KR" sz="1800" i="1" baseline="-25000">
              <a:solidFill>
                <a:srgbClr val="215F24"/>
              </a:solidFill>
              <a:ea typeface="굴림" pitchFamily="50" charset="-127"/>
            </a:endParaRPr>
          </a:p>
        </p:txBody>
      </p:sp>
      <p:sp>
        <p:nvSpPr>
          <p:cNvPr id="15414" name="Rectangle 3"/>
          <p:cNvSpPr>
            <a:spLocks noChangeArrowheads="1"/>
          </p:cNvSpPr>
          <p:nvPr/>
        </p:nvSpPr>
        <p:spPr bwMode="auto">
          <a:xfrm>
            <a:off x="4425950" y="6529388"/>
            <a:ext cx="463550" cy="201612"/>
          </a:xfrm>
          <a:prstGeom prst="rect">
            <a:avLst/>
          </a:prstGeom>
          <a:solidFill>
            <a:srgbClr val="CCECFF"/>
          </a:solidFill>
          <a:ln w="1587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95300" indent="-495300" algn="ctr">
              <a:lnSpc>
                <a:spcPct val="70000"/>
              </a:lnSpc>
              <a:spcBef>
                <a:spcPts val="500"/>
              </a:spcBef>
            </a:pPr>
            <a:r>
              <a:rPr lang="en-US" altLang="ko-KR" sz="1200">
                <a:solidFill>
                  <a:srgbClr val="0033CC"/>
                </a:solidFill>
                <a:ea typeface="굴림" pitchFamily="50" charset="-127"/>
              </a:rPr>
              <a:t>Idle</a:t>
            </a:r>
            <a:endParaRPr lang="en-US" altLang="ko-KR" sz="1800" i="1" baseline="-25000">
              <a:solidFill>
                <a:srgbClr val="990000"/>
              </a:solidFill>
              <a:ea typeface="굴림" pitchFamily="50" charset="-127"/>
            </a:endParaRPr>
          </a:p>
        </p:txBody>
      </p:sp>
      <p:sp>
        <p:nvSpPr>
          <p:cNvPr id="15415" name="AutoShape 55"/>
          <p:cNvSpPr>
            <a:spLocks noChangeArrowheads="1"/>
          </p:cNvSpPr>
          <p:nvPr/>
        </p:nvSpPr>
        <p:spPr bwMode="auto">
          <a:xfrm>
            <a:off x="4830763" y="5635625"/>
            <a:ext cx="682625" cy="492125"/>
          </a:xfrm>
          <a:prstGeom prst="star8">
            <a:avLst>
              <a:gd name="adj" fmla="val 38250"/>
            </a:avLst>
          </a:prstGeom>
          <a:solidFill>
            <a:srgbClr val="EBE5EA"/>
          </a:solidFill>
          <a:ln w="25400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400">
                <a:solidFill>
                  <a:srgbClr val="990000"/>
                </a:solidFill>
                <a:ea typeface="굴림" pitchFamily="50" charset="-127"/>
              </a:rPr>
              <a:t>ATT</a:t>
            </a:r>
          </a:p>
        </p:txBody>
      </p:sp>
      <p:sp>
        <p:nvSpPr>
          <p:cNvPr id="15416" name="Rectangle 3"/>
          <p:cNvSpPr>
            <a:spLocks noChangeArrowheads="1"/>
          </p:cNvSpPr>
          <p:nvPr/>
        </p:nvSpPr>
        <p:spPr bwMode="auto">
          <a:xfrm>
            <a:off x="4965700" y="6526213"/>
            <a:ext cx="439738" cy="201612"/>
          </a:xfrm>
          <a:prstGeom prst="rect">
            <a:avLst/>
          </a:prstGeom>
          <a:solidFill>
            <a:srgbClr val="CCFFCC"/>
          </a:solidFill>
          <a:ln w="1587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95300" indent="-495300" algn="ctr">
              <a:lnSpc>
                <a:spcPct val="70000"/>
              </a:lnSpc>
              <a:spcBef>
                <a:spcPts val="500"/>
              </a:spcBef>
            </a:pPr>
            <a:r>
              <a:rPr lang="en-US" altLang="ko-KR" sz="1200">
                <a:solidFill>
                  <a:srgbClr val="215F24"/>
                </a:solidFill>
                <a:ea typeface="굴림" pitchFamily="50" charset="-127"/>
              </a:rPr>
              <a:t>TX</a:t>
            </a:r>
            <a:endParaRPr lang="en-US" altLang="ko-KR" sz="1800" i="1" baseline="-25000">
              <a:solidFill>
                <a:srgbClr val="215F24"/>
              </a:solidFill>
              <a:ea typeface="굴림" pitchFamily="50" charset="-127"/>
            </a:endParaRPr>
          </a:p>
        </p:txBody>
      </p:sp>
      <p:sp>
        <p:nvSpPr>
          <p:cNvPr id="15417" name="Rectangle 3"/>
          <p:cNvSpPr>
            <a:spLocks noChangeArrowheads="1"/>
          </p:cNvSpPr>
          <p:nvPr/>
        </p:nvSpPr>
        <p:spPr bwMode="auto">
          <a:xfrm>
            <a:off x="5467350" y="6527800"/>
            <a:ext cx="463550" cy="201613"/>
          </a:xfrm>
          <a:prstGeom prst="rect">
            <a:avLst/>
          </a:prstGeom>
          <a:solidFill>
            <a:srgbClr val="CCECFF"/>
          </a:solidFill>
          <a:ln w="1587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95300" indent="-495300" algn="ctr">
              <a:lnSpc>
                <a:spcPct val="70000"/>
              </a:lnSpc>
              <a:spcBef>
                <a:spcPts val="500"/>
              </a:spcBef>
            </a:pPr>
            <a:r>
              <a:rPr lang="en-US" altLang="ko-KR" sz="1200">
                <a:solidFill>
                  <a:srgbClr val="0033CC"/>
                </a:solidFill>
                <a:ea typeface="굴림" pitchFamily="50" charset="-127"/>
              </a:rPr>
              <a:t>Idle</a:t>
            </a:r>
            <a:endParaRPr lang="en-US" altLang="ko-KR" sz="1800" i="1" baseline="-25000">
              <a:solidFill>
                <a:srgbClr val="990000"/>
              </a:solidFill>
              <a:ea typeface="굴림" pitchFamily="50" charset="-127"/>
            </a:endParaRPr>
          </a:p>
        </p:txBody>
      </p:sp>
      <p:sp>
        <p:nvSpPr>
          <p:cNvPr id="15418" name="AutoShape 58"/>
          <p:cNvSpPr>
            <a:spLocks noChangeArrowheads="1"/>
          </p:cNvSpPr>
          <p:nvPr/>
        </p:nvSpPr>
        <p:spPr bwMode="auto">
          <a:xfrm>
            <a:off x="5881688" y="4019550"/>
            <a:ext cx="682625" cy="492125"/>
          </a:xfrm>
          <a:prstGeom prst="star8">
            <a:avLst>
              <a:gd name="adj" fmla="val 38250"/>
            </a:avLst>
          </a:prstGeom>
          <a:solidFill>
            <a:srgbClr val="EBE5EA"/>
          </a:solidFill>
          <a:ln w="25400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400">
                <a:solidFill>
                  <a:srgbClr val="990000"/>
                </a:solidFill>
                <a:ea typeface="굴림" pitchFamily="50" charset="-127"/>
              </a:rPr>
              <a:t>ATT</a:t>
            </a:r>
          </a:p>
        </p:txBody>
      </p:sp>
      <p:sp>
        <p:nvSpPr>
          <p:cNvPr id="15419" name="AutoShape 59"/>
          <p:cNvSpPr>
            <a:spLocks noChangeArrowheads="1"/>
          </p:cNvSpPr>
          <p:nvPr/>
        </p:nvSpPr>
        <p:spPr bwMode="auto">
          <a:xfrm>
            <a:off x="5895975" y="6018213"/>
            <a:ext cx="682625" cy="492125"/>
          </a:xfrm>
          <a:prstGeom prst="star8">
            <a:avLst>
              <a:gd name="adj" fmla="val 38250"/>
            </a:avLst>
          </a:prstGeom>
          <a:solidFill>
            <a:srgbClr val="EBE5EA"/>
          </a:solidFill>
          <a:ln w="25400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400">
                <a:solidFill>
                  <a:srgbClr val="990000"/>
                </a:solidFill>
                <a:ea typeface="굴림" pitchFamily="50" charset="-127"/>
              </a:rPr>
              <a:t>ATT</a:t>
            </a:r>
          </a:p>
        </p:txBody>
      </p:sp>
      <p:sp>
        <p:nvSpPr>
          <p:cNvPr id="15420" name="Rectangle 3"/>
          <p:cNvSpPr>
            <a:spLocks noChangeArrowheads="1"/>
          </p:cNvSpPr>
          <p:nvPr/>
        </p:nvSpPr>
        <p:spPr bwMode="auto">
          <a:xfrm>
            <a:off x="6040438" y="6524625"/>
            <a:ext cx="439737" cy="201613"/>
          </a:xfrm>
          <a:prstGeom prst="rect">
            <a:avLst/>
          </a:prstGeom>
          <a:solidFill>
            <a:srgbClr val="FF99CC"/>
          </a:solidFill>
          <a:ln w="1587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95300" indent="-495300" algn="ctr">
              <a:lnSpc>
                <a:spcPct val="70000"/>
              </a:lnSpc>
              <a:spcBef>
                <a:spcPts val="500"/>
              </a:spcBef>
            </a:pPr>
            <a:r>
              <a:rPr lang="en-US" altLang="ko-KR" sz="1200">
                <a:solidFill>
                  <a:srgbClr val="990000"/>
                </a:solidFill>
                <a:ea typeface="굴림" pitchFamily="50" charset="-127"/>
              </a:rPr>
              <a:t>Col</a:t>
            </a:r>
            <a:endParaRPr lang="en-US" altLang="ko-KR" sz="1800" i="1" baseline="-25000">
              <a:solidFill>
                <a:srgbClr val="215F24"/>
              </a:solidFill>
              <a:ea typeface="굴림" pitchFamily="50" charset="-127"/>
            </a:endParaRPr>
          </a:p>
        </p:txBody>
      </p:sp>
      <p:sp>
        <p:nvSpPr>
          <p:cNvPr id="15375" name="Rectangle 3"/>
          <p:cNvSpPr>
            <a:spLocks noChangeArrowheads="1"/>
          </p:cNvSpPr>
          <p:nvPr/>
        </p:nvSpPr>
        <p:spPr bwMode="auto">
          <a:xfrm>
            <a:off x="6767513" y="4159250"/>
            <a:ext cx="2206625" cy="576263"/>
          </a:xfrm>
          <a:prstGeom prst="rect">
            <a:avLst/>
          </a:prstGeom>
          <a:solidFill>
            <a:srgbClr val="F5EBFF"/>
          </a:solidFill>
          <a:ln w="15875">
            <a:solidFill>
              <a:srgbClr val="CC99FF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 marL="495300" indent="-495300">
              <a:spcBef>
                <a:spcPts val="500"/>
              </a:spcBef>
            </a:pPr>
            <a:r>
              <a:rPr lang="en-US" altLang="ko-KR" sz="1400" dirty="0">
                <a:solidFill>
                  <a:srgbClr val="0033CC"/>
                </a:solidFill>
                <a:ea typeface="굴림" pitchFamily="50" charset="-127"/>
              </a:rPr>
              <a:t>Population: </a:t>
            </a:r>
            <a:r>
              <a:rPr lang="en-US" altLang="ko-KR" sz="1400" i="1" dirty="0">
                <a:solidFill>
                  <a:srgbClr val="0033CC"/>
                </a:solidFill>
                <a:ea typeface="굴림" pitchFamily="50" charset="-127"/>
              </a:rPr>
              <a:t>N</a:t>
            </a:r>
            <a:r>
              <a:rPr lang="en-US" altLang="ko-KR" sz="1400" dirty="0">
                <a:solidFill>
                  <a:srgbClr val="0033CC"/>
                </a:solidFill>
                <a:ea typeface="굴림" pitchFamily="50" charset="-127"/>
              </a:rPr>
              <a:t>=4 </a:t>
            </a:r>
          </a:p>
          <a:p>
            <a:pPr marL="495300" indent="-495300">
              <a:spcBef>
                <a:spcPts val="500"/>
              </a:spcBef>
            </a:pPr>
            <a:r>
              <a:rPr lang="en-US" altLang="ko-KR" sz="1400" dirty="0">
                <a:solidFill>
                  <a:srgbClr val="0033CC"/>
                </a:solidFill>
                <a:ea typeface="굴림" pitchFamily="50" charset="-127"/>
              </a:rPr>
              <a:t>No. stages: </a:t>
            </a:r>
            <a:r>
              <a:rPr lang="en-US" altLang="ko-KR" sz="1400" i="1" dirty="0">
                <a:solidFill>
                  <a:srgbClr val="0033CC"/>
                </a:solidFill>
                <a:ea typeface="굴림" pitchFamily="50" charset="-127"/>
              </a:rPr>
              <a:t>K</a:t>
            </a:r>
            <a:r>
              <a:rPr lang="en-US" altLang="ko-KR" sz="1400" dirty="0">
                <a:solidFill>
                  <a:srgbClr val="0033CC"/>
                </a:solidFill>
                <a:ea typeface="굴림" pitchFamily="50" charset="-127"/>
              </a:rPr>
              <a:t>=2 (0, 1, 2)</a:t>
            </a:r>
            <a:endParaRPr lang="en-US" altLang="ko-KR" sz="1400" dirty="0">
              <a:solidFill>
                <a:schemeClr val="tx1"/>
              </a:solidFill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5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5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5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5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5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2378E-6 L -0.01215 -0.14574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" y="-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5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154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15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15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15 -0.14583 L 0.00191 -0.0254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" y="60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00278 0.09954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5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5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59259E-6 L -0.00277 -0.23287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5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1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3" dur="80"/>
                                        <p:tgtEl>
                                          <p:spTgt spid="154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4" dur="80"/>
                                        <p:tgtEl>
                                          <p:spTgt spid="154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80"/>
                                        <p:tgtEl>
                                          <p:spTgt spid="154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4.44444E-6 L 0.00191 -0.24653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2" grpId="0" animBg="1"/>
      <p:bldP spid="15372" grpId="1" animBg="1"/>
      <p:bldP spid="15398" grpId="0" animBg="1"/>
      <p:bldP spid="15401" grpId="0" animBg="1"/>
      <p:bldP spid="15402" grpId="0" animBg="1"/>
      <p:bldP spid="15405" grpId="0" animBg="1"/>
      <p:bldP spid="15406" grpId="0" animBg="1"/>
      <p:bldP spid="15407" grpId="0" animBg="1"/>
      <p:bldP spid="15409" grpId="0" animBg="1"/>
      <p:bldP spid="15410" grpId="0" animBg="1"/>
      <p:bldP spid="15411" grpId="0" animBg="1"/>
      <p:bldP spid="15412" grpId="0" animBg="1"/>
      <p:bldP spid="15413" grpId="0" animBg="1"/>
      <p:bldP spid="15414" grpId="0" animBg="1"/>
      <p:bldP spid="15415" grpId="0" animBg="1"/>
      <p:bldP spid="15416" grpId="0" animBg="1"/>
      <p:bldP spid="15417" grpId="0" animBg="1"/>
      <p:bldP spid="15418" grpId="0" animBg="1"/>
      <p:bldP spid="15419" grpId="0" animBg="1"/>
      <p:bldP spid="15420" grpId="0" animBg="1"/>
      <p:bldP spid="1537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46138" y="506413"/>
            <a:ext cx="7770812" cy="598487"/>
          </a:xfrm>
        </p:spPr>
        <p:txBody>
          <a:bodyPr/>
          <a:lstStyle/>
          <a:p>
            <a:r>
              <a:rPr lang="en-US" altLang="ko-KR" sz="3200" smtClean="0">
                <a:solidFill>
                  <a:srgbClr val="0070C0"/>
                </a:solidFill>
                <a:ea typeface="굴림" pitchFamily="50" charset="-127"/>
              </a:rPr>
              <a:t>Decoupling Assumption</a:t>
            </a:r>
          </a:p>
        </p:txBody>
      </p:sp>
      <p:sp>
        <p:nvSpPr>
          <p:cNvPr id="2055" name="Rectangle 3"/>
          <p:cNvSpPr>
            <a:spLocks noChangeArrowheads="1"/>
          </p:cNvSpPr>
          <p:nvPr/>
        </p:nvSpPr>
        <p:spPr bwMode="auto">
          <a:xfrm>
            <a:off x="966963" y="2721505"/>
            <a:ext cx="7564438" cy="1620837"/>
          </a:xfrm>
          <a:prstGeom prst="rect">
            <a:avLst/>
          </a:prstGeom>
          <a:solidFill>
            <a:srgbClr val="F5EB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sz="1800">
                <a:solidFill>
                  <a:srgbClr val="000000"/>
                </a:solidFill>
                <a:ea typeface="굴림" pitchFamily="50" charset="-127"/>
              </a:rPr>
              <a:t>Bianchi’s Formula (directly follows from the assumption)</a:t>
            </a:r>
          </a:p>
          <a:p>
            <a:pPr marL="741363" lvl="1" indent="-284163">
              <a:spcBef>
                <a:spcPts val="500"/>
              </a:spcBef>
              <a:buFont typeface="Times New Roman" pitchFamily="18" charset="0"/>
              <a:buChar char="•"/>
            </a:pPr>
            <a:endParaRPr lang="en-US" altLang="ko-KR" sz="1600" b="0" i="1">
              <a:solidFill>
                <a:srgbClr val="000000"/>
              </a:solidFill>
              <a:latin typeface="Times New Roman" pitchFamily="18" charset="0"/>
              <a:ea typeface="굴림" pitchFamily="50" charset="-127"/>
              <a:cs typeface="Arial" charset="0"/>
            </a:endParaRPr>
          </a:p>
        </p:txBody>
      </p:sp>
      <p:graphicFrame>
        <p:nvGraphicFramePr>
          <p:cNvPr id="2052" name="Object 13"/>
          <p:cNvGraphicFramePr>
            <a:graphicFrameLocks noChangeAspect="1"/>
          </p:cNvGraphicFramePr>
          <p:nvPr/>
        </p:nvGraphicFramePr>
        <p:xfrm>
          <a:off x="2643363" y="3199342"/>
          <a:ext cx="3424238" cy="1031875"/>
        </p:xfrm>
        <a:graphic>
          <a:graphicData uri="http://schemas.openxmlformats.org/presentationml/2006/ole">
            <p:oleObj spid="_x0000_s2052" name="Equation" r:id="rId4" imgW="2044440" imgH="711000" progId="Equation.3">
              <p:embed/>
            </p:oleObj>
          </a:graphicData>
        </a:graphic>
      </p:graphicFrame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957263" y="1260474"/>
            <a:ext cx="7583487" cy="1347259"/>
          </a:xfrm>
          <a:prstGeom prst="rect">
            <a:avLst/>
          </a:prstGeom>
          <a:solidFill>
            <a:srgbClr val="F5EB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sz="1800" dirty="0">
                <a:solidFill>
                  <a:srgbClr val="000000"/>
                </a:solidFill>
                <a:ea typeface="굴림" pitchFamily="50" charset="-127"/>
              </a:rPr>
              <a:t>Each node is </a:t>
            </a:r>
            <a:r>
              <a:rPr lang="en-US" altLang="ko-KR" sz="1800" i="1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굴림" pitchFamily="50" charset="-127"/>
              </a:rPr>
              <a:t>coupled</a:t>
            </a:r>
            <a:r>
              <a:rPr lang="en-US" altLang="ko-KR" sz="1800" dirty="0">
                <a:solidFill>
                  <a:srgbClr val="000000"/>
                </a:solidFill>
                <a:ea typeface="굴림" pitchFamily="50" charset="-127"/>
              </a:rPr>
              <a:t> with others in substance.</a:t>
            </a:r>
            <a:endParaRPr lang="en-US" altLang="ko-KR" sz="1600" dirty="0">
              <a:solidFill>
                <a:srgbClr val="000000"/>
              </a:solidFill>
              <a:ea typeface="굴림" pitchFamily="50" charset="-127"/>
            </a:endParaRPr>
          </a:p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sz="1600" dirty="0">
                <a:solidFill>
                  <a:srgbClr val="000000"/>
                </a:solidFill>
                <a:ea typeface="굴림" pitchFamily="50" charset="-127"/>
              </a:rPr>
              <a:t>Decoupling Assumption </a:t>
            </a:r>
            <a:r>
              <a:rPr lang="en-US" altLang="ko-KR" sz="1600" dirty="0">
                <a:solidFill>
                  <a:srgbClr val="000000"/>
                </a:solidFill>
                <a:ea typeface="굴림" pitchFamily="50" charset="-127"/>
                <a:sym typeface="Wingdings" pitchFamily="2" charset="2"/>
              </a:rPr>
              <a:t></a:t>
            </a:r>
            <a:r>
              <a:rPr lang="en-US" altLang="ko-KR" sz="1600" dirty="0">
                <a:solidFill>
                  <a:srgbClr val="000000"/>
                </a:solidFill>
                <a:ea typeface="굴림" pitchFamily="50" charset="-127"/>
              </a:rPr>
              <a:t> </a:t>
            </a:r>
            <a:r>
              <a:rPr lang="en-US" altLang="ko-KR" sz="1600" i="1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굴림" pitchFamily="50" charset="-127"/>
              </a:rPr>
              <a:t>relaxing</a:t>
            </a:r>
            <a:r>
              <a:rPr lang="en-US" altLang="ko-KR" sz="1600" dirty="0">
                <a:solidFill>
                  <a:srgbClr val="000000"/>
                </a:solidFill>
                <a:ea typeface="굴림" pitchFamily="50" charset="-127"/>
              </a:rPr>
              <a:t> this coupling.</a:t>
            </a:r>
          </a:p>
          <a:p>
            <a:pPr marL="741363" lvl="1" indent="-284163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sz="1400" b="0" dirty="0">
                <a:solidFill>
                  <a:srgbClr val="000000"/>
                </a:solidFill>
                <a:ea typeface="굴림" pitchFamily="50" charset="-127"/>
              </a:rPr>
              <a:t>Each node is </a:t>
            </a:r>
            <a:r>
              <a:rPr lang="en-US" altLang="ko-KR" sz="1400" b="0" i="1" dirty="0">
                <a:solidFill>
                  <a:srgbClr val="000000"/>
                </a:solidFill>
                <a:ea typeface="굴림" pitchFamily="50" charset="-127"/>
              </a:rPr>
              <a:t>independent</a:t>
            </a:r>
            <a:r>
              <a:rPr lang="en-US" altLang="ko-KR" sz="1400" b="0" dirty="0">
                <a:solidFill>
                  <a:srgbClr val="000000"/>
                </a:solidFill>
                <a:ea typeface="굴림" pitchFamily="50" charset="-127"/>
              </a:rPr>
              <a:t> from other nodes</a:t>
            </a:r>
            <a:r>
              <a:rPr lang="en-US" altLang="ko-KR" sz="1400" b="0" dirty="0" smtClean="0">
                <a:solidFill>
                  <a:srgbClr val="000000"/>
                </a:solidFill>
                <a:ea typeface="굴림" pitchFamily="50" charset="-127"/>
              </a:rPr>
              <a:t>.</a:t>
            </a:r>
          </a:p>
          <a:p>
            <a:pPr marL="284163" indent="-284163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sz="16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Conjecture: Is it correct as population tends to infinity?</a:t>
            </a:r>
            <a:endParaRPr lang="en-US" altLang="ko-KR" sz="16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50" charset="-127"/>
            </a:endParaRP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4972226" y="4699530"/>
            <a:ext cx="2967037" cy="862012"/>
          </a:xfrm>
          <a:prstGeom prst="wedgeRectCallout">
            <a:avLst>
              <a:gd name="adj1" fmla="val -66207"/>
              <a:gd name="adj2" fmla="val -154581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ko-KR">
                <a:ea typeface="굴림" pitchFamily="50" charset="-127"/>
              </a:rPr>
              <a:t>Collision Probability</a:t>
            </a: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1225726" y="4843992"/>
            <a:ext cx="2967037" cy="862013"/>
          </a:xfrm>
          <a:prstGeom prst="wedgeRectCallout">
            <a:avLst>
              <a:gd name="adj1" fmla="val -1598"/>
              <a:gd name="adj2" fmla="val -175035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ko-KR">
                <a:ea typeface="굴림" pitchFamily="50" charset="-127"/>
              </a:rPr>
              <a:t>Avg. Attempt Probability</a:t>
            </a: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025525" y="5865813"/>
            <a:ext cx="7583488" cy="704850"/>
          </a:xfrm>
          <a:prstGeom prst="rect">
            <a:avLst/>
          </a:prstGeom>
          <a:solidFill>
            <a:srgbClr val="F5EB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sz="1800" i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굴림" pitchFamily="50" charset="-127"/>
              </a:rPr>
              <a:t>De facto</a:t>
            </a:r>
            <a:r>
              <a:rPr lang="en-US" altLang="ko-KR" sz="18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굴림" pitchFamily="50" charset="-127"/>
              </a:rPr>
              <a:t> standard tool</a:t>
            </a:r>
            <a:r>
              <a:rPr lang="en-US" altLang="ko-KR" sz="1800">
                <a:solidFill>
                  <a:srgbClr val="000000"/>
                </a:solidFill>
                <a:ea typeface="굴림" pitchFamily="50" charset="-127"/>
              </a:rPr>
              <a:t> for the analysis in the vast literature</a:t>
            </a:r>
          </a:p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sz="1800" i="1">
                <a:solidFill>
                  <a:srgbClr val="990000"/>
                </a:solidFill>
                <a:ea typeface="굴림" pitchFamily="50" charset="-127"/>
              </a:rPr>
              <a:t>“Valid until proved invalid”</a:t>
            </a:r>
            <a:endParaRPr lang="en-US" altLang="ko-KR" sz="1400" b="0" i="1">
              <a:solidFill>
                <a:srgbClr val="990000"/>
              </a:solidFill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46138" y="506413"/>
            <a:ext cx="7770812" cy="598487"/>
          </a:xfrm>
        </p:spPr>
        <p:txBody>
          <a:bodyPr/>
          <a:lstStyle/>
          <a:p>
            <a:r>
              <a:rPr lang="en-US" altLang="ko-KR" sz="3200" smtClean="0">
                <a:solidFill>
                  <a:srgbClr val="0070C0"/>
                </a:solidFill>
                <a:ea typeface="굴림" pitchFamily="50" charset="-127"/>
              </a:rPr>
              <a:t>Problem Statement</a:t>
            </a:r>
          </a:p>
        </p:txBody>
      </p:sp>
      <p:sp>
        <p:nvSpPr>
          <p:cNvPr id="57349" name="Rectangle 3"/>
          <p:cNvSpPr>
            <a:spLocks noChangeArrowheads="1"/>
          </p:cNvSpPr>
          <p:nvPr/>
        </p:nvSpPr>
        <p:spPr bwMode="auto">
          <a:xfrm>
            <a:off x="847725" y="2303463"/>
            <a:ext cx="7675563" cy="1924050"/>
          </a:xfrm>
          <a:prstGeom prst="rect">
            <a:avLst/>
          </a:prstGeom>
          <a:solidFill>
            <a:srgbClr val="F9F5ED"/>
          </a:solidFill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95300" indent="-495300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sz="1800" dirty="0">
                <a:solidFill>
                  <a:schemeClr val="tx1"/>
                </a:solidFill>
                <a:ea typeface="굴림" pitchFamily="50" charset="-127"/>
              </a:rPr>
              <a:t>Consequence of relaxing the </a:t>
            </a:r>
            <a:r>
              <a:rPr lang="en-US" altLang="ko-KR" sz="1800" dirty="0" smtClean="0">
                <a:solidFill>
                  <a:schemeClr val="tx1"/>
                </a:solidFill>
                <a:ea typeface="굴림" pitchFamily="50" charset="-127"/>
              </a:rPr>
              <a:t>decoupling assumption</a:t>
            </a:r>
            <a:endParaRPr lang="en-US" altLang="ko-KR" sz="1800" dirty="0">
              <a:solidFill>
                <a:schemeClr val="tx1"/>
              </a:solidFill>
              <a:ea typeface="굴림" pitchFamily="50" charset="-127"/>
            </a:endParaRPr>
          </a:p>
          <a:p>
            <a:pPr marL="742950" lvl="1" indent="-285750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sz="1600" b="0" dirty="0">
                <a:solidFill>
                  <a:schemeClr val="tx1"/>
                </a:solidFill>
                <a:ea typeface="굴림" pitchFamily="50" charset="-127"/>
              </a:rPr>
              <a:t>The Markov chain is irreversible and hence </a:t>
            </a:r>
            <a:r>
              <a:rPr lang="en-US" altLang="ko-KR" sz="1600" b="0" dirty="0" smtClean="0">
                <a:solidFill>
                  <a:schemeClr val="tx1"/>
                </a:solidFill>
                <a:ea typeface="굴림" pitchFamily="50" charset="-127"/>
              </a:rPr>
              <a:t>does not </a:t>
            </a:r>
            <a:r>
              <a:rPr lang="en-US" altLang="ko-KR" sz="1600" b="0" dirty="0">
                <a:solidFill>
                  <a:schemeClr val="tx1"/>
                </a:solidFill>
                <a:ea typeface="굴림" pitchFamily="50" charset="-127"/>
              </a:rPr>
              <a:t>lead to a closed-form expression of the stationary probability.</a:t>
            </a:r>
          </a:p>
          <a:p>
            <a:pPr marL="495300" indent="-495300" algn="ctr">
              <a:spcBef>
                <a:spcPts val="500"/>
              </a:spcBef>
            </a:pPr>
            <a:r>
              <a:rPr lang="en-US" altLang="ko-KR" sz="1600" i="1" dirty="0">
                <a:solidFill>
                  <a:schemeClr val="tx1"/>
                </a:solidFill>
                <a:ea typeface="굴림" pitchFamily="50" charset="-127"/>
              </a:rPr>
              <a:t>“For small values of K (e.g., </a:t>
            </a:r>
            <a:r>
              <a:rPr lang="en-US" altLang="ko-KR" sz="1600" i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굴림" pitchFamily="50" charset="-127"/>
              </a:rPr>
              <a:t>1 or 2</a:t>
            </a:r>
            <a:r>
              <a:rPr lang="en-US" altLang="ko-KR" sz="1600" i="1" dirty="0">
                <a:solidFill>
                  <a:schemeClr val="tx1"/>
                </a:solidFill>
                <a:ea typeface="굴림" pitchFamily="50" charset="-127"/>
              </a:rPr>
              <a:t>), </a:t>
            </a:r>
          </a:p>
          <a:p>
            <a:pPr marL="495300" indent="-495300" algn="ctr">
              <a:spcBef>
                <a:spcPts val="500"/>
              </a:spcBef>
            </a:pPr>
            <a:r>
              <a:rPr lang="en-US" altLang="ko-KR" sz="1600" i="1" dirty="0">
                <a:solidFill>
                  <a:schemeClr val="tx1"/>
                </a:solidFill>
                <a:ea typeface="굴림" pitchFamily="50" charset="-127"/>
              </a:rPr>
              <a:t>the stationary distribution can be </a:t>
            </a:r>
            <a:r>
              <a:rPr lang="en-US" altLang="ko-KR" sz="1600" i="1" dirty="0">
                <a:solidFill>
                  <a:srgbClr val="990000"/>
                </a:solidFill>
                <a:ea typeface="굴림" pitchFamily="50" charset="-127"/>
              </a:rPr>
              <a:t>numerically</a:t>
            </a:r>
            <a:r>
              <a:rPr lang="en-US" altLang="ko-KR" sz="1600" i="1" dirty="0">
                <a:solidFill>
                  <a:schemeClr val="tx1"/>
                </a:solidFill>
                <a:ea typeface="굴림" pitchFamily="50" charset="-127"/>
              </a:rPr>
              <a:t> computed.” </a:t>
            </a:r>
          </a:p>
          <a:p>
            <a:pPr marL="495300" indent="-495300" algn="ctr">
              <a:spcBef>
                <a:spcPts val="500"/>
              </a:spcBef>
            </a:pPr>
            <a:r>
              <a:rPr lang="en-US" altLang="ko-KR" sz="1600" b="0" dirty="0">
                <a:solidFill>
                  <a:schemeClr val="tx1"/>
                </a:solidFill>
                <a:ea typeface="굴림" pitchFamily="50" charset="-127"/>
              </a:rPr>
              <a:t>Quote from [KUM07]</a:t>
            </a:r>
            <a:endParaRPr lang="en-US" altLang="ko-KR" sz="1600" b="0" i="1" dirty="0">
              <a:solidFill>
                <a:schemeClr val="tx1"/>
              </a:solidFill>
              <a:ea typeface="굴림" pitchFamily="50" charset="-127"/>
            </a:endParaRPr>
          </a:p>
        </p:txBody>
      </p:sp>
      <p:sp>
        <p:nvSpPr>
          <p:cNvPr id="57350" name="Rectangle 9"/>
          <p:cNvSpPr>
            <a:spLocks noChangeArrowheads="1"/>
          </p:cNvSpPr>
          <p:nvPr/>
        </p:nvSpPr>
        <p:spPr bwMode="auto">
          <a:xfrm>
            <a:off x="885825" y="5605463"/>
            <a:ext cx="77581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200" b="0">
                <a:solidFill>
                  <a:srgbClr val="660066"/>
                </a:solidFill>
                <a:ea typeface="굴림" pitchFamily="50" charset="-127"/>
              </a:rPr>
              <a:t>[SIM10] A. Tveito, A. M. Bruaset, and O. Lysne, “Simula Research Laboratory – by Thinking Constantly about it”, </a:t>
            </a:r>
            <a:r>
              <a:rPr lang="en-US" altLang="ko-KR" sz="1200" i="1">
                <a:solidFill>
                  <a:srgbClr val="660066"/>
                </a:solidFill>
                <a:ea typeface="굴림" pitchFamily="50" charset="-127"/>
              </a:rPr>
              <a:t>Springer</a:t>
            </a:r>
            <a:r>
              <a:rPr lang="en-US" altLang="ko-KR" sz="1200" b="0">
                <a:solidFill>
                  <a:srgbClr val="660066"/>
                </a:solidFill>
                <a:ea typeface="굴림" pitchFamily="50" charset="-127"/>
              </a:rPr>
              <a:t>, 2009.</a:t>
            </a:r>
          </a:p>
          <a:p>
            <a:pPr>
              <a:spcBef>
                <a:spcPct val="50000"/>
              </a:spcBef>
            </a:pPr>
            <a:r>
              <a:rPr lang="en-US" altLang="ko-KR" sz="1200" b="0">
                <a:solidFill>
                  <a:srgbClr val="660066"/>
                </a:solidFill>
                <a:ea typeface="굴림" pitchFamily="50" charset="-127"/>
              </a:rPr>
              <a:t>[KUM07] A. Kumar, E. Altman, D. Miorandi, and M Goyal, “New Insights from a Fixed-Point Analysis of Single Cell IEEE 802.11 WLANs”, </a:t>
            </a:r>
            <a:r>
              <a:rPr lang="en-US" altLang="ko-KR" sz="1200" i="1">
                <a:solidFill>
                  <a:srgbClr val="660066"/>
                </a:solidFill>
                <a:ea typeface="굴림" pitchFamily="50" charset="-127"/>
              </a:rPr>
              <a:t>IEEE/ACM Trans. Networking</a:t>
            </a:r>
            <a:r>
              <a:rPr lang="en-US" altLang="ko-KR" sz="1200" b="0">
                <a:solidFill>
                  <a:srgbClr val="660066"/>
                </a:solidFill>
                <a:ea typeface="굴림" pitchFamily="50" charset="-127"/>
              </a:rPr>
              <a:t>, June 2007.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855663" y="1328738"/>
            <a:ext cx="7661275" cy="704850"/>
          </a:xfrm>
          <a:prstGeom prst="rect">
            <a:avLst/>
          </a:prstGeom>
          <a:solidFill>
            <a:srgbClr val="F5EB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sz="1800" i="1" dirty="0" smtClean="0">
                <a:solidFill>
                  <a:srgbClr val="990000"/>
                </a:solidFill>
                <a:ea typeface="굴림" pitchFamily="50" charset="-127"/>
              </a:rPr>
              <a:t>“Faulty until proved correct”</a:t>
            </a:r>
            <a:r>
              <a:rPr lang="en-US" altLang="ko-KR" sz="1800" b="0" dirty="0" smtClean="0">
                <a:solidFill>
                  <a:schemeClr val="tx1"/>
                </a:solidFill>
                <a:ea typeface="굴림" pitchFamily="50" charset="-127"/>
              </a:rPr>
              <a:t>, an excerpt from [SIM10]</a:t>
            </a:r>
            <a:endParaRPr lang="en-US" altLang="ko-KR" sz="1400" b="0" dirty="0" smtClean="0">
              <a:solidFill>
                <a:schemeClr val="tx1"/>
              </a:solidFill>
              <a:ea typeface="굴림" pitchFamily="50" charset="-127"/>
            </a:endParaRPr>
          </a:p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sz="1800" i="1" dirty="0" smtClean="0">
                <a:solidFill>
                  <a:srgbClr val="000000"/>
                </a:solidFill>
                <a:ea typeface="굴림" pitchFamily="50" charset="-127"/>
              </a:rPr>
              <a:t>We </a:t>
            </a:r>
            <a:r>
              <a:rPr lang="en-US" altLang="ko-KR" sz="1800" i="1" dirty="0">
                <a:solidFill>
                  <a:srgbClr val="000000"/>
                </a:solidFill>
                <a:ea typeface="굴림" pitchFamily="50" charset="-127"/>
              </a:rPr>
              <a:t>dare to question the validity of the decoupling assumption</a:t>
            </a:r>
            <a:r>
              <a:rPr lang="en-US" altLang="ko-KR" sz="1800" i="1" dirty="0" smtClean="0">
                <a:solidFill>
                  <a:srgbClr val="000000"/>
                </a:solidFill>
                <a:ea typeface="굴림" pitchFamily="50" charset="-127"/>
              </a:rPr>
              <a:t>.</a:t>
            </a:r>
            <a:endParaRPr lang="en-US" altLang="ko-KR" sz="1800" dirty="0">
              <a:solidFill>
                <a:srgbClr val="000000"/>
              </a:solidFill>
              <a:ea typeface="굴림" pitchFamily="50" charset="-127"/>
            </a:endParaRPr>
          </a:p>
        </p:txBody>
      </p:sp>
      <p:sp>
        <p:nvSpPr>
          <p:cNvPr id="57355" name="Rectangle 3"/>
          <p:cNvSpPr>
            <a:spLocks noChangeArrowheads="1"/>
          </p:cNvSpPr>
          <p:nvPr/>
        </p:nvSpPr>
        <p:spPr bwMode="auto">
          <a:xfrm>
            <a:off x="862013" y="4416425"/>
            <a:ext cx="7669212" cy="815975"/>
          </a:xfrm>
          <a:prstGeom prst="rect">
            <a:avLst/>
          </a:prstGeom>
          <a:solidFill>
            <a:srgbClr val="F5EBFF"/>
          </a:solidFill>
          <a:ln w="38100">
            <a:solidFill>
              <a:srgbClr val="CC99FF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i="1" dirty="0">
                <a:solidFill>
                  <a:srgbClr val="990000"/>
                </a:solidFill>
                <a:ea typeface="굴림" pitchFamily="50" charset="-127"/>
              </a:rPr>
              <a:t>Q: Decoupling assumption is valid?</a:t>
            </a:r>
          </a:p>
          <a:p>
            <a:pPr marL="741363" lvl="1" indent="-284163">
              <a:spcBef>
                <a:spcPts val="500"/>
              </a:spcBef>
              <a:buFont typeface="Times New Roman" pitchFamily="18" charset="0"/>
              <a:buChar char="•"/>
            </a:pPr>
            <a:r>
              <a:rPr lang="en-US" altLang="ko-KR" sz="2000" i="1" dirty="0">
                <a:solidFill>
                  <a:srgbClr val="000000"/>
                </a:solidFill>
                <a:ea typeface="굴림" pitchFamily="50" charset="-127"/>
              </a:rPr>
              <a:t>Exactly under which conditions?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" name="Group 148"/>
          <p:cNvGrpSpPr/>
          <p:nvPr/>
        </p:nvGrpSpPr>
        <p:grpSpPr>
          <a:xfrm>
            <a:off x="1792665" y="4262486"/>
            <a:ext cx="6883137" cy="1934067"/>
            <a:chOff x="1791094" y="1461154"/>
            <a:chExt cx="6883137" cy="1934067"/>
          </a:xfrm>
        </p:grpSpPr>
        <p:sp>
          <p:nvSpPr>
            <p:cNvPr id="150" name="Right Arrow 149"/>
            <p:cNvSpPr/>
            <p:nvPr/>
          </p:nvSpPr>
          <p:spPr bwMode="auto">
            <a:xfrm>
              <a:off x="1791094" y="1461154"/>
              <a:ext cx="6853285" cy="556182"/>
            </a:xfrm>
            <a:prstGeom prst="rightArrow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1" name="Right Arrow 150"/>
            <p:cNvSpPr/>
            <p:nvPr/>
          </p:nvSpPr>
          <p:spPr bwMode="auto">
            <a:xfrm>
              <a:off x="1811518" y="2160308"/>
              <a:ext cx="6853285" cy="556182"/>
            </a:xfrm>
            <a:prstGeom prst="rightArrow">
              <a:avLst/>
            </a:prstGeom>
            <a:solidFill>
              <a:srgbClr val="8D353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2" name="Right Arrow 151"/>
            <p:cNvSpPr/>
            <p:nvPr/>
          </p:nvSpPr>
          <p:spPr bwMode="auto">
            <a:xfrm>
              <a:off x="1820946" y="2839039"/>
              <a:ext cx="6853285" cy="556182"/>
            </a:xfrm>
            <a:prstGeom prst="rightArrow">
              <a:avLst/>
            </a:prstGeom>
            <a:solidFill>
              <a:srgbClr val="45008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1791094" y="1461154"/>
            <a:ext cx="6883137" cy="1934067"/>
            <a:chOff x="1791094" y="1461154"/>
            <a:chExt cx="6883137" cy="1934067"/>
          </a:xfrm>
        </p:grpSpPr>
        <p:sp>
          <p:nvSpPr>
            <p:cNvPr id="48" name="Right Arrow 47"/>
            <p:cNvSpPr/>
            <p:nvPr/>
          </p:nvSpPr>
          <p:spPr bwMode="auto">
            <a:xfrm>
              <a:off x="1791094" y="1461154"/>
              <a:ext cx="6853285" cy="556182"/>
            </a:xfrm>
            <a:prstGeom prst="rightArrow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Right Arrow 48"/>
            <p:cNvSpPr/>
            <p:nvPr/>
          </p:nvSpPr>
          <p:spPr bwMode="auto">
            <a:xfrm>
              <a:off x="1811518" y="2160308"/>
              <a:ext cx="6853285" cy="556182"/>
            </a:xfrm>
            <a:prstGeom prst="rightArrow">
              <a:avLst/>
            </a:prstGeom>
            <a:solidFill>
              <a:srgbClr val="8D353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Right Arrow 49"/>
            <p:cNvSpPr/>
            <p:nvPr/>
          </p:nvSpPr>
          <p:spPr bwMode="auto">
            <a:xfrm>
              <a:off x="1820946" y="2839039"/>
              <a:ext cx="6853285" cy="556182"/>
            </a:xfrm>
            <a:prstGeom prst="rightArrow">
              <a:avLst/>
            </a:prstGeom>
            <a:solidFill>
              <a:srgbClr val="45008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77842" y="483190"/>
            <a:ext cx="7770813" cy="695161"/>
          </a:xfrm>
        </p:spPr>
        <p:txBody>
          <a:bodyPr/>
          <a:lstStyle/>
          <a:p>
            <a:r>
              <a:rPr lang="en-US" altLang="ko-K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굴림" pitchFamily="50" charset="-127"/>
              </a:rPr>
              <a:t>Mean Field Approach – Essential </a:t>
            </a:r>
            <a:r>
              <a:rPr lang="en-US" altLang="ko-KR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굴림" pitchFamily="50" charset="-127"/>
              </a:rPr>
              <a:t>Scalings</a:t>
            </a:r>
            <a:endParaRPr lang="en-US" altLang="ko-KR" sz="2800" b="1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ea typeface="굴림" pitchFamily="50" charset="-127"/>
            </a:endParaRPr>
          </a:p>
        </p:txBody>
      </p:sp>
      <p:sp>
        <p:nvSpPr>
          <p:cNvPr id="1029" name="Rectangle 3"/>
          <p:cNvSpPr>
            <a:spLocks noChangeArrowheads="1"/>
          </p:cNvSpPr>
          <p:nvPr/>
        </p:nvSpPr>
        <p:spPr bwMode="auto">
          <a:xfrm>
            <a:off x="914400" y="3352800"/>
            <a:ext cx="7770813" cy="304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</a:pPr>
            <a:endParaRPr lang="en-US" altLang="ko-KR" sz="1800" b="0">
              <a:solidFill>
                <a:srgbClr val="000000"/>
              </a:solidFill>
              <a:ea typeface="굴림" pitchFamily="50" charset="-127"/>
            </a:endParaRPr>
          </a:p>
        </p:txBody>
      </p:sp>
      <p:grpSp>
        <p:nvGrpSpPr>
          <p:cNvPr id="11" name="Group 62"/>
          <p:cNvGrpSpPr>
            <a:grpSpLocks/>
          </p:cNvGrpSpPr>
          <p:nvPr/>
        </p:nvGrpSpPr>
        <p:grpSpPr bwMode="auto">
          <a:xfrm>
            <a:off x="633412" y="1444331"/>
            <a:ext cx="7988300" cy="1996454"/>
            <a:chOff x="372" y="2620"/>
            <a:chExt cx="5032" cy="145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7" name="Line 16"/>
            <p:cNvSpPr>
              <a:spLocks noChangeShapeType="1"/>
            </p:cNvSpPr>
            <p:nvPr/>
          </p:nvSpPr>
          <p:spPr bwMode="auto">
            <a:xfrm>
              <a:off x="372" y="4071"/>
              <a:ext cx="503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9"/>
            <p:cNvSpPr>
              <a:spLocks noChangeShapeType="1"/>
            </p:cNvSpPr>
            <p:nvPr/>
          </p:nvSpPr>
          <p:spPr bwMode="auto">
            <a:xfrm>
              <a:off x="1112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20"/>
            <p:cNvSpPr>
              <a:spLocks noChangeShapeType="1"/>
            </p:cNvSpPr>
            <p:nvPr/>
          </p:nvSpPr>
          <p:spPr bwMode="auto">
            <a:xfrm>
              <a:off x="1451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21"/>
            <p:cNvSpPr>
              <a:spLocks noChangeShapeType="1"/>
            </p:cNvSpPr>
            <p:nvPr/>
          </p:nvSpPr>
          <p:spPr bwMode="auto">
            <a:xfrm>
              <a:off x="1789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22"/>
            <p:cNvSpPr>
              <a:spLocks noChangeShapeType="1"/>
            </p:cNvSpPr>
            <p:nvPr/>
          </p:nvSpPr>
          <p:spPr bwMode="auto">
            <a:xfrm>
              <a:off x="2128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3"/>
            <p:cNvSpPr>
              <a:spLocks noChangeShapeType="1"/>
            </p:cNvSpPr>
            <p:nvPr/>
          </p:nvSpPr>
          <p:spPr bwMode="auto">
            <a:xfrm>
              <a:off x="2429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4"/>
            <p:cNvSpPr>
              <a:spLocks noChangeShapeType="1"/>
            </p:cNvSpPr>
            <p:nvPr/>
          </p:nvSpPr>
          <p:spPr bwMode="auto">
            <a:xfrm>
              <a:off x="2757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25"/>
            <p:cNvSpPr>
              <a:spLocks noChangeShapeType="1"/>
            </p:cNvSpPr>
            <p:nvPr/>
          </p:nvSpPr>
          <p:spPr bwMode="auto">
            <a:xfrm>
              <a:off x="3095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26"/>
            <p:cNvSpPr>
              <a:spLocks noChangeShapeType="1"/>
            </p:cNvSpPr>
            <p:nvPr/>
          </p:nvSpPr>
          <p:spPr bwMode="auto">
            <a:xfrm>
              <a:off x="3434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7"/>
            <p:cNvSpPr>
              <a:spLocks noChangeShapeType="1"/>
            </p:cNvSpPr>
            <p:nvPr/>
          </p:nvSpPr>
          <p:spPr bwMode="auto">
            <a:xfrm>
              <a:off x="3757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8"/>
            <p:cNvSpPr>
              <a:spLocks noChangeShapeType="1"/>
            </p:cNvSpPr>
            <p:nvPr/>
          </p:nvSpPr>
          <p:spPr bwMode="auto">
            <a:xfrm>
              <a:off x="4096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9"/>
            <p:cNvSpPr>
              <a:spLocks noChangeShapeType="1"/>
            </p:cNvSpPr>
            <p:nvPr/>
          </p:nvSpPr>
          <p:spPr bwMode="auto">
            <a:xfrm>
              <a:off x="4434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0"/>
            <p:cNvSpPr>
              <a:spLocks noChangeShapeType="1"/>
            </p:cNvSpPr>
            <p:nvPr/>
          </p:nvSpPr>
          <p:spPr bwMode="auto">
            <a:xfrm>
              <a:off x="4773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5"/>
            <p:cNvSpPr>
              <a:spLocks noChangeShapeType="1"/>
            </p:cNvSpPr>
            <p:nvPr/>
          </p:nvSpPr>
          <p:spPr bwMode="auto">
            <a:xfrm>
              <a:off x="440" y="3563"/>
              <a:ext cx="4862" cy="0"/>
            </a:xfrm>
            <a:prstGeom prst="line">
              <a:avLst/>
            </a:prstGeom>
            <a:noFill/>
            <a:ln w="508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37"/>
            <p:cNvSpPr>
              <a:spLocks noChangeShapeType="1"/>
            </p:cNvSpPr>
            <p:nvPr/>
          </p:nvSpPr>
          <p:spPr bwMode="auto">
            <a:xfrm>
              <a:off x="440" y="3067"/>
              <a:ext cx="4862" cy="0"/>
            </a:xfrm>
            <a:prstGeom prst="line">
              <a:avLst/>
            </a:prstGeom>
            <a:noFill/>
            <a:ln w="508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512762" y="1477668"/>
            <a:ext cx="754063" cy="488450"/>
          </a:xfrm>
          <a:prstGeom prst="rect">
            <a:avLst/>
          </a:prstGeom>
          <a:solidFill>
            <a:srgbClr val="F5EBFF"/>
          </a:solidFill>
          <a:ln w="1587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95300" indent="-495300" algn="ctr">
              <a:lnSpc>
                <a:spcPct val="70000"/>
              </a:lnSpc>
              <a:spcBef>
                <a:spcPts val="500"/>
              </a:spcBef>
            </a:pPr>
            <a:r>
              <a:rPr lang="en-US" altLang="ko-KR" sz="1200" dirty="0">
                <a:solidFill>
                  <a:srgbClr val="0033CC"/>
                </a:solidFill>
                <a:ea typeface="굴림" pitchFamily="50" charset="-127"/>
              </a:rPr>
              <a:t>Stage 0</a:t>
            </a:r>
          </a:p>
          <a:p>
            <a:pPr marL="495300" indent="-495300" algn="ctr">
              <a:lnSpc>
                <a:spcPct val="70000"/>
              </a:lnSpc>
              <a:spcBef>
                <a:spcPts val="500"/>
              </a:spcBef>
            </a:pPr>
            <a:r>
              <a:rPr lang="en-US" altLang="ko-KR" sz="1600" i="1" dirty="0">
                <a:solidFill>
                  <a:srgbClr val="990000"/>
                </a:solidFill>
                <a:ea typeface="굴림" pitchFamily="50" charset="-127"/>
              </a:rPr>
              <a:t>p</a:t>
            </a:r>
            <a:r>
              <a:rPr lang="en-US" altLang="ko-KR" sz="1600" i="1" baseline="-25000" dirty="0">
                <a:solidFill>
                  <a:srgbClr val="990000"/>
                </a:solidFill>
                <a:ea typeface="굴림" pitchFamily="50" charset="-127"/>
              </a:rPr>
              <a:t>0</a:t>
            </a: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509587" y="2188753"/>
            <a:ext cx="754063" cy="473315"/>
          </a:xfrm>
          <a:prstGeom prst="rect">
            <a:avLst/>
          </a:prstGeom>
          <a:solidFill>
            <a:srgbClr val="F5EBFF"/>
          </a:solidFill>
          <a:ln w="1587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95300" indent="-495300" algn="ctr">
              <a:lnSpc>
                <a:spcPct val="70000"/>
              </a:lnSpc>
              <a:spcBef>
                <a:spcPts val="500"/>
              </a:spcBef>
            </a:pPr>
            <a:r>
              <a:rPr lang="en-US" altLang="ko-KR" sz="1200" dirty="0">
                <a:solidFill>
                  <a:srgbClr val="0033CC"/>
                </a:solidFill>
                <a:ea typeface="굴림" pitchFamily="50" charset="-127"/>
              </a:rPr>
              <a:t>Stage 1</a:t>
            </a:r>
          </a:p>
          <a:p>
            <a:pPr marL="495300" indent="-495300" algn="ctr">
              <a:lnSpc>
                <a:spcPct val="70000"/>
              </a:lnSpc>
              <a:spcBef>
                <a:spcPts val="500"/>
              </a:spcBef>
            </a:pPr>
            <a:r>
              <a:rPr lang="en-US" altLang="ko-KR" sz="1600" i="1" dirty="0">
                <a:solidFill>
                  <a:srgbClr val="990000"/>
                </a:solidFill>
                <a:ea typeface="굴림" pitchFamily="50" charset="-127"/>
              </a:rPr>
              <a:t>p</a:t>
            </a:r>
            <a:r>
              <a:rPr lang="en-US" altLang="ko-KR" sz="1600" i="1" baseline="-25000" dirty="0">
                <a:solidFill>
                  <a:srgbClr val="990000"/>
                </a:solidFill>
                <a:ea typeface="굴림" pitchFamily="50" charset="-127"/>
              </a:rPr>
              <a:t>1</a:t>
            </a: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509587" y="2887940"/>
            <a:ext cx="754063" cy="473315"/>
          </a:xfrm>
          <a:prstGeom prst="rect">
            <a:avLst/>
          </a:prstGeom>
          <a:solidFill>
            <a:srgbClr val="F5EBFF"/>
          </a:solidFill>
          <a:ln w="1587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95300" indent="-495300" algn="ctr">
              <a:lnSpc>
                <a:spcPct val="70000"/>
              </a:lnSpc>
              <a:spcBef>
                <a:spcPts val="500"/>
              </a:spcBef>
            </a:pPr>
            <a:r>
              <a:rPr lang="en-US" altLang="ko-KR" sz="1200" dirty="0">
                <a:solidFill>
                  <a:srgbClr val="0033CC"/>
                </a:solidFill>
                <a:ea typeface="굴림" pitchFamily="50" charset="-127"/>
              </a:rPr>
              <a:t>Stage 2</a:t>
            </a:r>
          </a:p>
          <a:p>
            <a:pPr marL="495300" indent="-495300" algn="ctr">
              <a:lnSpc>
                <a:spcPct val="70000"/>
              </a:lnSpc>
              <a:spcBef>
                <a:spcPts val="500"/>
              </a:spcBef>
            </a:pPr>
            <a:r>
              <a:rPr lang="en-US" altLang="ko-KR" sz="1600" i="1" dirty="0">
                <a:solidFill>
                  <a:srgbClr val="990000"/>
                </a:solidFill>
                <a:ea typeface="굴림" pitchFamily="50" charset="-127"/>
              </a:rPr>
              <a:t>p</a:t>
            </a:r>
            <a:r>
              <a:rPr lang="en-US" altLang="ko-KR" sz="1600" i="1" baseline="-25000" dirty="0">
                <a:solidFill>
                  <a:srgbClr val="990000"/>
                </a:solidFill>
                <a:ea typeface="굴림" pitchFamily="50" charset="-127"/>
              </a:rPr>
              <a:t>2</a:t>
            </a:r>
          </a:p>
        </p:txBody>
      </p:sp>
      <p:sp>
        <p:nvSpPr>
          <p:cNvPr id="51" name="Rectangle 3"/>
          <p:cNvSpPr>
            <a:spLocks noChangeArrowheads="1"/>
          </p:cNvSpPr>
          <p:nvPr/>
        </p:nvSpPr>
        <p:spPr bwMode="auto">
          <a:xfrm>
            <a:off x="6767513" y="1199234"/>
            <a:ext cx="2206625" cy="576263"/>
          </a:xfrm>
          <a:prstGeom prst="rect">
            <a:avLst/>
          </a:prstGeom>
          <a:solidFill>
            <a:srgbClr val="F5EBFF"/>
          </a:solidFill>
          <a:ln w="15875">
            <a:solidFill>
              <a:srgbClr val="CC99FF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 marL="495300" indent="-495300">
              <a:spcBef>
                <a:spcPts val="500"/>
              </a:spcBef>
            </a:pPr>
            <a:r>
              <a:rPr lang="en-US" altLang="ko-KR" sz="1400" dirty="0" smtClean="0">
                <a:solidFill>
                  <a:srgbClr val="0033CC"/>
                </a:solidFill>
                <a:ea typeface="굴림" pitchFamily="50" charset="-127"/>
              </a:rPr>
              <a:t>Population: </a:t>
            </a:r>
            <a:r>
              <a:rPr lang="en-US" altLang="ko-KR" sz="1400" i="1" dirty="0" smtClean="0">
                <a:solidFill>
                  <a:srgbClr val="0033CC"/>
                </a:solidFill>
                <a:ea typeface="굴림" pitchFamily="50" charset="-127"/>
              </a:rPr>
              <a:t>N</a:t>
            </a:r>
            <a:r>
              <a:rPr lang="en-US" altLang="ko-KR" sz="1400" dirty="0" smtClean="0">
                <a:solidFill>
                  <a:srgbClr val="0033CC"/>
                </a:solidFill>
                <a:ea typeface="굴림" pitchFamily="50" charset="-127"/>
              </a:rPr>
              <a:t>=4 </a:t>
            </a:r>
          </a:p>
          <a:p>
            <a:pPr marL="495300" indent="-495300">
              <a:spcBef>
                <a:spcPts val="500"/>
              </a:spcBef>
            </a:pPr>
            <a:r>
              <a:rPr lang="en-US" altLang="ko-KR" sz="1400" dirty="0" smtClean="0">
                <a:solidFill>
                  <a:srgbClr val="0033CC"/>
                </a:solidFill>
                <a:ea typeface="굴림" pitchFamily="50" charset="-127"/>
              </a:rPr>
              <a:t>No</a:t>
            </a:r>
            <a:r>
              <a:rPr lang="en-US" altLang="ko-KR" sz="1400" dirty="0">
                <a:solidFill>
                  <a:srgbClr val="0033CC"/>
                </a:solidFill>
                <a:ea typeface="굴림" pitchFamily="50" charset="-127"/>
              </a:rPr>
              <a:t>. stages: </a:t>
            </a:r>
            <a:r>
              <a:rPr lang="en-US" altLang="ko-KR" sz="1400" i="1" dirty="0">
                <a:solidFill>
                  <a:srgbClr val="0033CC"/>
                </a:solidFill>
                <a:ea typeface="굴림" pitchFamily="50" charset="-127"/>
              </a:rPr>
              <a:t>K</a:t>
            </a:r>
            <a:r>
              <a:rPr lang="en-US" altLang="ko-KR" sz="1400" dirty="0">
                <a:solidFill>
                  <a:srgbClr val="0033CC"/>
                </a:solidFill>
                <a:ea typeface="굴림" pitchFamily="50" charset="-127"/>
              </a:rPr>
              <a:t>=2 (0, 1, 2)</a:t>
            </a:r>
            <a:endParaRPr lang="en-US" altLang="ko-KR" sz="1400" dirty="0">
              <a:solidFill>
                <a:schemeClr val="tx1"/>
              </a:solidFill>
              <a:ea typeface="굴림" pitchFamily="50" charset="-127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1792664" y="4262485"/>
            <a:ext cx="6883137" cy="1934067"/>
            <a:chOff x="1792664" y="4262485"/>
            <a:chExt cx="6883137" cy="1934067"/>
          </a:xfrm>
        </p:grpSpPr>
        <p:sp>
          <p:nvSpPr>
            <p:cNvPr id="52" name="Right Arrow 51"/>
            <p:cNvSpPr/>
            <p:nvPr/>
          </p:nvSpPr>
          <p:spPr bwMode="auto">
            <a:xfrm>
              <a:off x="1792664" y="4262485"/>
              <a:ext cx="6853285" cy="556182"/>
            </a:xfrm>
            <a:prstGeom prst="rightArrow">
              <a:avLst/>
            </a:prstGeom>
            <a:solidFill>
              <a:srgbClr val="0070C0">
                <a:alpha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Right Arrow 52"/>
            <p:cNvSpPr/>
            <p:nvPr/>
          </p:nvSpPr>
          <p:spPr bwMode="auto">
            <a:xfrm>
              <a:off x="1813088" y="4961639"/>
              <a:ext cx="6853285" cy="556182"/>
            </a:xfrm>
            <a:prstGeom prst="rightArrow">
              <a:avLst/>
            </a:prstGeom>
            <a:solidFill>
              <a:srgbClr val="8D3533">
                <a:alpha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Right Arrow 53"/>
            <p:cNvSpPr/>
            <p:nvPr/>
          </p:nvSpPr>
          <p:spPr bwMode="auto">
            <a:xfrm>
              <a:off x="1822516" y="5640370"/>
              <a:ext cx="6853285" cy="556182"/>
            </a:xfrm>
            <a:prstGeom prst="rightArrow">
              <a:avLst/>
            </a:prstGeom>
            <a:solidFill>
              <a:srgbClr val="45008A">
                <a:alpha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55" name="Group 62"/>
          <p:cNvGrpSpPr>
            <a:grpSpLocks/>
          </p:cNvGrpSpPr>
          <p:nvPr/>
        </p:nvGrpSpPr>
        <p:grpSpPr bwMode="auto">
          <a:xfrm>
            <a:off x="634982" y="4245662"/>
            <a:ext cx="7988300" cy="1996454"/>
            <a:chOff x="372" y="2620"/>
            <a:chExt cx="5032" cy="145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6" name="Line 16"/>
            <p:cNvSpPr>
              <a:spLocks noChangeShapeType="1"/>
            </p:cNvSpPr>
            <p:nvPr/>
          </p:nvSpPr>
          <p:spPr bwMode="auto">
            <a:xfrm>
              <a:off x="372" y="4071"/>
              <a:ext cx="503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19"/>
            <p:cNvSpPr>
              <a:spLocks noChangeShapeType="1"/>
            </p:cNvSpPr>
            <p:nvPr/>
          </p:nvSpPr>
          <p:spPr bwMode="auto">
            <a:xfrm>
              <a:off x="1112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Line 20"/>
            <p:cNvSpPr>
              <a:spLocks noChangeShapeType="1"/>
            </p:cNvSpPr>
            <p:nvPr/>
          </p:nvSpPr>
          <p:spPr bwMode="auto">
            <a:xfrm>
              <a:off x="1451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21"/>
            <p:cNvSpPr>
              <a:spLocks noChangeShapeType="1"/>
            </p:cNvSpPr>
            <p:nvPr/>
          </p:nvSpPr>
          <p:spPr bwMode="auto">
            <a:xfrm>
              <a:off x="1789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22"/>
            <p:cNvSpPr>
              <a:spLocks noChangeShapeType="1"/>
            </p:cNvSpPr>
            <p:nvPr/>
          </p:nvSpPr>
          <p:spPr bwMode="auto">
            <a:xfrm>
              <a:off x="2128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23"/>
            <p:cNvSpPr>
              <a:spLocks noChangeShapeType="1"/>
            </p:cNvSpPr>
            <p:nvPr/>
          </p:nvSpPr>
          <p:spPr bwMode="auto">
            <a:xfrm>
              <a:off x="2429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Line 24"/>
            <p:cNvSpPr>
              <a:spLocks noChangeShapeType="1"/>
            </p:cNvSpPr>
            <p:nvPr/>
          </p:nvSpPr>
          <p:spPr bwMode="auto">
            <a:xfrm>
              <a:off x="2757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Line 25"/>
            <p:cNvSpPr>
              <a:spLocks noChangeShapeType="1"/>
            </p:cNvSpPr>
            <p:nvPr/>
          </p:nvSpPr>
          <p:spPr bwMode="auto">
            <a:xfrm>
              <a:off x="3095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26"/>
            <p:cNvSpPr>
              <a:spLocks noChangeShapeType="1"/>
            </p:cNvSpPr>
            <p:nvPr/>
          </p:nvSpPr>
          <p:spPr bwMode="auto">
            <a:xfrm>
              <a:off x="3434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27"/>
            <p:cNvSpPr>
              <a:spLocks noChangeShapeType="1"/>
            </p:cNvSpPr>
            <p:nvPr/>
          </p:nvSpPr>
          <p:spPr bwMode="auto">
            <a:xfrm>
              <a:off x="3757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28"/>
            <p:cNvSpPr>
              <a:spLocks noChangeShapeType="1"/>
            </p:cNvSpPr>
            <p:nvPr/>
          </p:nvSpPr>
          <p:spPr bwMode="auto">
            <a:xfrm>
              <a:off x="4096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29"/>
            <p:cNvSpPr>
              <a:spLocks noChangeShapeType="1"/>
            </p:cNvSpPr>
            <p:nvPr/>
          </p:nvSpPr>
          <p:spPr bwMode="auto">
            <a:xfrm>
              <a:off x="4434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30"/>
            <p:cNvSpPr>
              <a:spLocks noChangeShapeType="1"/>
            </p:cNvSpPr>
            <p:nvPr/>
          </p:nvSpPr>
          <p:spPr bwMode="auto">
            <a:xfrm>
              <a:off x="4773" y="2620"/>
              <a:ext cx="0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35"/>
            <p:cNvSpPr>
              <a:spLocks noChangeShapeType="1"/>
            </p:cNvSpPr>
            <p:nvPr/>
          </p:nvSpPr>
          <p:spPr bwMode="auto">
            <a:xfrm>
              <a:off x="440" y="3563"/>
              <a:ext cx="4862" cy="0"/>
            </a:xfrm>
            <a:prstGeom prst="line">
              <a:avLst/>
            </a:prstGeom>
            <a:noFill/>
            <a:ln w="508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37"/>
            <p:cNvSpPr>
              <a:spLocks noChangeShapeType="1"/>
            </p:cNvSpPr>
            <p:nvPr/>
          </p:nvSpPr>
          <p:spPr bwMode="auto">
            <a:xfrm>
              <a:off x="440" y="3067"/>
              <a:ext cx="4862" cy="0"/>
            </a:xfrm>
            <a:prstGeom prst="line">
              <a:avLst/>
            </a:prstGeom>
            <a:noFill/>
            <a:ln w="508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511157" y="4278999"/>
            <a:ext cx="757238" cy="1883587"/>
            <a:chOff x="511157" y="4278999"/>
            <a:chExt cx="757238" cy="1883587"/>
          </a:xfrm>
        </p:grpSpPr>
        <p:sp>
          <p:nvSpPr>
            <p:cNvPr id="71" name="Rectangle 3"/>
            <p:cNvSpPr>
              <a:spLocks noChangeArrowheads="1"/>
            </p:cNvSpPr>
            <p:nvPr/>
          </p:nvSpPr>
          <p:spPr bwMode="auto">
            <a:xfrm>
              <a:off x="514332" y="4278999"/>
              <a:ext cx="754063" cy="488450"/>
            </a:xfrm>
            <a:prstGeom prst="rect">
              <a:avLst/>
            </a:prstGeom>
            <a:solidFill>
              <a:srgbClr val="F5EBFF"/>
            </a:solidFill>
            <a:ln w="1587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marL="495300" indent="-495300" algn="ctr">
                <a:lnSpc>
                  <a:spcPct val="70000"/>
                </a:lnSpc>
                <a:spcBef>
                  <a:spcPts val="500"/>
                </a:spcBef>
              </a:pPr>
              <a:r>
                <a:rPr lang="en-US" altLang="ko-KR" sz="1200" dirty="0">
                  <a:solidFill>
                    <a:srgbClr val="0033CC"/>
                  </a:solidFill>
                  <a:ea typeface="굴림" pitchFamily="50" charset="-127"/>
                </a:rPr>
                <a:t>Stage 0</a:t>
              </a:r>
            </a:p>
            <a:p>
              <a:pPr marL="495300" indent="-495300" algn="ctr">
                <a:lnSpc>
                  <a:spcPct val="70000"/>
                </a:lnSpc>
                <a:spcBef>
                  <a:spcPts val="500"/>
                </a:spcBef>
              </a:pPr>
              <a:r>
                <a:rPr lang="en-US" altLang="ko-KR" sz="1600" i="1" dirty="0" smtClean="0">
                  <a:solidFill>
                    <a:srgbClr val="990000"/>
                  </a:solidFill>
                  <a:ea typeface="굴림" pitchFamily="50" charset="-127"/>
                </a:rPr>
                <a:t>q</a:t>
              </a:r>
              <a:r>
                <a:rPr lang="en-US" altLang="ko-KR" sz="1600" i="1" baseline="-25000" dirty="0" smtClean="0">
                  <a:solidFill>
                    <a:srgbClr val="990000"/>
                  </a:solidFill>
                  <a:ea typeface="굴림" pitchFamily="50" charset="-127"/>
                </a:rPr>
                <a:t>0</a:t>
              </a:r>
              <a:r>
                <a:rPr lang="en-US" altLang="ko-KR" sz="1600" i="1" dirty="0" smtClean="0">
                  <a:solidFill>
                    <a:srgbClr val="990000"/>
                  </a:solidFill>
                  <a:ea typeface="굴림" pitchFamily="50" charset="-127"/>
                </a:rPr>
                <a:t>/N</a:t>
              </a:r>
              <a:endParaRPr lang="en-US" altLang="ko-KR" sz="1600" i="1" dirty="0">
                <a:solidFill>
                  <a:srgbClr val="990000"/>
                </a:solidFill>
                <a:ea typeface="굴림" pitchFamily="50" charset="-127"/>
              </a:endParaRPr>
            </a:p>
          </p:txBody>
        </p:sp>
        <p:sp>
          <p:nvSpPr>
            <p:cNvPr id="72" name="Rectangle 3"/>
            <p:cNvSpPr>
              <a:spLocks noChangeArrowheads="1"/>
            </p:cNvSpPr>
            <p:nvPr/>
          </p:nvSpPr>
          <p:spPr bwMode="auto">
            <a:xfrm>
              <a:off x="511157" y="4990084"/>
              <a:ext cx="754063" cy="473315"/>
            </a:xfrm>
            <a:prstGeom prst="rect">
              <a:avLst/>
            </a:prstGeom>
            <a:solidFill>
              <a:srgbClr val="F5EBFF"/>
            </a:solidFill>
            <a:ln w="1587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marL="495300" indent="-495300" algn="ctr">
                <a:lnSpc>
                  <a:spcPct val="70000"/>
                </a:lnSpc>
                <a:spcBef>
                  <a:spcPts val="500"/>
                </a:spcBef>
              </a:pPr>
              <a:r>
                <a:rPr lang="en-US" altLang="ko-KR" sz="1200" dirty="0">
                  <a:solidFill>
                    <a:srgbClr val="0033CC"/>
                  </a:solidFill>
                  <a:ea typeface="굴림" pitchFamily="50" charset="-127"/>
                </a:rPr>
                <a:t>Stage 1</a:t>
              </a:r>
            </a:p>
            <a:p>
              <a:pPr marL="495300" indent="-495300" algn="ctr">
                <a:lnSpc>
                  <a:spcPct val="70000"/>
                </a:lnSpc>
                <a:spcBef>
                  <a:spcPts val="500"/>
                </a:spcBef>
              </a:pPr>
              <a:r>
                <a:rPr lang="en-US" altLang="ko-KR" sz="1600" i="1" dirty="0" smtClean="0">
                  <a:solidFill>
                    <a:srgbClr val="990000"/>
                  </a:solidFill>
                  <a:ea typeface="굴림" pitchFamily="50" charset="-127"/>
                </a:rPr>
                <a:t>q</a:t>
              </a:r>
              <a:r>
                <a:rPr lang="en-US" altLang="ko-KR" sz="1600" i="1" baseline="-25000" dirty="0" smtClean="0">
                  <a:solidFill>
                    <a:srgbClr val="990000"/>
                  </a:solidFill>
                  <a:ea typeface="굴림" pitchFamily="50" charset="-127"/>
                </a:rPr>
                <a:t>1</a:t>
              </a:r>
              <a:r>
                <a:rPr lang="en-US" altLang="ko-KR" sz="1600" i="1" dirty="0" smtClean="0">
                  <a:solidFill>
                    <a:srgbClr val="990000"/>
                  </a:solidFill>
                  <a:ea typeface="굴림" pitchFamily="50" charset="-127"/>
                </a:rPr>
                <a:t>/N</a:t>
              </a:r>
              <a:endParaRPr lang="en-US" altLang="ko-KR" sz="1600" i="1" dirty="0">
                <a:solidFill>
                  <a:srgbClr val="990000"/>
                </a:solidFill>
                <a:ea typeface="굴림" pitchFamily="50" charset="-127"/>
              </a:endParaRPr>
            </a:p>
          </p:txBody>
        </p:sp>
        <p:sp>
          <p:nvSpPr>
            <p:cNvPr id="73" name="Rectangle 3"/>
            <p:cNvSpPr>
              <a:spLocks noChangeArrowheads="1"/>
            </p:cNvSpPr>
            <p:nvPr/>
          </p:nvSpPr>
          <p:spPr bwMode="auto">
            <a:xfrm>
              <a:off x="511157" y="5689271"/>
              <a:ext cx="754063" cy="473315"/>
            </a:xfrm>
            <a:prstGeom prst="rect">
              <a:avLst/>
            </a:prstGeom>
            <a:solidFill>
              <a:srgbClr val="F5EBFF"/>
            </a:solidFill>
            <a:ln w="1587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marL="495300" indent="-495300" algn="ctr">
                <a:lnSpc>
                  <a:spcPct val="70000"/>
                </a:lnSpc>
                <a:spcBef>
                  <a:spcPts val="500"/>
                </a:spcBef>
              </a:pPr>
              <a:r>
                <a:rPr lang="en-US" altLang="ko-KR" sz="1200" dirty="0">
                  <a:solidFill>
                    <a:srgbClr val="0033CC"/>
                  </a:solidFill>
                  <a:ea typeface="굴림" pitchFamily="50" charset="-127"/>
                </a:rPr>
                <a:t>Stage 2</a:t>
              </a:r>
            </a:p>
            <a:p>
              <a:pPr marL="495300" indent="-495300" algn="ctr">
                <a:lnSpc>
                  <a:spcPct val="70000"/>
                </a:lnSpc>
                <a:spcBef>
                  <a:spcPts val="500"/>
                </a:spcBef>
              </a:pPr>
              <a:r>
                <a:rPr lang="en-US" altLang="ko-KR" sz="1600" i="1" dirty="0" smtClean="0">
                  <a:solidFill>
                    <a:srgbClr val="990000"/>
                  </a:solidFill>
                  <a:ea typeface="굴림" pitchFamily="50" charset="-127"/>
                </a:rPr>
                <a:t>q</a:t>
              </a:r>
              <a:r>
                <a:rPr lang="en-US" altLang="ko-KR" sz="1600" i="1" baseline="-25000" dirty="0" smtClean="0">
                  <a:solidFill>
                    <a:srgbClr val="990000"/>
                  </a:solidFill>
                  <a:ea typeface="굴림" pitchFamily="50" charset="-127"/>
                </a:rPr>
                <a:t>2</a:t>
              </a:r>
              <a:r>
                <a:rPr lang="en-US" altLang="ko-KR" sz="1600" i="1" dirty="0" smtClean="0">
                  <a:solidFill>
                    <a:srgbClr val="990000"/>
                  </a:solidFill>
                  <a:ea typeface="굴림" pitchFamily="50" charset="-127"/>
                </a:rPr>
                <a:t>/N</a:t>
              </a:r>
              <a:endParaRPr lang="en-US" altLang="ko-KR" sz="1600" i="1" dirty="0">
                <a:solidFill>
                  <a:srgbClr val="990000"/>
                </a:solidFill>
                <a:ea typeface="굴림" pitchFamily="50" charset="-127"/>
              </a:endParaRPr>
            </a:p>
          </p:txBody>
        </p:sp>
      </p:grpSp>
      <p:sp>
        <p:nvSpPr>
          <p:cNvPr id="84" name="Rounded Rectangle 83"/>
          <p:cNvSpPr/>
          <p:nvPr/>
        </p:nvSpPr>
        <p:spPr bwMode="auto">
          <a:xfrm>
            <a:off x="904974" y="3676454"/>
            <a:ext cx="2139884" cy="377071"/>
          </a:xfrm>
          <a:prstGeom prst="roundRect">
            <a:avLst/>
          </a:prstGeom>
          <a:solidFill>
            <a:srgbClr val="D7F0F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  <a:bevelB w="0" h="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1. Intensity Scaling</a:t>
            </a:r>
          </a:p>
        </p:txBody>
      </p:sp>
      <p:sp>
        <p:nvSpPr>
          <p:cNvPr id="85" name="Rounded Rectangle 84"/>
          <p:cNvSpPr/>
          <p:nvPr/>
        </p:nvSpPr>
        <p:spPr bwMode="auto">
          <a:xfrm>
            <a:off x="3404647" y="3668599"/>
            <a:ext cx="2307995" cy="377071"/>
          </a:xfrm>
          <a:prstGeom prst="roundRect">
            <a:avLst/>
          </a:prstGeom>
          <a:solidFill>
            <a:srgbClr val="D7F0F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  <a:bevelB w="0" h="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2. Time Acceleration</a:t>
            </a:r>
          </a:p>
        </p:txBody>
      </p:sp>
      <p:grpSp>
        <p:nvGrpSpPr>
          <p:cNvPr id="147" name="Group 146"/>
          <p:cNvGrpSpPr/>
          <p:nvPr/>
        </p:nvGrpSpPr>
        <p:grpSpPr>
          <a:xfrm>
            <a:off x="631596" y="4240949"/>
            <a:ext cx="7993929" cy="2005882"/>
            <a:chOff x="631596" y="4589740"/>
            <a:chExt cx="7993929" cy="2005882"/>
          </a:xfrm>
        </p:grpSpPr>
        <p:grpSp>
          <p:nvGrpSpPr>
            <p:cNvPr id="106" name="Group 105"/>
            <p:cNvGrpSpPr/>
            <p:nvPr/>
          </p:nvGrpSpPr>
          <p:grpSpPr>
            <a:xfrm>
              <a:off x="631596" y="5213023"/>
              <a:ext cx="7993929" cy="1376313"/>
              <a:chOff x="631596" y="5213023"/>
              <a:chExt cx="7993929" cy="1376313"/>
            </a:xfrm>
          </p:grpSpPr>
          <p:sp>
            <p:nvSpPr>
              <p:cNvPr id="90" name="Line 16"/>
              <p:cNvSpPr>
                <a:spLocks noChangeShapeType="1"/>
              </p:cNvSpPr>
              <p:nvPr/>
            </p:nvSpPr>
            <p:spPr bwMode="auto">
              <a:xfrm flipV="1">
                <a:off x="631596" y="6589336"/>
                <a:ext cx="7993929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Line 35"/>
              <p:cNvSpPr>
                <a:spLocks noChangeShapeType="1"/>
              </p:cNvSpPr>
              <p:nvPr/>
            </p:nvSpPr>
            <p:spPr bwMode="auto">
              <a:xfrm flipV="1">
                <a:off x="744717" y="5891753"/>
                <a:ext cx="7645139" cy="1"/>
              </a:xfrm>
              <a:prstGeom prst="line">
                <a:avLst/>
              </a:prstGeom>
              <a:noFill/>
              <a:ln w="50800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Line 37"/>
              <p:cNvSpPr>
                <a:spLocks noChangeShapeType="1"/>
              </p:cNvSpPr>
              <p:nvPr/>
            </p:nvSpPr>
            <p:spPr bwMode="auto">
              <a:xfrm flipV="1">
                <a:off x="744718" y="5213023"/>
                <a:ext cx="7645138" cy="0"/>
              </a:xfrm>
              <a:prstGeom prst="line">
                <a:avLst/>
              </a:prstGeom>
              <a:noFill/>
              <a:ln w="50800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1806690" y="4589740"/>
              <a:ext cx="6224947" cy="2005882"/>
              <a:chOff x="1806690" y="4589740"/>
              <a:chExt cx="6224947" cy="2005882"/>
            </a:xfrm>
          </p:grpSpPr>
          <p:grpSp>
            <p:nvGrpSpPr>
              <p:cNvPr id="105" name="Group 104"/>
              <p:cNvGrpSpPr/>
              <p:nvPr/>
            </p:nvGrpSpPr>
            <p:grpSpPr>
              <a:xfrm>
                <a:off x="1806690" y="4596025"/>
                <a:ext cx="1498385" cy="1996454"/>
                <a:chOff x="1806690" y="4596025"/>
                <a:chExt cx="1498385" cy="1996454"/>
              </a:xfrm>
            </p:grpSpPr>
            <p:sp>
              <p:nvSpPr>
                <p:cNvPr id="91" name="Line 19"/>
                <p:cNvSpPr>
                  <a:spLocks noChangeShapeType="1"/>
                </p:cNvSpPr>
                <p:nvPr/>
              </p:nvSpPr>
              <p:spPr bwMode="auto">
                <a:xfrm>
                  <a:off x="1806690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" name="Line 20"/>
                <p:cNvSpPr>
                  <a:spLocks noChangeShapeType="1"/>
                </p:cNvSpPr>
                <p:nvPr/>
              </p:nvSpPr>
              <p:spPr bwMode="auto">
                <a:xfrm>
                  <a:off x="1945437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" name="Line 21"/>
                <p:cNvSpPr>
                  <a:spLocks noChangeShapeType="1"/>
                </p:cNvSpPr>
                <p:nvPr/>
              </p:nvSpPr>
              <p:spPr bwMode="auto">
                <a:xfrm>
                  <a:off x="2083775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" name="Line 22"/>
                <p:cNvSpPr>
                  <a:spLocks noChangeShapeType="1"/>
                </p:cNvSpPr>
                <p:nvPr/>
              </p:nvSpPr>
              <p:spPr bwMode="auto">
                <a:xfrm>
                  <a:off x="2222522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" name="Line 23"/>
                <p:cNvSpPr>
                  <a:spLocks noChangeShapeType="1"/>
                </p:cNvSpPr>
                <p:nvPr/>
              </p:nvSpPr>
              <p:spPr bwMode="auto">
                <a:xfrm>
                  <a:off x="2345716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" name="Line 24"/>
                <p:cNvSpPr>
                  <a:spLocks noChangeShapeType="1"/>
                </p:cNvSpPr>
                <p:nvPr/>
              </p:nvSpPr>
              <p:spPr bwMode="auto">
                <a:xfrm>
                  <a:off x="2479961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" name="Line 25"/>
                <p:cNvSpPr>
                  <a:spLocks noChangeShapeType="1"/>
                </p:cNvSpPr>
                <p:nvPr/>
              </p:nvSpPr>
              <p:spPr bwMode="auto">
                <a:xfrm>
                  <a:off x="2618299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8" name="Line 26"/>
                <p:cNvSpPr>
                  <a:spLocks noChangeShapeType="1"/>
                </p:cNvSpPr>
                <p:nvPr/>
              </p:nvSpPr>
              <p:spPr bwMode="auto">
                <a:xfrm>
                  <a:off x="2757046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9" name="Line 27"/>
                <p:cNvSpPr>
                  <a:spLocks noChangeShapeType="1"/>
                </p:cNvSpPr>
                <p:nvPr/>
              </p:nvSpPr>
              <p:spPr bwMode="auto">
                <a:xfrm>
                  <a:off x="2889244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" name="Line 28"/>
                <p:cNvSpPr>
                  <a:spLocks noChangeShapeType="1"/>
                </p:cNvSpPr>
                <p:nvPr/>
              </p:nvSpPr>
              <p:spPr bwMode="auto">
                <a:xfrm>
                  <a:off x="3027991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" name="Line 29"/>
                <p:cNvSpPr>
                  <a:spLocks noChangeShapeType="1"/>
                </p:cNvSpPr>
                <p:nvPr/>
              </p:nvSpPr>
              <p:spPr bwMode="auto">
                <a:xfrm>
                  <a:off x="3166329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" name="Line 30"/>
                <p:cNvSpPr>
                  <a:spLocks noChangeShapeType="1"/>
                </p:cNvSpPr>
                <p:nvPr/>
              </p:nvSpPr>
              <p:spPr bwMode="auto">
                <a:xfrm>
                  <a:off x="3305075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7" name="Group 106"/>
              <p:cNvGrpSpPr/>
              <p:nvPr/>
            </p:nvGrpSpPr>
            <p:grpSpPr>
              <a:xfrm>
                <a:off x="4956814" y="4597596"/>
                <a:ext cx="1453414" cy="1996454"/>
                <a:chOff x="1806690" y="4596025"/>
                <a:chExt cx="1498385" cy="1996454"/>
              </a:xfrm>
            </p:grpSpPr>
            <p:sp>
              <p:nvSpPr>
                <p:cNvPr id="108" name="Line 19"/>
                <p:cNvSpPr>
                  <a:spLocks noChangeShapeType="1"/>
                </p:cNvSpPr>
                <p:nvPr/>
              </p:nvSpPr>
              <p:spPr bwMode="auto">
                <a:xfrm>
                  <a:off x="1806690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" name="Line 20"/>
                <p:cNvSpPr>
                  <a:spLocks noChangeShapeType="1"/>
                </p:cNvSpPr>
                <p:nvPr/>
              </p:nvSpPr>
              <p:spPr bwMode="auto">
                <a:xfrm>
                  <a:off x="1945437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" name="Line 21"/>
                <p:cNvSpPr>
                  <a:spLocks noChangeShapeType="1"/>
                </p:cNvSpPr>
                <p:nvPr/>
              </p:nvSpPr>
              <p:spPr bwMode="auto">
                <a:xfrm>
                  <a:off x="2083775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1" name="Line 22"/>
                <p:cNvSpPr>
                  <a:spLocks noChangeShapeType="1"/>
                </p:cNvSpPr>
                <p:nvPr/>
              </p:nvSpPr>
              <p:spPr bwMode="auto">
                <a:xfrm>
                  <a:off x="2222522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" name="Line 23"/>
                <p:cNvSpPr>
                  <a:spLocks noChangeShapeType="1"/>
                </p:cNvSpPr>
                <p:nvPr/>
              </p:nvSpPr>
              <p:spPr bwMode="auto">
                <a:xfrm>
                  <a:off x="2345716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" name="Line 24"/>
                <p:cNvSpPr>
                  <a:spLocks noChangeShapeType="1"/>
                </p:cNvSpPr>
                <p:nvPr/>
              </p:nvSpPr>
              <p:spPr bwMode="auto">
                <a:xfrm>
                  <a:off x="2479961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" name="Line 25"/>
                <p:cNvSpPr>
                  <a:spLocks noChangeShapeType="1"/>
                </p:cNvSpPr>
                <p:nvPr/>
              </p:nvSpPr>
              <p:spPr bwMode="auto">
                <a:xfrm>
                  <a:off x="2618299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" name="Line 26"/>
                <p:cNvSpPr>
                  <a:spLocks noChangeShapeType="1"/>
                </p:cNvSpPr>
                <p:nvPr/>
              </p:nvSpPr>
              <p:spPr bwMode="auto">
                <a:xfrm>
                  <a:off x="2757046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" name="Line 27"/>
                <p:cNvSpPr>
                  <a:spLocks noChangeShapeType="1"/>
                </p:cNvSpPr>
                <p:nvPr/>
              </p:nvSpPr>
              <p:spPr bwMode="auto">
                <a:xfrm>
                  <a:off x="2889244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" name="Line 28"/>
                <p:cNvSpPr>
                  <a:spLocks noChangeShapeType="1"/>
                </p:cNvSpPr>
                <p:nvPr/>
              </p:nvSpPr>
              <p:spPr bwMode="auto">
                <a:xfrm>
                  <a:off x="3027991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8" name="Line 29"/>
                <p:cNvSpPr>
                  <a:spLocks noChangeShapeType="1"/>
                </p:cNvSpPr>
                <p:nvPr/>
              </p:nvSpPr>
              <p:spPr bwMode="auto">
                <a:xfrm>
                  <a:off x="3166329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" name="Line 30"/>
                <p:cNvSpPr>
                  <a:spLocks noChangeShapeType="1"/>
                </p:cNvSpPr>
                <p:nvPr/>
              </p:nvSpPr>
              <p:spPr bwMode="auto">
                <a:xfrm>
                  <a:off x="3305075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0" name="Group 119"/>
              <p:cNvGrpSpPr/>
              <p:nvPr/>
            </p:nvGrpSpPr>
            <p:grpSpPr>
              <a:xfrm>
                <a:off x="3421816" y="4599168"/>
                <a:ext cx="1387426" cy="1996454"/>
                <a:chOff x="1806690" y="4596025"/>
                <a:chExt cx="1498385" cy="1996454"/>
              </a:xfrm>
            </p:grpSpPr>
            <p:sp>
              <p:nvSpPr>
                <p:cNvPr id="121" name="Line 19"/>
                <p:cNvSpPr>
                  <a:spLocks noChangeShapeType="1"/>
                </p:cNvSpPr>
                <p:nvPr/>
              </p:nvSpPr>
              <p:spPr bwMode="auto">
                <a:xfrm>
                  <a:off x="1806690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2" name="Line 20"/>
                <p:cNvSpPr>
                  <a:spLocks noChangeShapeType="1"/>
                </p:cNvSpPr>
                <p:nvPr/>
              </p:nvSpPr>
              <p:spPr bwMode="auto">
                <a:xfrm>
                  <a:off x="1945437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" name="Line 21"/>
                <p:cNvSpPr>
                  <a:spLocks noChangeShapeType="1"/>
                </p:cNvSpPr>
                <p:nvPr/>
              </p:nvSpPr>
              <p:spPr bwMode="auto">
                <a:xfrm>
                  <a:off x="2083775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" name="Line 22"/>
                <p:cNvSpPr>
                  <a:spLocks noChangeShapeType="1"/>
                </p:cNvSpPr>
                <p:nvPr/>
              </p:nvSpPr>
              <p:spPr bwMode="auto">
                <a:xfrm>
                  <a:off x="2222522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5" name="Line 23"/>
                <p:cNvSpPr>
                  <a:spLocks noChangeShapeType="1"/>
                </p:cNvSpPr>
                <p:nvPr/>
              </p:nvSpPr>
              <p:spPr bwMode="auto">
                <a:xfrm>
                  <a:off x="2345716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" name="Line 24"/>
                <p:cNvSpPr>
                  <a:spLocks noChangeShapeType="1"/>
                </p:cNvSpPr>
                <p:nvPr/>
              </p:nvSpPr>
              <p:spPr bwMode="auto">
                <a:xfrm>
                  <a:off x="2479961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" name="Line 25"/>
                <p:cNvSpPr>
                  <a:spLocks noChangeShapeType="1"/>
                </p:cNvSpPr>
                <p:nvPr/>
              </p:nvSpPr>
              <p:spPr bwMode="auto">
                <a:xfrm>
                  <a:off x="2618299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8" name="Line 26"/>
                <p:cNvSpPr>
                  <a:spLocks noChangeShapeType="1"/>
                </p:cNvSpPr>
                <p:nvPr/>
              </p:nvSpPr>
              <p:spPr bwMode="auto">
                <a:xfrm>
                  <a:off x="2757046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9" name="Line 27"/>
                <p:cNvSpPr>
                  <a:spLocks noChangeShapeType="1"/>
                </p:cNvSpPr>
                <p:nvPr/>
              </p:nvSpPr>
              <p:spPr bwMode="auto">
                <a:xfrm>
                  <a:off x="2889244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" name="Line 28"/>
                <p:cNvSpPr>
                  <a:spLocks noChangeShapeType="1"/>
                </p:cNvSpPr>
                <p:nvPr/>
              </p:nvSpPr>
              <p:spPr bwMode="auto">
                <a:xfrm>
                  <a:off x="3027991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" name="Line 29"/>
                <p:cNvSpPr>
                  <a:spLocks noChangeShapeType="1"/>
                </p:cNvSpPr>
                <p:nvPr/>
              </p:nvSpPr>
              <p:spPr bwMode="auto">
                <a:xfrm>
                  <a:off x="3166329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2" name="Line 30"/>
                <p:cNvSpPr>
                  <a:spLocks noChangeShapeType="1"/>
                </p:cNvSpPr>
                <p:nvPr/>
              </p:nvSpPr>
              <p:spPr bwMode="auto">
                <a:xfrm>
                  <a:off x="3305075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3" name="Group 132"/>
              <p:cNvGrpSpPr/>
              <p:nvPr/>
            </p:nvGrpSpPr>
            <p:grpSpPr>
              <a:xfrm>
                <a:off x="6542088" y="4589740"/>
                <a:ext cx="1489549" cy="1996454"/>
                <a:chOff x="1806690" y="4596025"/>
                <a:chExt cx="1498385" cy="1996454"/>
              </a:xfrm>
            </p:grpSpPr>
            <p:sp>
              <p:nvSpPr>
                <p:cNvPr id="134" name="Line 19"/>
                <p:cNvSpPr>
                  <a:spLocks noChangeShapeType="1"/>
                </p:cNvSpPr>
                <p:nvPr/>
              </p:nvSpPr>
              <p:spPr bwMode="auto">
                <a:xfrm>
                  <a:off x="1806690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5" name="Line 20"/>
                <p:cNvSpPr>
                  <a:spLocks noChangeShapeType="1"/>
                </p:cNvSpPr>
                <p:nvPr/>
              </p:nvSpPr>
              <p:spPr bwMode="auto">
                <a:xfrm>
                  <a:off x="1945437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6" name="Line 21"/>
                <p:cNvSpPr>
                  <a:spLocks noChangeShapeType="1"/>
                </p:cNvSpPr>
                <p:nvPr/>
              </p:nvSpPr>
              <p:spPr bwMode="auto">
                <a:xfrm>
                  <a:off x="2083775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" name="Line 22"/>
                <p:cNvSpPr>
                  <a:spLocks noChangeShapeType="1"/>
                </p:cNvSpPr>
                <p:nvPr/>
              </p:nvSpPr>
              <p:spPr bwMode="auto">
                <a:xfrm>
                  <a:off x="2222522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8" name="Line 23"/>
                <p:cNvSpPr>
                  <a:spLocks noChangeShapeType="1"/>
                </p:cNvSpPr>
                <p:nvPr/>
              </p:nvSpPr>
              <p:spPr bwMode="auto">
                <a:xfrm>
                  <a:off x="2345716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9" name="Line 24"/>
                <p:cNvSpPr>
                  <a:spLocks noChangeShapeType="1"/>
                </p:cNvSpPr>
                <p:nvPr/>
              </p:nvSpPr>
              <p:spPr bwMode="auto">
                <a:xfrm>
                  <a:off x="2479961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0" name="Line 25"/>
                <p:cNvSpPr>
                  <a:spLocks noChangeShapeType="1"/>
                </p:cNvSpPr>
                <p:nvPr/>
              </p:nvSpPr>
              <p:spPr bwMode="auto">
                <a:xfrm>
                  <a:off x="2618299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1" name="Line 26"/>
                <p:cNvSpPr>
                  <a:spLocks noChangeShapeType="1"/>
                </p:cNvSpPr>
                <p:nvPr/>
              </p:nvSpPr>
              <p:spPr bwMode="auto">
                <a:xfrm>
                  <a:off x="2757046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2" name="Line 27"/>
                <p:cNvSpPr>
                  <a:spLocks noChangeShapeType="1"/>
                </p:cNvSpPr>
                <p:nvPr/>
              </p:nvSpPr>
              <p:spPr bwMode="auto">
                <a:xfrm>
                  <a:off x="2889244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" name="Line 28"/>
                <p:cNvSpPr>
                  <a:spLocks noChangeShapeType="1"/>
                </p:cNvSpPr>
                <p:nvPr/>
              </p:nvSpPr>
              <p:spPr bwMode="auto">
                <a:xfrm>
                  <a:off x="3027991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" name="Line 29"/>
                <p:cNvSpPr>
                  <a:spLocks noChangeShapeType="1"/>
                </p:cNvSpPr>
                <p:nvPr/>
              </p:nvSpPr>
              <p:spPr bwMode="auto">
                <a:xfrm>
                  <a:off x="3166329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5" name="Line 30"/>
                <p:cNvSpPr>
                  <a:spLocks noChangeShapeType="1"/>
                </p:cNvSpPr>
                <p:nvPr/>
              </p:nvSpPr>
              <p:spPr bwMode="auto">
                <a:xfrm>
                  <a:off x="3305075" y="4596025"/>
                  <a:ext cx="0" cy="199645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53" name="Rounded Rectangle 152"/>
          <p:cNvSpPr/>
          <p:nvPr/>
        </p:nvSpPr>
        <p:spPr bwMode="auto">
          <a:xfrm>
            <a:off x="6045723" y="3660743"/>
            <a:ext cx="2307995" cy="377071"/>
          </a:xfrm>
          <a:prstGeom prst="roundRect">
            <a:avLst/>
          </a:prstGeom>
          <a:solidFill>
            <a:srgbClr val="95D7E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0" h="0"/>
            <a:bevelB w="0" h="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3. </a:t>
            </a:r>
            <a:r>
              <a:rPr kumimoji="0" lang="en-US" sz="1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</a:t>
            </a: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tends</a:t>
            </a:r>
            <a:r>
              <a:rPr kumimoji="0" lang="en-US" sz="1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to infinity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1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3"/>
          <p:cNvSpPr>
            <a:spLocks noChangeArrowheads="1"/>
          </p:cNvSpPr>
          <p:nvPr/>
        </p:nvSpPr>
        <p:spPr bwMode="auto">
          <a:xfrm>
            <a:off x="914400" y="3352800"/>
            <a:ext cx="7770813" cy="304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</a:pPr>
            <a:endParaRPr lang="en-US" altLang="ko-KR" sz="1800" b="0">
              <a:solidFill>
                <a:srgbClr val="000000"/>
              </a:solidFill>
              <a:ea typeface="굴림" pitchFamily="50" charset="-127"/>
            </a:endParaRP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808038" y="4722829"/>
            <a:ext cx="7848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400" b="0" dirty="0">
                <a:solidFill>
                  <a:srgbClr val="660066"/>
                </a:solidFill>
                <a:ea typeface="굴림" pitchFamily="50" charset="-127"/>
              </a:rPr>
              <a:t>[SHA09] G. Sharma, A. </a:t>
            </a:r>
            <a:r>
              <a:rPr lang="en-US" altLang="ko-KR" sz="1400" b="0" dirty="0" err="1">
                <a:solidFill>
                  <a:srgbClr val="660066"/>
                </a:solidFill>
                <a:ea typeface="굴림" pitchFamily="50" charset="-127"/>
              </a:rPr>
              <a:t>Ganesh</a:t>
            </a:r>
            <a:r>
              <a:rPr lang="en-US" altLang="ko-KR" sz="1400" b="0" dirty="0">
                <a:solidFill>
                  <a:srgbClr val="660066"/>
                </a:solidFill>
                <a:ea typeface="굴림" pitchFamily="50" charset="-127"/>
              </a:rPr>
              <a:t>, and P. Key, “Performance analysis of contention based medium access control protocols”, </a:t>
            </a:r>
            <a:r>
              <a:rPr lang="en-US" altLang="ko-KR" sz="1400" i="1" dirty="0">
                <a:solidFill>
                  <a:srgbClr val="660066"/>
                </a:solidFill>
                <a:ea typeface="굴림" pitchFamily="50" charset="-127"/>
              </a:rPr>
              <a:t>IEEE Trans. Information Theory</a:t>
            </a:r>
            <a:r>
              <a:rPr lang="en-US" altLang="ko-KR" sz="1400" b="0" dirty="0">
                <a:solidFill>
                  <a:srgbClr val="660066"/>
                </a:solidFill>
                <a:ea typeface="굴림" pitchFamily="50" charset="-127"/>
              </a:rPr>
              <a:t>, Apr. 2009.</a:t>
            </a:r>
          </a:p>
          <a:p>
            <a:pPr>
              <a:spcBef>
                <a:spcPct val="50000"/>
              </a:spcBef>
            </a:pPr>
            <a:r>
              <a:rPr lang="en-US" altLang="ko-KR" sz="1400" b="0" dirty="0" smtClean="0">
                <a:solidFill>
                  <a:srgbClr val="660066"/>
                </a:solidFill>
                <a:ea typeface="굴림" pitchFamily="50" charset="-127"/>
              </a:rPr>
              <a:t>[BOR10] </a:t>
            </a:r>
            <a:r>
              <a:rPr lang="en-US" altLang="ko-KR" sz="1400" b="0" dirty="0">
                <a:solidFill>
                  <a:srgbClr val="660066"/>
                </a:solidFill>
                <a:ea typeface="굴림" pitchFamily="50" charset="-127"/>
              </a:rPr>
              <a:t>C. </a:t>
            </a:r>
            <a:r>
              <a:rPr lang="en-US" altLang="ko-KR" sz="1400" b="0" dirty="0" err="1">
                <a:solidFill>
                  <a:srgbClr val="660066"/>
                </a:solidFill>
                <a:ea typeface="굴림" pitchFamily="50" charset="-127"/>
              </a:rPr>
              <a:t>Bordenave</a:t>
            </a:r>
            <a:r>
              <a:rPr lang="en-US" altLang="ko-KR" sz="1400" b="0" dirty="0">
                <a:solidFill>
                  <a:srgbClr val="660066"/>
                </a:solidFill>
                <a:ea typeface="굴림" pitchFamily="50" charset="-127"/>
              </a:rPr>
              <a:t>, D. McDonald, and A. </a:t>
            </a:r>
            <a:r>
              <a:rPr lang="en-US" altLang="ko-KR" sz="1400" b="0" dirty="0" err="1">
                <a:solidFill>
                  <a:srgbClr val="660066"/>
                </a:solidFill>
                <a:ea typeface="굴림" pitchFamily="50" charset="-127"/>
              </a:rPr>
              <a:t>Proutiere</a:t>
            </a:r>
            <a:r>
              <a:rPr lang="en-US" altLang="ko-KR" sz="1400" b="0" dirty="0">
                <a:solidFill>
                  <a:srgbClr val="660066"/>
                </a:solidFill>
                <a:ea typeface="굴림" pitchFamily="50" charset="-127"/>
              </a:rPr>
              <a:t>, “A particle system in interaction with a rapidly varying environment: Mean Field limits and applications”, </a:t>
            </a:r>
            <a:r>
              <a:rPr lang="en-US" altLang="ko-KR" sz="1400" i="1" dirty="0">
                <a:solidFill>
                  <a:srgbClr val="660066"/>
                </a:solidFill>
                <a:ea typeface="굴림" pitchFamily="50" charset="-127"/>
              </a:rPr>
              <a:t>Networks and Heterogeneous Media</a:t>
            </a:r>
            <a:r>
              <a:rPr lang="en-US" altLang="ko-KR" sz="1400" b="0" dirty="0">
                <a:solidFill>
                  <a:srgbClr val="660066"/>
                </a:solidFill>
                <a:ea typeface="굴림" pitchFamily="50" charset="-127"/>
              </a:rPr>
              <a:t>, Mar. 2010</a:t>
            </a:r>
            <a:r>
              <a:rPr lang="en-US" altLang="ko-KR" sz="1400" b="0" dirty="0" smtClean="0">
                <a:solidFill>
                  <a:srgbClr val="660066"/>
                </a:solidFill>
                <a:ea typeface="굴림" pitchFamily="50" charset="-127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ko-KR" sz="1400" b="0" dirty="0" smtClean="0">
                <a:solidFill>
                  <a:srgbClr val="660066"/>
                </a:solidFill>
                <a:ea typeface="굴림" pitchFamily="50" charset="-127"/>
              </a:rPr>
              <a:t>[BEN08] M. </a:t>
            </a:r>
            <a:r>
              <a:rPr lang="en-US" altLang="ko-KR" sz="1400" b="0" dirty="0" err="1" smtClean="0">
                <a:solidFill>
                  <a:srgbClr val="660066"/>
                </a:solidFill>
                <a:ea typeface="굴림" pitchFamily="50" charset="-127"/>
              </a:rPr>
              <a:t>Benaim</a:t>
            </a:r>
            <a:r>
              <a:rPr lang="en-US" altLang="ko-KR" sz="1400" b="0" dirty="0" smtClean="0">
                <a:solidFill>
                  <a:srgbClr val="660066"/>
                </a:solidFill>
                <a:ea typeface="굴림" pitchFamily="50" charset="-127"/>
              </a:rPr>
              <a:t> and J.-Y. Le </a:t>
            </a:r>
            <a:r>
              <a:rPr lang="en-US" altLang="ko-KR" sz="1400" b="0" dirty="0" err="1" smtClean="0">
                <a:solidFill>
                  <a:srgbClr val="660066"/>
                </a:solidFill>
                <a:ea typeface="굴림" pitchFamily="50" charset="-127"/>
              </a:rPr>
              <a:t>Boudec</a:t>
            </a:r>
            <a:r>
              <a:rPr lang="en-US" altLang="ko-KR" sz="1400" b="0" dirty="0" smtClean="0">
                <a:solidFill>
                  <a:srgbClr val="660066"/>
                </a:solidFill>
                <a:ea typeface="굴림" pitchFamily="50" charset="-127"/>
              </a:rPr>
              <a:t>, “A class of mean field limit interaction models for computer and communication systems”, </a:t>
            </a:r>
            <a:r>
              <a:rPr lang="en-US" altLang="ko-KR" sz="1400" i="1" dirty="0" err="1" smtClean="0">
                <a:solidFill>
                  <a:srgbClr val="660066"/>
                </a:solidFill>
                <a:ea typeface="굴림" pitchFamily="50" charset="-127"/>
              </a:rPr>
              <a:t>Perf</a:t>
            </a:r>
            <a:r>
              <a:rPr lang="en-US" altLang="ko-KR" sz="1400" i="1" dirty="0" smtClean="0">
                <a:solidFill>
                  <a:srgbClr val="660066"/>
                </a:solidFill>
                <a:ea typeface="굴림" pitchFamily="50" charset="-127"/>
              </a:rPr>
              <a:t>. </a:t>
            </a:r>
            <a:r>
              <a:rPr lang="en-US" altLang="ko-KR" sz="1400" i="1" dirty="0" err="1" smtClean="0">
                <a:solidFill>
                  <a:srgbClr val="660066"/>
                </a:solidFill>
                <a:ea typeface="굴림" pitchFamily="50" charset="-127"/>
              </a:rPr>
              <a:t>Eval</a:t>
            </a:r>
            <a:r>
              <a:rPr lang="en-US" altLang="ko-KR" sz="1400" i="1" dirty="0" smtClean="0">
                <a:solidFill>
                  <a:srgbClr val="660066"/>
                </a:solidFill>
                <a:ea typeface="굴림" pitchFamily="50" charset="-127"/>
              </a:rPr>
              <a:t>.</a:t>
            </a:r>
            <a:r>
              <a:rPr lang="en-US" altLang="ko-KR" sz="1400" b="0" dirty="0" smtClean="0">
                <a:solidFill>
                  <a:srgbClr val="660066"/>
                </a:solidFill>
                <a:ea typeface="굴림" pitchFamily="50" charset="-127"/>
              </a:rPr>
              <a:t>, Nov. 2008.</a:t>
            </a:r>
            <a:endParaRPr lang="en-US" altLang="ko-KR" sz="1400" b="0" dirty="0">
              <a:solidFill>
                <a:srgbClr val="660066"/>
              </a:solidFill>
              <a:ea typeface="굴림" pitchFamily="50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29227" y="1243142"/>
            <a:ext cx="8258175" cy="2423885"/>
          </a:xfrm>
          <a:prstGeom prst="rect">
            <a:avLst/>
          </a:prstGeom>
          <a:solidFill>
            <a:srgbClr val="F5EB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  <a:defRPr/>
            </a:pPr>
            <a:r>
              <a:rPr lang="en-US" altLang="ko-KR" sz="18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굴림" pitchFamily="50" charset="-127"/>
              </a:rPr>
              <a:t>Recent advances in Mean Field </a:t>
            </a:r>
            <a:r>
              <a:rPr lang="en-US" altLang="ko-KR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굴림" pitchFamily="50" charset="-127"/>
              </a:rPr>
              <a:t>Approach [SHA09][BOR10][BEN08]</a:t>
            </a:r>
            <a:endParaRPr lang="en-US" altLang="ko-KR" sz="1800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ea typeface="굴림" pitchFamily="50" charset="-127"/>
            </a:endParaRPr>
          </a:p>
          <a:p>
            <a:pPr marL="741363" lvl="1" indent="-284163">
              <a:spcBef>
                <a:spcPts val="500"/>
              </a:spcBef>
              <a:buFont typeface="Times New Roman" pitchFamily="18" charset="0"/>
              <a:buChar char="•"/>
              <a:defRPr/>
            </a:pPr>
            <a:r>
              <a:rPr lang="en-US" altLang="ko-KR" sz="1400" dirty="0" smtClean="0">
                <a:solidFill>
                  <a:schemeClr val="tx1"/>
                </a:solidFill>
                <a:ea typeface="굴림" pitchFamily="50" charset="-127"/>
              </a:rPr>
              <a:t>The Markov chain converges to the following nonlinear </a:t>
            </a:r>
            <a:r>
              <a:rPr lang="en-US" altLang="ko-KR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ODE</a:t>
            </a:r>
            <a:r>
              <a:rPr lang="en-US" altLang="ko-KR" sz="1400" dirty="0" smtClean="0">
                <a:solidFill>
                  <a:schemeClr val="tx1"/>
                </a:solidFill>
                <a:ea typeface="굴림" pitchFamily="50" charset="-127"/>
              </a:rPr>
              <a:t>.</a:t>
            </a:r>
          </a:p>
          <a:p>
            <a:pPr marL="741363" lvl="1" indent="-284163">
              <a:spcBef>
                <a:spcPts val="500"/>
              </a:spcBef>
              <a:buFont typeface="Times New Roman" pitchFamily="18" charset="0"/>
              <a:buChar char="•"/>
              <a:defRPr/>
            </a:pPr>
            <a:endParaRPr lang="en-US" altLang="ko-KR" sz="1200" dirty="0">
              <a:solidFill>
                <a:schemeClr val="tx1"/>
              </a:solidFill>
              <a:ea typeface="굴림" pitchFamily="50" charset="-127"/>
            </a:endParaRPr>
          </a:p>
          <a:p>
            <a:pPr marL="741363" lvl="1" indent="-284163">
              <a:spcBef>
                <a:spcPts val="500"/>
              </a:spcBef>
              <a:buFont typeface="Times New Roman" pitchFamily="18" charset="0"/>
              <a:buChar char="•"/>
              <a:defRPr/>
            </a:pPr>
            <a:endParaRPr lang="en-US" altLang="ko-KR" sz="1200" dirty="0" smtClean="0">
              <a:solidFill>
                <a:schemeClr val="tx1"/>
              </a:solidFill>
              <a:ea typeface="굴림" pitchFamily="50" charset="-127"/>
            </a:endParaRPr>
          </a:p>
          <a:p>
            <a:pPr marL="741363" lvl="1" indent="-284163">
              <a:spcBef>
                <a:spcPts val="500"/>
              </a:spcBef>
              <a:buFont typeface="Times New Roman" pitchFamily="18" charset="0"/>
              <a:buChar char="•"/>
              <a:defRPr/>
            </a:pPr>
            <a:endParaRPr lang="en-US" altLang="ko-KR" sz="1200" dirty="0">
              <a:solidFill>
                <a:schemeClr val="tx1"/>
              </a:solidFill>
              <a:ea typeface="굴림" pitchFamily="50" charset="-127"/>
            </a:endParaRPr>
          </a:p>
          <a:p>
            <a:pPr marL="741363" lvl="1" indent="-284163">
              <a:spcBef>
                <a:spcPts val="500"/>
              </a:spcBef>
              <a:buFont typeface="Times New Roman" pitchFamily="18" charset="0"/>
              <a:buChar char="•"/>
              <a:defRPr/>
            </a:pPr>
            <a:endParaRPr lang="en-US" altLang="ko-KR" sz="1200" dirty="0" smtClean="0">
              <a:solidFill>
                <a:schemeClr val="tx1"/>
              </a:solidFill>
              <a:ea typeface="굴림" pitchFamily="50" charset="-127"/>
            </a:endParaRPr>
          </a:p>
          <a:p>
            <a:pPr marL="741363" lvl="1" indent="-284163">
              <a:spcBef>
                <a:spcPts val="500"/>
              </a:spcBef>
              <a:buFont typeface="Times New Roman" pitchFamily="18" charset="0"/>
              <a:buChar char="•"/>
              <a:defRPr/>
            </a:pPr>
            <a:endParaRPr lang="en-US" altLang="ko-KR" sz="1200" dirty="0">
              <a:solidFill>
                <a:schemeClr val="tx1"/>
              </a:solidFill>
              <a:ea typeface="굴림" pitchFamily="50" charset="-127"/>
            </a:endParaRPr>
          </a:p>
          <a:p>
            <a:pPr marL="741363" lvl="1" indent="-284163">
              <a:spcBef>
                <a:spcPts val="500"/>
              </a:spcBef>
              <a:buFont typeface="Times New Roman" pitchFamily="18" charset="0"/>
              <a:buChar char="•"/>
              <a:defRPr/>
            </a:pPr>
            <a:endParaRPr lang="en-US" altLang="ko-KR" sz="1200" dirty="0" smtClean="0">
              <a:solidFill>
                <a:schemeClr val="tx1"/>
              </a:solidFill>
              <a:ea typeface="굴림" pitchFamily="50" charset="-127"/>
            </a:endParaRPr>
          </a:p>
          <a:p>
            <a:pPr marL="741363" lvl="1" indent="-284163">
              <a:spcBef>
                <a:spcPts val="500"/>
              </a:spcBef>
              <a:buFont typeface="Times New Roman" pitchFamily="18" charset="0"/>
              <a:buChar char="•"/>
              <a:defRPr/>
            </a:pPr>
            <a:r>
              <a:rPr lang="en-US" altLang="ko-KR" sz="1400" dirty="0" smtClean="0">
                <a:solidFill>
                  <a:schemeClr val="tx1"/>
                </a:solidFill>
                <a:ea typeface="굴림" pitchFamily="50" charset="-127"/>
              </a:rPr>
              <a:t>Equilibrium points of the ODE </a:t>
            </a:r>
            <a:r>
              <a:rPr lang="en-US" altLang="ko-KR" sz="1400" i="1" dirty="0" smtClean="0">
                <a:solidFill>
                  <a:srgbClr val="C00000"/>
                </a:solidFill>
                <a:ea typeface="굴림" pitchFamily="50" charset="-127"/>
              </a:rPr>
              <a:t>are the same </a:t>
            </a:r>
            <a:r>
              <a:rPr lang="en-US" altLang="ko-KR" sz="1400" dirty="0" smtClean="0">
                <a:solidFill>
                  <a:schemeClr val="tx1"/>
                </a:solidFill>
                <a:ea typeface="굴림" pitchFamily="50" charset="-127"/>
              </a:rPr>
              <a:t>to the solutions of Bianchi’s Formula.</a:t>
            </a:r>
            <a:endParaRPr lang="en-US" altLang="ko-KR" sz="1400" dirty="0">
              <a:solidFill>
                <a:schemeClr val="tx1"/>
              </a:solidFill>
              <a:ea typeface="굴림" pitchFamily="50" charset="-127"/>
            </a:endParaRPr>
          </a:p>
        </p:txBody>
      </p:sp>
      <p:graphicFrame>
        <p:nvGraphicFramePr>
          <p:cNvPr id="2" name="Object 13"/>
          <p:cNvGraphicFramePr>
            <a:graphicFrameLocks noChangeAspect="1"/>
          </p:cNvGraphicFramePr>
          <p:nvPr/>
        </p:nvGraphicFramePr>
        <p:xfrm>
          <a:off x="3054840" y="1914802"/>
          <a:ext cx="4901382" cy="834527"/>
        </p:xfrm>
        <a:graphic>
          <a:graphicData uri="http://schemas.openxmlformats.org/presentationml/2006/ole">
            <p:oleObj spid="_x0000_s59394" name="Equation" r:id="rId4" imgW="2044440" imgH="393480" progId="Equation.3">
              <p:embed/>
            </p:oleObj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77842" y="483190"/>
            <a:ext cx="7770813" cy="695161"/>
          </a:xfrm>
        </p:spPr>
        <p:txBody>
          <a:bodyPr/>
          <a:lstStyle/>
          <a:p>
            <a:r>
              <a:rPr lang="en-US" altLang="ko-K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굴림" pitchFamily="50" charset="-127"/>
              </a:rPr>
              <a:t>Mean Field Approach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54624" y="3963938"/>
            <a:ext cx="8018036" cy="513793"/>
          </a:xfrm>
          <a:prstGeom prst="rect">
            <a:avLst/>
          </a:prstGeom>
          <a:solidFill>
            <a:schemeClr val="tx1"/>
          </a:solidFill>
          <a:ln w="38100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500"/>
              </a:spcBef>
            </a:pPr>
            <a:r>
              <a:rPr lang="en-US" altLang="ko-KR" dirty="0" smtClean="0">
                <a:solidFill>
                  <a:srgbClr val="EED5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Stability of ODE </a:t>
            </a:r>
            <a:r>
              <a:rPr lang="en-US" altLang="ko-KR" dirty="0" smtClean="0">
                <a:solidFill>
                  <a:srgbClr val="EED5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  <a:sym typeface="Wingdings" pitchFamily="2" charset="2"/>
              </a:rPr>
              <a:t>↔ Validity of Decoupling Assumption</a:t>
            </a:r>
            <a:endParaRPr lang="en-US" altLang="ko-KR" sz="2000" dirty="0">
              <a:solidFill>
                <a:srgbClr val="EED5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50" charset="-127"/>
            </a:endParaRPr>
          </a:p>
        </p:txBody>
      </p:sp>
      <p:graphicFrame>
        <p:nvGraphicFramePr>
          <p:cNvPr id="59395" name="Object 13"/>
          <p:cNvGraphicFramePr>
            <a:graphicFrameLocks noChangeAspect="1"/>
          </p:cNvGraphicFramePr>
          <p:nvPr/>
        </p:nvGraphicFramePr>
        <p:xfrm>
          <a:off x="813357" y="2851248"/>
          <a:ext cx="7713498" cy="419853"/>
        </p:xfrm>
        <a:graphic>
          <a:graphicData uri="http://schemas.openxmlformats.org/presentationml/2006/ole">
            <p:oleObj spid="_x0000_s59395" name="Equation" r:id="rId5" imgW="4736880" imgH="291960" progId="Equation.3">
              <p:embed/>
            </p:oleObj>
          </a:graphicData>
        </a:graphic>
      </p:graphicFrame>
      <p:sp>
        <p:nvSpPr>
          <p:cNvPr id="10" name="AutoShape 15"/>
          <p:cNvSpPr>
            <a:spLocks noChangeArrowheads="1"/>
          </p:cNvSpPr>
          <p:nvPr/>
        </p:nvSpPr>
        <p:spPr bwMode="auto">
          <a:xfrm>
            <a:off x="150829" y="2103669"/>
            <a:ext cx="2516956" cy="403862"/>
          </a:xfrm>
          <a:prstGeom prst="wedgeRectCallout">
            <a:avLst>
              <a:gd name="adj1" fmla="val 66033"/>
              <a:gd name="adj2" fmla="val -3437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ko-KR" sz="1800" dirty="0" smtClean="0">
                <a:ea typeface="굴림" pitchFamily="50" charset="-127"/>
              </a:rPr>
              <a:t>Occupancy Measure</a:t>
            </a:r>
            <a:endParaRPr lang="en-US" altLang="ko-KR" sz="1800" dirty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37570" y="424747"/>
            <a:ext cx="7772400" cy="846137"/>
          </a:xfrm>
        </p:spPr>
        <p:txBody>
          <a:bodyPr/>
          <a:lstStyle/>
          <a:p>
            <a:pPr algn="ctr"/>
            <a:r>
              <a:rPr lang="en-US" altLang="ko-KR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50" charset="-127"/>
              </a:rPr>
              <a:t>Outline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1547813"/>
            <a:ext cx="8415714" cy="4764087"/>
          </a:xfrm>
        </p:spPr>
        <p:txBody>
          <a:bodyPr/>
          <a:lstStyle/>
          <a:p>
            <a:pPr marL="381000" indent="-381000">
              <a:buFont typeface="Times New Roman" pitchFamily="18" charset="0"/>
              <a:buAutoNum type="arabicPeriod"/>
            </a:pPr>
            <a:r>
              <a:rPr lang="en-US" altLang="ko-KR" sz="2800" b="1" strike="dblStrike" dirty="0" smtClean="0">
                <a:solidFill>
                  <a:srgbClr val="0070C0"/>
                </a:solidFill>
                <a:ea typeface="굴림" pitchFamily="50" charset="-127"/>
              </a:rPr>
              <a:t>Introduction</a:t>
            </a:r>
          </a:p>
          <a:p>
            <a:pPr marL="381000" indent="-381000">
              <a:buFont typeface="Times New Roman" pitchFamily="18" charset="0"/>
              <a:buAutoNum type="arabicPeriod"/>
            </a:pPr>
            <a:r>
              <a:rPr lang="en-US" altLang="ko-KR" sz="2800" b="1" dirty="0" smtClean="0">
                <a:solidFill>
                  <a:srgbClr val="0070C0"/>
                </a:solidFill>
                <a:ea typeface="굴림" pitchFamily="50" charset="-127"/>
              </a:rPr>
              <a:t>Counterexample</a:t>
            </a:r>
          </a:p>
          <a:p>
            <a:pPr marL="1219200" lvl="2" indent="-304800"/>
            <a:r>
              <a:rPr lang="en-US" altLang="ko-KR" sz="2800" b="1" u="heavy" dirty="0" smtClean="0">
                <a:solidFill>
                  <a:srgbClr val="0033CC"/>
                </a:solidFill>
                <a:uFill>
                  <a:solidFill>
                    <a:srgbClr val="FFFF00"/>
                  </a:solidFill>
                </a:uFill>
                <a:ea typeface="굴림" pitchFamily="50" charset="-127"/>
              </a:rPr>
              <a:t>“Unique, But Not Stable”</a:t>
            </a:r>
          </a:p>
          <a:p>
            <a:pPr marL="1219200" lvl="2" indent="-304800"/>
            <a:endParaRPr lang="en-US" altLang="ko-KR" sz="1800" dirty="0" smtClean="0">
              <a:solidFill>
                <a:srgbClr val="0099FF"/>
              </a:solidFill>
              <a:ea typeface="굴림" pitchFamily="50" charset="-127"/>
            </a:endParaRPr>
          </a:p>
          <a:p>
            <a:pPr marL="381000" indent="-381000">
              <a:buFont typeface="Times New Roman" pitchFamily="18" charset="0"/>
              <a:buAutoNum type="arabicPeriod"/>
            </a:pPr>
            <a:r>
              <a:rPr lang="en-US" altLang="ko-KR" sz="2800" b="1" dirty="0" smtClean="0">
                <a:solidFill>
                  <a:srgbClr val="0070C0"/>
                </a:solidFill>
                <a:ea typeface="굴림" pitchFamily="50" charset="-127"/>
              </a:rPr>
              <a:t>Homogeneous System</a:t>
            </a:r>
          </a:p>
          <a:p>
            <a:pPr marL="1219200" lvl="2" indent="-304800"/>
            <a:r>
              <a:rPr lang="en-US" altLang="ko-KR" sz="1400" b="1" strike="dblStrike" dirty="0" smtClean="0">
                <a:solidFill>
                  <a:srgbClr val="0033CC"/>
                </a:solidFill>
                <a:ea typeface="굴림" pitchFamily="50" charset="-127"/>
              </a:rPr>
              <a:t>Derivation of an ODE: Done!</a:t>
            </a:r>
            <a:endParaRPr lang="en-US" altLang="ko-KR" sz="1400" b="1" u="sng" strike="dblStrike" dirty="0" smtClean="0">
              <a:solidFill>
                <a:srgbClr val="FF0000"/>
              </a:solidFill>
              <a:ea typeface="굴림" pitchFamily="50" charset="-127"/>
            </a:endParaRPr>
          </a:p>
          <a:p>
            <a:pPr marL="1219200" lvl="2" indent="-304800"/>
            <a:r>
              <a:rPr lang="en-US" altLang="ko-KR" sz="1400" b="1" u="sng" dirty="0" smtClean="0">
                <a:solidFill>
                  <a:srgbClr val="FF0000"/>
                </a:solidFill>
                <a:ea typeface="굴림" pitchFamily="50" charset="-127"/>
              </a:rPr>
              <a:t>Equilibrium Analysis</a:t>
            </a:r>
            <a:r>
              <a:rPr lang="en-US" altLang="ko-KR" sz="1400" b="1" dirty="0" smtClean="0">
                <a:solidFill>
                  <a:srgbClr val="0033CC"/>
                </a:solidFill>
                <a:ea typeface="굴림" pitchFamily="50" charset="-127"/>
              </a:rPr>
              <a:t>: Uniqueness Condition</a:t>
            </a:r>
          </a:p>
          <a:p>
            <a:pPr marL="1219200" lvl="2" indent="-304800"/>
            <a:r>
              <a:rPr lang="en-US" altLang="ko-KR" sz="1400" b="1" u="sng" dirty="0" smtClean="0">
                <a:solidFill>
                  <a:srgbClr val="990099"/>
                </a:solidFill>
                <a:ea typeface="굴림" pitchFamily="50" charset="-127"/>
              </a:rPr>
              <a:t>Stability Analysis</a:t>
            </a:r>
            <a:r>
              <a:rPr lang="en-US" altLang="ko-KR" sz="1400" b="1" dirty="0" smtClean="0">
                <a:solidFill>
                  <a:srgbClr val="0033CC"/>
                </a:solidFill>
                <a:ea typeface="굴림" pitchFamily="50" charset="-127"/>
              </a:rPr>
              <a:t>: Global Stability Condition</a:t>
            </a:r>
          </a:p>
          <a:p>
            <a:pPr marL="1219200" lvl="2" indent="-304800"/>
            <a:endParaRPr lang="en-US" altLang="ko-KR" sz="1400" b="1" i="1" dirty="0" smtClean="0">
              <a:solidFill>
                <a:srgbClr val="0033CC"/>
              </a:solidFill>
              <a:ea typeface="굴림" pitchFamily="50" charset="-127"/>
            </a:endParaRPr>
          </a:p>
          <a:p>
            <a:pPr marL="381000" indent="-381000">
              <a:buFont typeface="Times New Roman" pitchFamily="18" charset="0"/>
              <a:buAutoNum type="arabicPeriod"/>
            </a:pPr>
            <a:r>
              <a:rPr lang="en-US" altLang="ko-KR" sz="2800" b="1" dirty="0" smtClean="0">
                <a:solidFill>
                  <a:srgbClr val="0070C0"/>
                </a:solidFill>
                <a:ea typeface="굴림" pitchFamily="50" charset="-127"/>
              </a:rPr>
              <a:t>Heterogeneous System + AIFS Differentiation</a:t>
            </a:r>
          </a:p>
          <a:p>
            <a:pPr marL="1219200" lvl="2" indent="-304800"/>
            <a:r>
              <a:rPr lang="en-US" altLang="ko-KR" sz="1400" b="1" dirty="0" smtClean="0">
                <a:solidFill>
                  <a:srgbClr val="0033CC"/>
                </a:solidFill>
                <a:ea typeface="굴림" pitchFamily="50" charset="-127"/>
              </a:rPr>
              <a:t>Derivation of a New ODE</a:t>
            </a:r>
          </a:p>
          <a:p>
            <a:pPr marL="1219200" lvl="2" indent="-304800"/>
            <a:r>
              <a:rPr lang="en-US" altLang="ko-KR" sz="1400" b="1" u="sng" dirty="0" smtClean="0">
                <a:solidFill>
                  <a:srgbClr val="FF0000"/>
                </a:solidFill>
                <a:ea typeface="굴림" pitchFamily="50" charset="-127"/>
              </a:rPr>
              <a:t>Equilibrium Analysis</a:t>
            </a:r>
            <a:r>
              <a:rPr lang="en-US" altLang="ko-KR" sz="1400" b="1" dirty="0" smtClean="0">
                <a:solidFill>
                  <a:srgbClr val="0033CC"/>
                </a:solidFill>
                <a:ea typeface="굴림" pitchFamily="50" charset="-127"/>
              </a:rPr>
              <a:t>: Uniqueness Condition</a:t>
            </a:r>
          </a:p>
          <a:p>
            <a:pPr marL="381000" indent="-381000">
              <a:buFont typeface="Times New Roman" pitchFamily="18" charset="0"/>
              <a:buNone/>
            </a:pPr>
            <a:endParaRPr lang="en-US" altLang="ko-KR" b="1" dirty="0" smtClean="0">
              <a:solidFill>
                <a:srgbClr val="0099FF"/>
              </a:solidFill>
              <a:ea typeface="굴림" pitchFamily="50" charset="-127"/>
            </a:endParaRPr>
          </a:p>
          <a:p>
            <a:pPr marL="381000" indent="-381000">
              <a:buFont typeface="Times New Roman" pitchFamily="18" charset="0"/>
              <a:buNone/>
            </a:pPr>
            <a:r>
              <a:rPr lang="en-US" altLang="ko-KR" b="1" dirty="0" smtClean="0">
                <a:solidFill>
                  <a:srgbClr val="0099FF"/>
                </a:solidFill>
                <a:ea typeface="굴림" pitchFamily="50" charset="-127"/>
              </a:rPr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7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3353" y="1966580"/>
            <a:ext cx="5316998" cy="3900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2487" y="1743959"/>
            <a:ext cx="5448693" cy="4980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29227" y="1243143"/>
            <a:ext cx="7964323" cy="397122"/>
          </a:xfrm>
          <a:prstGeom prst="rect">
            <a:avLst/>
          </a:prstGeom>
          <a:solidFill>
            <a:srgbClr val="F5EB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500"/>
              </a:spcBef>
              <a:buFont typeface="Times New Roman" pitchFamily="18" charset="0"/>
              <a:buChar char="•"/>
              <a:defRPr/>
            </a:pPr>
            <a:r>
              <a:rPr lang="en-US" altLang="ko-KR" sz="16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굴림" pitchFamily="50" charset="-127"/>
              </a:rPr>
              <a:t>A Limit </a:t>
            </a:r>
            <a:r>
              <a:rPr lang="en-US" altLang="ko-KR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굴림" pitchFamily="50" charset="-127"/>
              </a:rPr>
              <a:t>Cycle in a Heterogeneous System with Two Classes and N=1280</a:t>
            </a:r>
            <a:endParaRPr lang="en-US" altLang="ko-KR" sz="1600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ea typeface="굴림" pitchFamily="50" charset="-127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77842" y="483190"/>
            <a:ext cx="7770813" cy="695161"/>
          </a:xfrm>
        </p:spPr>
        <p:txBody>
          <a:bodyPr/>
          <a:lstStyle/>
          <a:p>
            <a:r>
              <a:rPr lang="en-US" altLang="ko-K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굴림" pitchFamily="50" charset="-127"/>
              </a:rPr>
              <a:t>Selected Counterexample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052008" y="2190343"/>
            <a:ext cx="2894030" cy="647126"/>
          </a:xfrm>
          <a:prstGeom prst="rect">
            <a:avLst/>
          </a:prstGeom>
          <a:solidFill>
            <a:srgbClr val="F9F5ED"/>
          </a:solidFill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95300" indent="-495300">
              <a:spcBef>
                <a:spcPts val="500"/>
              </a:spcBef>
            </a:pPr>
            <a:r>
              <a:rPr lang="en-US" altLang="ko-KR" sz="1800" dirty="0" smtClean="0">
                <a:solidFill>
                  <a:schemeClr val="tx1"/>
                </a:solidFill>
                <a:ea typeface="굴림" pitchFamily="50" charset="-127"/>
              </a:rPr>
              <a:t>Bianchi’s Formula has a unique solution</a:t>
            </a:r>
          </a:p>
          <a:p>
            <a:pPr marL="952500" lvl="1" indent="-495300">
              <a:spcBef>
                <a:spcPts val="500"/>
              </a:spcBef>
              <a:buFont typeface="Times New Roman" pitchFamily="18" charset="0"/>
              <a:buChar char="•"/>
            </a:pPr>
            <a:endParaRPr lang="en-US" altLang="ko-KR" sz="1800" dirty="0">
              <a:solidFill>
                <a:schemeClr val="tx1"/>
              </a:solidFill>
              <a:ea typeface="굴림" pitchFamily="50" charset="-127"/>
            </a:endParaRPr>
          </a:p>
        </p:txBody>
      </p:sp>
      <p:graphicFrame>
        <p:nvGraphicFramePr>
          <p:cNvPr id="62469" name="Object 5"/>
          <p:cNvGraphicFramePr>
            <a:graphicFrameLocks noChangeAspect="1"/>
          </p:cNvGraphicFramePr>
          <p:nvPr/>
        </p:nvGraphicFramePr>
        <p:xfrm>
          <a:off x="6635259" y="2982945"/>
          <a:ext cx="1830388" cy="2578100"/>
        </p:xfrm>
        <a:graphic>
          <a:graphicData uri="http://schemas.openxmlformats.org/presentationml/2006/ole">
            <p:oleObj spid="_x0000_s62469" name="Equation" r:id="rId6" imgW="711000" imgH="1130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Default Desig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2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10941</TotalTime>
  <Words>1410</Words>
  <Application>Microsoft Office PowerPoint</Application>
  <PresentationFormat>On-screen Show (4:3)</PresentationFormat>
  <Paragraphs>237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굴림</vt:lpstr>
      <vt:lpstr>Times New Roman</vt:lpstr>
      <vt:lpstr>MS Gothic</vt:lpstr>
      <vt:lpstr>Wingdings</vt:lpstr>
      <vt:lpstr>맑은 고딕</vt:lpstr>
      <vt:lpstr>2_Default Design</vt:lpstr>
      <vt:lpstr>Equation</vt:lpstr>
      <vt:lpstr>On the Validity of the Decoupling Assumption in 802.11</vt:lpstr>
      <vt:lpstr>Outline</vt:lpstr>
      <vt:lpstr>Introduction to 802.11 DCF</vt:lpstr>
      <vt:lpstr>Decoupling Assumption</vt:lpstr>
      <vt:lpstr>Problem Statement</vt:lpstr>
      <vt:lpstr>Mean Field Approach – Essential Scalings</vt:lpstr>
      <vt:lpstr>Mean Field Approach</vt:lpstr>
      <vt:lpstr>Outline</vt:lpstr>
      <vt:lpstr>Selected Counterexample</vt:lpstr>
      <vt:lpstr>Homogeneous System: Equilibrium Analysis</vt:lpstr>
      <vt:lpstr>Homogeneous System: Stability Analysis</vt:lpstr>
      <vt:lpstr>Outline</vt:lpstr>
      <vt:lpstr>Heterogeneous System : New Challenge for Modeling</vt:lpstr>
      <vt:lpstr>Generalized ODE model for 802.11</vt:lpstr>
      <vt:lpstr>Heterogeneous System: Equilibrium Analysis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Peder J. Emstad</dc:creator>
  <cp:lastModifiedBy>ggumdol</cp:lastModifiedBy>
  <cp:revision>488</cp:revision>
  <dcterms:modified xsi:type="dcterms:W3CDTF">2010-06-20T04:30:05Z</dcterms:modified>
</cp:coreProperties>
</file>