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4" r:id="rId1"/>
  </p:sldMasterIdLst>
  <p:notesMasterIdLst>
    <p:notesMasterId r:id="rId22"/>
  </p:notesMasterIdLst>
  <p:handoutMasterIdLst>
    <p:handoutMasterId r:id="rId23"/>
  </p:handoutMasterIdLst>
  <p:sldIdLst>
    <p:sldId id="454" r:id="rId2"/>
    <p:sldId id="465" r:id="rId3"/>
    <p:sldId id="466" r:id="rId4"/>
    <p:sldId id="468" r:id="rId5"/>
    <p:sldId id="467" r:id="rId6"/>
    <p:sldId id="469" r:id="rId7"/>
    <p:sldId id="470" r:id="rId8"/>
    <p:sldId id="471" r:id="rId9"/>
    <p:sldId id="472" r:id="rId10"/>
    <p:sldId id="473" r:id="rId11"/>
    <p:sldId id="474" r:id="rId12"/>
    <p:sldId id="475" r:id="rId13"/>
    <p:sldId id="476" r:id="rId14"/>
    <p:sldId id="477" r:id="rId15"/>
    <p:sldId id="478" r:id="rId16"/>
    <p:sldId id="479" r:id="rId17"/>
    <p:sldId id="480" r:id="rId18"/>
    <p:sldId id="481" r:id="rId19"/>
    <p:sldId id="482" r:id="rId20"/>
    <p:sldId id="483" r:id="rId21"/>
  </p:sldIdLst>
  <p:sldSz cx="9144000" cy="6858000" type="screen4x3"/>
  <p:notesSz cx="10234613" cy="7099300"/>
  <p:embeddedFontLst>
    <p:embeddedFont>
      <p:font typeface="맑은 고딕" pitchFamily="50" charset="-127"/>
      <p:regular r:id="rId24"/>
      <p:bold r:id="rId25"/>
    </p:embeddedFont>
    <p:embeddedFont>
      <p:font typeface="Cambria Math" pitchFamily="18" charset="0"/>
      <p:regular r:id="rId26"/>
    </p:embeddedFont>
  </p:embeddedFontLst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EB"/>
    <a:srgbClr val="00006C"/>
    <a:srgbClr val="DAA3FF"/>
    <a:srgbClr val="C6E9F6"/>
    <a:srgbClr val="95D7EF"/>
    <a:srgbClr val="000000"/>
    <a:srgbClr val="FFE1EC"/>
    <a:srgbClr val="FFD9E7"/>
    <a:srgbClr val="FFF3F3"/>
    <a:srgbClr val="E2F4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81" autoAdjust="0"/>
    <p:restoredTop sz="61628" autoAdjust="0"/>
  </p:normalViewPr>
  <p:slideViewPr>
    <p:cSldViewPr snapToGrid="0">
      <p:cViewPr varScale="1">
        <p:scale>
          <a:sx n="71" d="100"/>
          <a:sy n="71" d="100"/>
        </p:scale>
        <p:origin x="-2436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12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8" d="100"/>
          <a:sy n="108" d="100"/>
        </p:scale>
        <p:origin x="-270" y="-96"/>
      </p:cViewPr>
      <p:guideLst>
        <p:guide orient="horz" pos="2090"/>
        <p:guide pos="3326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3"/>
            <a:ext cx="4433222" cy="353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27" tIns="48313" rIns="96627" bIns="48313" numCol="1" anchor="t" anchorCtr="0" compatLnSpc="1">
            <a:prstTxWarp prst="textNoShape">
              <a:avLst/>
            </a:prstTxWarp>
          </a:bodyPr>
          <a:lstStyle>
            <a:lvl1pPr defTabSz="482015">
              <a:defRPr sz="1200" b="0">
                <a:solidFill>
                  <a:srgbClr val="000000"/>
                </a:solidFill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9174" y="3"/>
            <a:ext cx="4433222" cy="353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27" tIns="48313" rIns="96627" bIns="48313" numCol="1" anchor="t" anchorCtr="0" compatLnSpc="1">
            <a:prstTxWarp prst="textNoShape">
              <a:avLst/>
            </a:prstTxWarp>
          </a:bodyPr>
          <a:lstStyle>
            <a:lvl1pPr algn="r" defTabSz="482015">
              <a:defRPr sz="1200" b="0">
                <a:solidFill>
                  <a:srgbClr val="000000"/>
                </a:solidFill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743633"/>
            <a:ext cx="4433222" cy="35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27" tIns="48313" rIns="96627" bIns="48313" numCol="1" anchor="b" anchorCtr="0" compatLnSpc="1">
            <a:prstTxWarp prst="textNoShape">
              <a:avLst/>
            </a:prstTxWarp>
          </a:bodyPr>
          <a:lstStyle>
            <a:lvl1pPr defTabSz="482015">
              <a:defRPr sz="1200" b="0">
                <a:solidFill>
                  <a:srgbClr val="000000"/>
                </a:solidFill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9174" y="6743633"/>
            <a:ext cx="4433222" cy="35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27" tIns="48313" rIns="96627" bIns="48313" numCol="1" anchor="b" anchorCtr="0" compatLnSpc="1">
            <a:prstTxWarp prst="textNoShape">
              <a:avLst/>
            </a:prstTxWarp>
          </a:bodyPr>
          <a:lstStyle>
            <a:lvl1pPr algn="r" defTabSz="482015">
              <a:defRPr sz="1200" b="0">
                <a:solidFill>
                  <a:srgbClr val="000000"/>
                </a:solidFill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9EFF29D3-2B38-4CFD-934F-CC4ABBB129F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7759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1" y="1"/>
            <a:ext cx="10234613" cy="70993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4890" tIns="47446" rIns="94890" bIns="47446" anchor="ctr"/>
          <a:lstStyle/>
          <a:p>
            <a:pPr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-31092" y="23478"/>
            <a:ext cx="4439887" cy="3286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20156" tIns="0" rIns="20156" bIns="0" numCol="1" anchor="t" anchorCtr="0" compatLnSpc="1">
            <a:prstTxWarp prst="textNoShape">
              <a:avLst/>
            </a:prstTxWarp>
          </a:bodyPr>
          <a:lstStyle>
            <a:lvl1pPr defTabSz="482015">
              <a:tabLst>
                <a:tab pos="0" algn="l"/>
                <a:tab pos="965674" algn="l"/>
                <a:tab pos="1929702" algn="l"/>
                <a:tab pos="2893730" algn="l"/>
                <a:tab pos="3857758" algn="l"/>
                <a:tab pos="4823430" algn="l"/>
                <a:tab pos="5787458" algn="l"/>
                <a:tab pos="6753132" algn="l"/>
                <a:tab pos="7717161" algn="l"/>
                <a:tab pos="8681188" algn="l"/>
                <a:tab pos="9645217" algn="l"/>
                <a:tab pos="10610888" algn="l"/>
              </a:tabLst>
              <a:defRPr sz="1100" b="0" i="1">
                <a:solidFill>
                  <a:srgbClr val="000000"/>
                </a:solidFill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GB" altLang="ko-K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819159" y="23478"/>
            <a:ext cx="4442107" cy="3286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20156" tIns="0" rIns="20156" bIns="0" numCol="1" anchor="t" anchorCtr="0" compatLnSpc="1">
            <a:prstTxWarp prst="textNoShape">
              <a:avLst/>
            </a:prstTxWarp>
          </a:bodyPr>
          <a:lstStyle>
            <a:lvl1pPr algn="r" defTabSz="482015">
              <a:tabLst>
                <a:tab pos="0" algn="l"/>
                <a:tab pos="965674" algn="l"/>
                <a:tab pos="1929702" algn="l"/>
                <a:tab pos="2893730" algn="l"/>
                <a:tab pos="3857758" algn="l"/>
                <a:tab pos="4823430" algn="l"/>
                <a:tab pos="5787458" algn="l"/>
                <a:tab pos="6753132" algn="l"/>
                <a:tab pos="7717161" algn="l"/>
                <a:tab pos="8681188" algn="l"/>
                <a:tab pos="9645217" algn="l"/>
                <a:tab pos="10610888" algn="l"/>
              </a:tabLst>
              <a:defRPr sz="1100" b="0" i="1">
                <a:solidFill>
                  <a:srgbClr val="000000"/>
                </a:solidFill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GB" altLang="ko-KR"/>
          </a:p>
        </p:txBody>
      </p:sp>
      <p:sp>
        <p:nvSpPr>
          <p:cNvPr id="21509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327400" y="522288"/>
            <a:ext cx="3594100" cy="269557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1377060" y="3386492"/>
            <a:ext cx="7476065" cy="31939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6599" tIns="48298" rIns="96599" bIns="48298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en-US" noProof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-31092" y="6747153"/>
            <a:ext cx="4439887" cy="3286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20156" tIns="0" rIns="20156" bIns="0" numCol="1" anchor="b" anchorCtr="0" compatLnSpc="1">
            <a:prstTxWarp prst="textNoShape">
              <a:avLst/>
            </a:prstTxWarp>
          </a:bodyPr>
          <a:lstStyle>
            <a:lvl1pPr defTabSz="482015">
              <a:tabLst>
                <a:tab pos="0" algn="l"/>
                <a:tab pos="965674" algn="l"/>
                <a:tab pos="1929702" algn="l"/>
                <a:tab pos="2893730" algn="l"/>
                <a:tab pos="3857758" algn="l"/>
                <a:tab pos="4823430" algn="l"/>
                <a:tab pos="5787458" algn="l"/>
                <a:tab pos="6753132" algn="l"/>
                <a:tab pos="7717161" algn="l"/>
                <a:tab pos="8681188" algn="l"/>
                <a:tab pos="9645217" algn="l"/>
                <a:tab pos="10610888" algn="l"/>
              </a:tabLst>
              <a:defRPr sz="1100" b="0" i="1">
                <a:solidFill>
                  <a:srgbClr val="000000"/>
                </a:solidFill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GB" altLang="ko-K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5819159" y="6747153"/>
            <a:ext cx="4442107" cy="3286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20156" tIns="0" rIns="20156" bIns="0" numCol="1" anchor="b" anchorCtr="0" compatLnSpc="1">
            <a:prstTxWarp prst="textNoShape">
              <a:avLst/>
            </a:prstTxWarp>
          </a:bodyPr>
          <a:lstStyle>
            <a:lvl1pPr algn="r" defTabSz="482015">
              <a:tabLst>
                <a:tab pos="0" algn="l"/>
                <a:tab pos="965674" algn="l"/>
                <a:tab pos="1929702" algn="l"/>
                <a:tab pos="2893730" algn="l"/>
                <a:tab pos="3857758" algn="l"/>
                <a:tab pos="4823430" algn="l"/>
                <a:tab pos="5787458" algn="l"/>
                <a:tab pos="6753132" algn="l"/>
                <a:tab pos="7717161" algn="l"/>
                <a:tab pos="8681188" algn="l"/>
                <a:tab pos="9645217" algn="l"/>
                <a:tab pos="10610888" algn="l"/>
              </a:tabLst>
              <a:defRPr sz="1100" b="0" i="1">
                <a:solidFill>
                  <a:srgbClr val="000000"/>
                </a:solidFill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477295D3-12EA-480E-8E40-F68DAF5F487E}" type="slidenum">
              <a:rPr lang="ko-KR" altLang="en-GB"/>
              <a:pPr>
                <a:defRPr/>
              </a:pPr>
              <a:t>‹#›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15983457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967318" algn="l"/>
                <a:tab pos="1932992" algn="l"/>
                <a:tab pos="2897020" algn="l"/>
                <a:tab pos="3862692" algn="l"/>
                <a:tab pos="4830012" algn="l"/>
                <a:tab pos="5795684" algn="l"/>
                <a:tab pos="6763003" algn="l"/>
                <a:tab pos="7728675" algn="l"/>
                <a:tab pos="8692703" algn="l"/>
                <a:tab pos="9658377" algn="l"/>
                <a:tab pos="10625696" algn="l"/>
              </a:tabLst>
            </a:pPr>
            <a:fld id="{4FADBDF9-898B-4871-AB07-4A12CF8A44F2}" type="slidenum">
              <a:rPr lang="ko-KR" altLang="en-GB" smtClean="0"/>
              <a:pPr>
                <a:tabLst>
                  <a:tab pos="0" algn="l"/>
                  <a:tab pos="967318" algn="l"/>
                  <a:tab pos="1932992" algn="l"/>
                  <a:tab pos="2897020" algn="l"/>
                  <a:tab pos="3862692" algn="l"/>
                  <a:tab pos="4830012" algn="l"/>
                  <a:tab pos="5795684" algn="l"/>
                  <a:tab pos="6763003" algn="l"/>
                  <a:tab pos="7728675" algn="l"/>
                  <a:tab pos="8692703" algn="l"/>
                  <a:tab pos="9658377" algn="l"/>
                  <a:tab pos="10625696" algn="l"/>
                </a:tabLst>
              </a:pPr>
              <a:t>1</a:t>
            </a:fld>
            <a:endParaRPr lang="en-GB" altLang="ko-KR" dirty="0" smtClean="0"/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27400" y="522288"/>
            <a:ext cx="3594100" cy="2695575"/>
          </a:xfrm>
          <a:solidFill>
            <a:srgbClr val="FFFFFF"/>
          </a:solidFill>
          <a:ln/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77060" y="3386492"/>
            <a:ext cx="7478287" cy="3195155"/>
          </a:xfrm>
          <a:noFill/>
          <a:ln/>
        </p:spPr>
        <p:txBody>
          <a:bodyPr wrap="none" anchor="ctr"/>
          <a:lstStyle/>
          <a:p>
            <a:endParaRPr lang="en-US" altLang="ko-KR" baseline="0" dirty="0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ko-KR" b="0" dirty="0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en-US" altLang="ko-KR" dirty="0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en-US" altLang="ko-KR" dirty="0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ko-KR" b="1" dirty="0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en-US" altLang="ko-KR" baseline="0" dirty="0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en-US" altLang="ko-KR" dirty="0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ko-KR" b="1" dirty="0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en-US" altLang="ko-KR" dirty="0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en-US" altLang="ko-KR" dirty="0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en-US" altLang="ko-KR" dirty="0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ko-KR" baseline="0" dirty="0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ko-KR" baseline="0" dirty="0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en-US" altLang="ko-KR" b="0" dirty="0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en-US" altLang="ko-KR" b="0" dirty="0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ko-KR" b="0" dirty="0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ko-KR" b="1" dirty="0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ko-KR" b="0" baseline="0" dirty="0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ko-KR" baseline="0" dirty="0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ko-KR" b="0" baseline="0" dirty="0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403225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1"/>
            <a:tileRect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440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ko-KR" altLang="en-GB" sz="3600" b="0">
                <a:solidFill>
                  <a:srgbClr val="000000"/>
                </a:solidFill>
                <a:latin typeface="Times New Roman" pitchFamily="18" charset="0"/>
                <a:ea typeface="굴림" pitchFamily="50" charset="-127"/>
              </a:rPr>
              <a:t>		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190500" y="6386513"/>
            <a:ext cx="808038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DA6C1ED-EFDD-4EE3-A61D-176FBD79CB4A}" type="slidenum">
              <a:rPr lang="ko-KR" altLang="en-GB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굴림" pitchFamily="50" charset="-127"/>
              </a:rPr>
              <a:pPr algn="ctr">
                <a:buClr>
                  <a:srgbClr val="FFFFFF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‹#›</a:t>
            </a:fld>
            <a:r>
              <a:rPr lang="en-GB" altLang="ko-KR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굴림" pitchFamily="50" charset="-127"/>
              </a:rPr>
              <a:t>/29</a:t>
            </a:r>
            <a:endParaRPr lang="en-GB" altLang="ko-KR" sz="1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 userDrawn="1"/>
        </p:nvPicPr>
        <p:blipFill>
          <a:blip r:embed="rId2" cstate="print">
            <a:lum bright="20000"/>
          </a:blip>
          <a:stretch>
            <a:fillRect/>
          </a:stretch>
        </p:blipFill>
        <p:spPr bwMode="auto">
          <a:xfrm>
            <a:off x="8070209" y="120068"/>
            <a:ext cx="953768" cy="28376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403225" cy="6858000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4000">
                <a:srgbClr val="D4DEFF"/>
              </a:gs>
              <a:gs pos="100000">
                <a:srgbClr val="D4DEFF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440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ko-KR" altLang="en-GB" sz="3600" b="0">
                <a:solidFill>
                  <a:srgbClr val="000000"/>
                </a:solidFill>
                <a:latin typeface="Times New Roman" pitchFamily="18" charset="0"/>
                <a:ea typeface="굴림" pitchFamily="50" charset="-127"/>
              </a:rPr>
              <a:t>		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190500" y="6386513"/>
            <a:ext cx="808038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DA6C1ED-EFDD-4EE3-A61D-176FBD79CB4A}" type="slidenum">
              <a:rPr lang="ko-KR" altLang="en-GB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굴림" pitchFamily="50" charset="-127"/>
              </a:rPr>
              <a:pPr algn="ctr">
                <a:buClr>
                  <a:srgbClr val="FFFFFF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‹#›</a:t>
            </a:fld>
            <a:r>
              <a:rPr lang="en-GB" altLang="ko-KR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굴림" pitchFamily="50" charset="-127"/>
              </a:rPr>
              <a:t>/29</a:t>
            </a:r>
            <a:endParaRPr lang="en-GB" altLang="ko-KR" sz="1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 userDrawn="1"/>
        </p:nvPicPr>
        <p:blipFill>
          <a:blip r:embed="rId2" cstate="print">
            <a:lum bright="20000"/>
          </a:blip>
          <a:stretch>
            <a:fillRect/>
          </a:stretch>
        </p:blipFill>
        <p:spPr bwMode="auto">
          <a:xfrm>
            <a:off x="8070209" y="120068"/>
            <a:ext cx="953768" cy="28376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3699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403225" cy="6858000"/>
          </a:xfrm>
          <a:prstGeom prst="rect">
            <a:avLst/>
          </a:prstGeom>
          <a:gradFill flip="none" rotWithShape="1">
            <a:gsLst>
              <a:gs pos="0">
                <a:srgbClr val="990099"/>
              </a:gs>
              <a:gs pos="39999">
                <a:srgbClr val="DAA3FF"/>
              </a:gs>
              <a:gs pos="70000">
                <a:srgbClr val="990099"/>
              </a:gs>
              <a:gs pos="88000">
                <a:srgbClr val="7005D4"/>
              </a:gs>
              <a:gs pos="100000">
                <a:srgbClr val="DAA3FF"/>
              </a:gs>
            </a:gsLst>
            <a:lin ang="16200000" scaled="0"/>
            <a:tileRect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440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ko-KR" altLang="en-GB" sz="3600" b="0">
                <a:solidFill>
                  <a:srgbClr val="000000"/>
                </a:solidFill>
                <a:latin typeface="Times New Roman" pitchFamily="18" charset="0"/>
                <a:ea typeface="굴림" pitchFamily="50" charset="-127"/>
              </a:rPr>
              <a:t>		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190500" y="6386513"/>
            <a:ext cx="808038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DA6C1ED-EFDD-4EE3-A61D-176FBD79CB4A}" type="slidenum">
              <a:rPr lang="ko-KR" altLang="en-GB" sz="12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굴림" pitchFamily="50" charset="-127"/>
              </a:rPr>
              <a:pPr algn="ctr">
                <a:buClr>
                  <a:srgbClr val="FFFFFF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‹#›</a:t>
            </a:fld>
            <a:r>
              <a:rPr lang="en-US" altLang="ko-KR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굴림" pitchFamily="50" charset="-127"/>
              </a:rPr>
              <a:t>/29</a:t>
            </a:r>
            <a:endParaRPr lang="en-GB" altLang="ko-KR" sz="1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5338617" y="6596390"/>
            <a:ext cx="380538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100" dirty="0" smtClean="0">
                <a:solidFill>
                  <a:srgbClr val="6600CC"/>
                </a:solidFill>
                <a:effectLst>
                  <a:glow rad="63500">
                    <a:srgbClr val="7030A0">
                      <a:alpha val="40000"/>
                    </a:srgbClr>
                  </a:glow>
                </a:effectLst>
                <a:ea typeface="굴림" pitchFamily="50" charset="-127"/>
              </a:rPr>
              <a:t>J. Cho and S. Chong</a:t>
            </a:r>
            <a:r>
              <a:rPr lang="en-US" altLang="ko-KR" sz="1100" baseline="0" dirty="0" smtClean="0">
                <a:solidFill>
                  <a:srgbClr val="6600CC"/>
                </a:solidFill>
                <a:effectLst>
                  <a:glow rad="63500">
                    <a:srgbClr val="7030A0">
                      <a:alpha val="40000"/>
                    </a:srgbClr>
                  </a:glow>
                </a:effectLst>
                <a:ea typeface="굴림" pitchFamily="50" charset="-127"/>
              </a:rPr>
              <a:t>, “</a:t>
            </a:r>
            <a:r>
              <a:rPr lang="en-US" altLang="ko-KR" sz="1100" dirty="0" smtClean="0">
                <a:solidFill>
                  <a:srgbClr val="6600CC"/>
                </a:solidFill>
                <a:effectLst>
                  <a:glow rad="63500">
                    <a:srgbClr val="7030A0">
                      <a:alpha val="40000"/>
                    </a:srgbClr>
                  </a:glow>
                </a:effectLst>
                <a:ea typeface="굴림" pitchFamily="50" charset="-127"/>
              </a:rPr>
              <a:t>Utility Max-</a:t>
            </a:r>
            <a:r>
              <a:rPr lang="en-US" altLang="ko-KR" sz="1100" baseline="0" dirty="0" smtClean="0">
                <a:solidFill>
                  <a:srgbClr val="6600CC"/>
                </a:solidFill>
                <a:effectLst>
                  <a:glow rad="63500">
                    <a:srgbClr val="7030A0">
                      <a:alpha val="40000"/>
                    </a:srgbClr>
                  </a:glow>
                </a:effectLst>
                <a:ea typeface="굴림" pitchFamily="50" charset="-127"/>
              </a:rPr>
              <a:t>Min Flow Control</a:t>
            </a:r>
            <a:r>
              <a:rPr lang="en-US" altLang="ko-KR" sz="1100" dirty="0" smtClean="0">
                <a:solidFill>
                  <a:srgbClr val="6600CC"/>
                </a:solidFill>
                <a:effectLst>
                  <a:glow rad="63500">
                    <a:srgbClr val="7030A0">
                      <a:alpha val="40000"/>
                    </a:srgbClr>
                  </a:glow>
                </a:effectLst>
                <a:ea typeface="굴림" pitchFamily="50" charset="-127"/>
              </a:rPr>
              <a:t>”</a:t>
            </a:r>
            <a:endParaRPr lang="en-US" altLang="ko-KR" sz="1100" dirty="0">
              <a:solidFill>
                <a:srgbClr val="6600CC"/>
              </a:solidFill>
              <a:effectLst>
                <a:glow rad="63500">
                  <a:srgbClr val="7030A0">
                    <a:alpha val="40000"/>
                  </a:srgbClr>
                </a:glow>
              </a:effectLst>
              <a:ea typeface="굴림" pitchFamily="50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 userDrawn="1"/>
        </p:nvPicPr>
        <p:blipFill>
          <a:blip r:embed="rId2" cstate="print">
            <a:lum bright="20000"/>
          </a:blip>
          <a:stretch>
            <a:fillRect/>
          </a:stretch>
        </p:blipFill>
        <p:spPr bwMode="auto">
          <a:xfrm>
            <a:off x="8070209" y="120068"/>
            <a:ext cx="953768" cy="28376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403225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45000">
                <a:schemeClr val="accent5">
                  <a:lumMod val="60000"/>
                  <a:lumOff val="40000"/>
                </a:schemeClr>
              </a:gs>
              <a:gs pos="90000">
                <a:schemeClr val="accent5">
                  <a:lumMod val="50000"/>
                </a:schemeClr>
              </a:gs>
              <a:gs pos="100000">
                <a:srgbClr val="000000"/>
              </a:gs>
            </a:gsLst>
            <a:lin ang="5400000" scaled="1"/>
            <a:tileRect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440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ko-KR" altLang="en-GB" sz="3600" b="0">
                <a:solidFill>
                  <a:srgbClr val="000000"/>
                </a:solidFill>
                <a:latin typeface="Times New Roman" pitchFamily="18" charset="0"/>
                <a:ea typeface="굴림" pitchFamily="50" charset="-127"/>
              </a:rPr>
              <a:t>		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190500" y="6386513"/>
            <a:ext cx="808038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DA6C1ED-EFDD-4EE3-A61D-176FBD79CB4A}" type="slidenum">
              <a:rPr lang="ko-KR" altLang="en-GB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굴림" pitchFamily="50" charset="-127"/>
              </a:rPr>
              <a:pPr algn="ctr">
                <a:buClr>
                  <a:srgbClr val="FFFFFF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‹#›</a:t>
            </a:fld>
            <a:r>
              <a:rPr lang="en-GB" altLang="ko-KR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굴림" pitchFamily="50" charset="-127"/>
              </a:rPr>
              <a:t>/29</a:t>
            </a:r>
            <a:endParaRPr lang="en-GB" altLang="ko-KR" sz="1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4453128" y="6596390"/>
            <a:ext cx="469087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100" dirty="0" smtClean="0"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5">
                      <a:lumMod val="50000"/>
                      <a:alpha val="40000"/>
                    </a:schemeClr>
                  </a:glow>
                </a:effectLst>
                <a:ea typeface="굴림" pitchFamily="50" charset="-127"/>
              </a:rPr>
              <a:t>J. Cho and Y. Yi</a:t>
            </a:r>
            <a:r>
              <a:rPr lang="en-US" altLang="ko-KR" sz="1100" baseline="0" dirty="0" smtClean="0"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5">
                      <a:lumMod val="50000"/>
                      <a:alpha val="40000"/>
                    </a:schemeClr>
                  </a:glow>
                </a:effectLst>
                <a:ea typeface="굴림" pitchFamily="50" charset="-127"/>
              </a:rPr>
              <a:t>, “</a:t>
            </a:r>
            <a:r>
              <a:rPr lang="en-US" altLang="ko-KR" sz="1100" dirty="0" smtClean="0"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5">
                      <a:lumMod val="50000"/>
                      <a:alpha val="40000"/>
                    </a:schemeClr>
                  </a:glow>
                </a:effectLst>
                <a:ea typeface="굴림" pitchFamily="50" charset="-127"/>
              </a:rPr>
              <a:t>Payoff Mechanism in Peer-Assisted Services”</a:t>
            </a:r>
            <a:endParaRPr lang="en-US" altLang="ko-KR" sz="1100" dirty="0">
              <a:solidFill>
                <a:schemeClr val="accent5">
                  <a:lumMod val="50000"/>
                </a:schemeClr>
              </a:solidFill>
              <a:effectLst>
                <a:glow rad="63500">
                  <a:schemeClr val="accent5">
                    <a:lumMod val="50000"/>
                    <a:alpha val="40000"/>
                  </a:schemeClr>
                </a:glow>
              </a:effectLst>
              <a:ea typeface="굴림" pitchFamily="50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 userDrawn="1"/>
        </p:nvPicPr>
        <p:blipFill>
          <a:blip r:embed="rId2" cstate="print">
            <a:lum bright="20000"/>
          </a:blip>
          <a:stretch>
            <a:fillRect/>
          </a:stretch>
        </p:blipFill>
        <p:spPr bwMode="auto">
          <a:xfrm>
            <a:off x="8070209" y="120068"/>
            <a:ext cx="953768" cy="28376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403225" cy="68580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  <a:tileRect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113288" y="6495420"/>
            <a:ext cx="639270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DA6C1ED-EFDD-4EE3-A61D-176FBD79CB4A}" type="slidenum">
              <a:rPr lang="ko-KR" altLang="en-GB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굴림" pitchFamily="50" charset="-127"/>
              </a:rPr>
              <a:pPr algn="ctr">
                <a:buClr>
                  <a:srgbClr val="FFFFFF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‹#›</a:t>
            </a:fld>
            <a:r>
              <a:rPr lang="en-GB" altLang="ko-KR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굴림" pitchFamily="50" charset="-127"/>
              </a:rPr>
              <a:t>/20</a:t>
            </a:r>
            <a:endParaRPr lang="en-GB" altLang="ko-KR" sz="1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4571999" y="6596390"/>
            <a:ext cx="457199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100" dirty="0" smtClean="0">
                <a:solidFill>
                  <a:srgbClr val="6600CC"/>
                </a:solidFill>
                <a:effectLst>
                  <a:glow rad="63500">
                    <a:srgbClr val="DAA3FF">
                      <a:alpha val="60000"/>
                    </a:srgbClr>
                  </a:glow>
                </a:effectLst>
                <a:ea typeface="굴림" pitchFamily="50" charset="-127"/>
              </a:rPr>
              <a:t>J. Cho </a:t>
            </a:r>
            <a:r>
              <a:rPr lang="en-US" altLang="ko-KR" sz="1100" baseline="0" dirty="0" smtClean="0">
                <a:solidFill>
                  <a:srgbClr val="6600CC"/>
                </a:solidFill>
                <a:effectLst>
                  <a:glow rad="63500">
                    <a:srgbClr val="DAA3FF">
                      <a:alpha val="60000"/>
                    </a:srgbClr>
                  </a:glow>
                </a:effectLst>
                <a:ea typeface="굴림" pitchFamily="50" charset="-127"/>
              </a:rPr>
              <a:t>and Y. Yi, “</a:t>
            </a:r>
            <a:r>
              <a:rPr lang="en-US" altLang="ko-KR" sz="1100" dirty="0" smtClean="0">
                <a:solidFill>
                  <a:srgbClr val="6600CC"/>
                </a:solidFill>
                <a:effectLst>
                  <a:glow rad="63500">
                    <a:srgbClr val="DAA3FF">
                      <a:alpha val="60000"/>
                    </a:srgbClr>
                  </a:glow>
                </a:effectLst>
                <a:ea typeface="굴림" pitchFamily="50" charset="-127"/>
              </a:rPr>
              <a:t>Shapley-like</a:t>
            </a:r>
            <a:r>
              <a:rPr lang="en-US" altLang="ko-KR" sz="1100" baseline="0" dirty="0" smtClean="0">
                <a:solidFill>
                  <a:srgbClr val="6600CC"/>
                </a:solidFill>
                <a:effectLst>
                  <a:glow rad="63500">
                    <a:srgbClr val="DAA3FF">
                      <a:alpha val="60000"/>
                    </a:srgbClr>
                  </a:glow>
                </a:effectLst>
                <a:ea typeface="굴림" pitchFamily="50" charset="-127"/>
              </a:rPr>
              <a:t> Payoffs in Peer-Assisted Services</a:t>
            </a:r>
            <a:r>
              <a:rPr lang="en-US" altLang="ko-KR" sz="1100" dirty="0" smtClean="0">
                <a:solidFill>
                  <a:srgbClr val="6600CC"/>
                </a:solidFill>
                <a:effectLst>
                  <a:glow rad="63500">
                    <a:srgbClr val="DAA3FF">
                      <a:alpha val="60000"/>
                    </a:srgbClr>
                  </a:glow>
                </a:effectLst>
                <a:ea typeface="굴림" pitchFamily="50" charset="-127"/>
              </a:rPr>
              <a:t>”</a:t>
            </a:r>
            <a:endParaRPr lang="en-US" altLang="ko-KR" sz="1100" dirty="0">
              <a:solidFill>
                <a:srgbClr val="6600CC"/>
              </a:solidFill>
              <a:effectLst>
                <a:glow rad="63500">
                  <a:srgbClr val="DAA3FF">
                    <a:alpha val="60000"/>
                  </a:srgbClr>
                </a:glow>
              </a:effectLst>
              <a:ea typeface="굴림" pitchFamily="50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 userDrawn="1"/>
        </p:nvPicPr>
        <p:blipFill>
          <a:blip r:embed="rId2" cstate="print">
            <a:lum bright="20000"/>
          </a:blip>
          <a:stretch>
            <a:fillRect/>
          </a:stretch>
        </p:blipFill>
        <p:spPr bwMode="auto">
          <a:xfrm>
            <a:off x="8070209" y="120068"/>
            <a:ext cx="953768" cy="28376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539750"/>
            <a:ext cx="7770813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ko-KR" smtClean="0"/>
              <a:t>Click to edit the title text format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0" y="1978025"/>
            <a:ext cx="7770813" cy="3430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ko-KR" smtClean="0"/>
              <a:t>Click to edit the outline text format</a:t>
            </a:r>
          </a:p>
          <a:p>
            <a:pPr lvl="1"/>
            <a:r>
              <a:rPr lang="en-GB" altLang="ko-KR" smtClean="0"/>
              <a:t>Second Outline Level</a:t>
            </a:r>
          </a:p>
          <a:p>
            <a:pPr lvl="2"/>
            <a:r>
              <a:rPr lang="en-GB" altLang="ko-KR" smtClean="0"/>
              <a:t>Third Outline Level</a:t>
            </a:r>
          </a:p>
          <a:p>
            <a:pPr lvl="3"/>
            <a:r>
              <a:rPr lang="en-GB" altLang="ko-KR" smtClean="0"/>
              <a:t>Fourth Outline Level</a:t>
            </a:r>
          </a:p>
          <a:p>
            <a:pPr lvl="4"/>
            <a:r>
              <a:rPr lang="en-GB" altLang="ko-KR" smtClean="0"/>
              <a:t>Fifth Outline Level</a:t>
            </a:r>
          </a:p>
          <a:p>
            <a:pPr lvl="4"/>
            <a:r>
              <a:rPr lang="en-GB" altLang="ko-KR" smtClean="0"/>
              <a:t>Sixth Outline Level</a:t>
            </a:r>
          </a:p>
          <a:p>
            <a:pPr lvl="4"/>
            <a:r>
              <a:rPr lang="en-GB" altLang="ko-KR" smtClean="0"/>
              <a:t>Seventh Outline Level</a:t>
            </a:r>
          </a:p>
          <a:p>
            <a:pPr lvl="4"/>
            <a:r>
              <a:rPr lang="en-GB" altLang="ko-KR" smtClean="0"/>
              <a:t>Eighth Outline Level</a:t>
            </a:r>
          </a:p>
          <a:p>
            <a:pPr lvl="4"/>
            <a:r>
              <a:rPr lang="en-GB" altLang="ko-KR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4" r:id="rId3"/>
    <p:sldLayoutId id="2147483672" r:id="rId4"/>
    <p:sldLayoutId id="2147483671" r:id="rId5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Arial" charset="0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Arial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Times New Roman" pitchFamily="18" charset="0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Times New Roman" pitchFamily="18" charset="0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Times New Roman" pitchFamily="18" charset="0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Times New Roman" pitchFamily="18" charset="0"/>
        </a:defRPr>
      </a:lvl9pPr>
    </p:titleStyle>
    <p:bodyStyle>
      <a:lvl1pPr marL="341313" indent="-341313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Arial" charset="0"/>
          <a:ea typeface="+mn-ea"/>
          <a:cs typeface="+mn-cs"/>
        </a:defRPr>
      </a:lvl1pPr>
      <a:lvl2pPr marL="741363" indent="-284163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>
          <a:solidFill>
            <a:srgbClr val="000000"/>
          </a:solidFill>
          <a:latin typeface="Arial" charset="0"/>
        </a:defRPr>
      </a:lvl2pPr>
      <a:lvl3pPr marL="11430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1600">
          <a:solidFill>
            <a:srgbClr val="000000"/>
          </a:solidFill>
          <a:latin typeface="Arial" charset="0"/>
        </a:defRPr>
      </a:lvl3pPr>
      <a:lvl4pPr marL="1560513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1600">
          <a:solidFill>
            <a:srgbClr val="000000"/>
          </a:solidFill>
          <a:latin typeface="Arial" charset="0"/>
        </a:defRPr>
      </a:lvl4pPr>
      <a:lvl5pPr marL="1979613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1600">
          <a:solidFill>
            <a:srgbClr val="000000"/>
          </a:solidFill>
          <a:latin typeface="Arial" charset="0"/>
        </a:defRPr>
      </a:lvl5pPr>
      <a:lvl6pPr marL="2436813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1600">
          <a:solidFill>
            <a:srgbClr val="000000"/>
          </a:solidFill>
          <a:latin typeface="+mn-lt"/>
        </a:defRPr>
      </a:lvl6pPr>
      <a:lvl7pPr marL="2894013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1600">
          <a:solidFill>
            <a:srgbClr val="000000"/>
          </a:solidFill>
          <a:latin typeface="+mn-lt"/>
        </a:defRPr>
      </a:lvl7pPr>
      <a:lvl8pPr marL="3351213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1600">
          <a:solidFill>
            <a:srgbClr val="000000"/>
          </a:solidFill>
          <a:latin typeface="+mn-lt"/>
        </a:defRPr>
      </a:lvl8pPr>
      <a:lvl9pPr marL="3808413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16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11" Type="http://schemas.openxmlformats.org/officeDocument/2006/relationships/image" Target="../media/image24.png"/><Relationship Id="rId5" Type="http://schemas.openxmlformats.org/officeDocument/2006/relationships/image" Target="../media/image30.png"/><Relationship Id="rId10" Type="http://schemas.openxmlformats.org/officeDocument/2006/relationships/image" Target="../media/image23.png"/><Relationship Id="rId4" Type="http://schemas.openxmlformats.org/officeDocument/2006/relationships/image" Target="../media/image29.png"/><Relationship Id="rId9" Type="http://schemas.openxmlformats.org/officeDocument/2006/relationships/image" Target="../media/image22.png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513983" y="1184031"/>
            <a:ext cx="8346221" cy="151472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ko-KR" sz="3200" b="1" dirty="0" smtClean="0">
                <a:solidFill>
                  <a:srgbClr val="0000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50" charset="-127"/>
              </a:rPr>
              <a:t>On the Shapley-like Payoff Mechanisms </a:t>
            </a:r>
            <a:br>
              <a:rPr lang="en-US" altLang="ko-KR" sz="3200" b="1" dirty="0" smtClean="0">
                <a:solidFill>
                  <a:srgbClr val="0000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50" charset="-127"/>
              </a:rPr>
            </a:br>
            <a:r>
              <a:rPr lang="en-US" altLang="ko-KR" sz="3200" b="1" dirty="0" smtClean="0">
                <a:solidFill>
                  <a:srgbClr val="0000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50" charset="-127"/>
              </a:rPr>
              <a:t>in Peer-Assisted Services </a:t>
            </a:r>
            <a:br>
              <a:rPr lang="en-US" altLang="ko-KR" sz="3200" b="1" dirty="0" smtClean="0">
                <a:solidFill>
                  <a:srgbClr val="0000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50" charset="-127"/>
              </a:rPr>
            </a:br>
            <a:r>
              <a:rPr lang="en-US" altLang="ko-KR" sz="3200" b="1" dirty="0" smtClean="0">
                <a:solidFill>
                  <a:srgbClr val="0000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50" charset="-127"/>
              </a:rPr>
              <a:t>with Multiple Content Providers</a:t>
            </a:r>
            <a:endParaRPr lang="en-GB" altLang="ko-KR" sz="3200" b="1" i="1" dirty="0" smtClean="0">
              <a:solidFill>
                <a:srgbClr val="0000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558065" y="5808977"/>
            <a:ext cx="5026642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ko-KR" sz="1800" dirty="0" smtClean="0">
                <a:solidFill>
                  <a:schemeClr val="tx2">
                    <a:lumMod val="50000"/>
                  </a:schemeClr>
                </a:solidFill>
                <a:ea typeface="굴림" pitchFamily="50" charset="-127"/>
              </a:rPr>
              <a:t>April 17, 2011</a:t>
            </a:r>
            <a:endParaRPr lang="en-GB" altLang="ko-KR" sz="1800" b="0" dirty="0">
              <a:solidFill>
                <a:schemeClr val="tx2">
                  <a:lumMod val="50000"/>
                </a:schemeClr>
              </a:solidFill>
              <a:ea typeface="굴림" pitchFamily="50" charset="-127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056172" y="3490889"/>
            <a:ext cx="6657487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ko-KR" sz="2000" dirty="0">
                <a:solidFill>
                  <a:srgbClr val="990000"/>
                </a:solidFill>
                <a:ea typeface="굴림" pitchFamily="50" charset="-127"/>
              </a:rPr>
              <a:t>JEONG-WOO CHO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ko-KR" sz="1600" b="0" dirty="0" smtClean="0">
                <a:solidFill>
                  <a:srgbClr val="990000"/>
                </a:solidFill>
                <a:ea typeface="굴림" pitchFamily="50" charset="-127"/>
              </a:rPr>
              <a:t>KAIST, South Korea</a:t>
            </a:r>
            <a:endParaRPr lang="en-GB" altLang="ko-KR" sz="1600" b="0" dirty="0">
              <a:solidFill>
                <a:srgbClr val="990000"/>
              </a:solidFill>
              <a:ea typeface="굴림" pitchFamily="50" charset="-127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056172" y="4297339"/>
            <a:ext cx="6657487" cy="956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ko-KR" sz="2000" b="0" i="1" dirty="0">
                <a:solidFill>
                  <a:srgbClr val="00CCFF"/>
                </a:solidFill>
                <a:ea typeface="굴림" pitchFamily="50" charset="-127"/>
              </a:rPr>
              <a:t>Joint work with</a:t>
            </a:r>
            <a:endParaRPr lang="en-GB" altLang="ko-KR" sz="2000" b="0" i="1" dirty="0">
              <a:solidFill>
                <a:srgbClr val="000000"/>
              </a:solidFill>
              <a:ea typeface="굴림" pitchFamily="50" charset="-127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ko-KR" sz="2000" dirty="0" smtClean="0">
                <a:solidFill>
                  <a:srgbClr val="990000"/>
                </a:solidFill>
                <a:ea typeface="굴림" pitchFamily="50" charset="-127"/>
              </a:rPr>
              <a:t>YUNG YI</a:t>
            </a:r>
            <a:endParaRPr lang="en-GB" altLang="ko-KR" sz="2000" dirty="0">
              <a:solidFill>
                <a:srgbClr val="990000"/>
              </a:solidFill>
              <a:ea typeface="굴림" pitchFamily="50" charset="-127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ko-KR" sz="1600" b="0" dirty="0">
                <a:solidFill>
                  <a:srgbClr val="990000"/>
                </a:solidFill>
                <a:ea typeface="굴림" pitchFamily="50" charset="-127"/>
              </a:rPr>
              <a:t>KAIST, South Korea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962025" y="2698750"/>
            <a:ext cx="7450138" cy="1382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ko-KR" sz="1800" i="1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pitchFamily="50" charset="-127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426" y="3609645"/>
            <a:ext cx="1381413" cy="4109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325" y="4627271"/>
            <a:ext cx="1381413" cy="41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7212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0" y="539750"/>
            <a:ext cx="6993983" cy="1141413"/>
          </a:xfrm>
        </p:spPr>
        <p:txBody>
          <a:bodyPr/>
          <a:lstStyle/>
          <a:p>
            <a:pPr algn="ctr"/>
            <a:r>
              <a:rPr lang="en-US" altLang="ko-KR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50" charset="-127"/>
              </a:rPr>
              <a:t>Outline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079500" y="1978025"/>
            <a:ext cx="7770813" cy="3920970"/>
          </a:xfrm>
        </p:spPr>
        <p:txBody>
          <a:bodyPr/>
          <a:lstStyle/>
          <a:p>
            <a:pPr marL="182880" indent="-381000">
              <a:buFont typeface="Times New Roman" pitchFamily="18" charset="0"/>
              <a:buAutoNum type="arabicPeriod"/>
            </a:pPr>
            <a:r>
              <a:rPr lang="en-US" altLang="ko-KR" sz="2800" b="1" strike="sngStrike" dirty="0" smtClean="0">
                <a:solidFill>
                  <a:schemeClr val="tx1"/>
                </a:solidFill>
                <a:ea typeface="굴림" pitchFamily="50" charset="-127"/>
              </a:rPr>
              <a:t>Introduction</a:t>
            </a:r>
          </a:p>
          <a:p>
            <a:pPr marL="182880" indent="-381000">
              <a:buFont typeface="Times New Roman" pitchFamily="18" charset="0"/>
              <a:buAutoNum type="arabicPeriod"/>
            </a:pPr>
            <a:r>
              <a:rPr lang="en-US" altLang="ko-KR" sz="2800" b="1" strike="sngStrike" dirty="0" smtClean="0"/>
              <a:t>Minimal Formalism</a:t>
            </a:r>
          </a:p>
          <a:p>
            <a:pPr marL="182880" indent="-342900">
              <a:buFont typeface="+mj-lt"/>
              <a:buAutoNum type="arabicPeriod"/>
            </a:pPr>
            <a:r>
              <a:rPr lang="en-US" altLang="ko-KR" sz="2800" b="1" dirty="0" smtClean="0"/>
              <a:t>Coalition Game in Peer-Assisted Services</a:t>
            </a:r>
          </a:p>
          <a:p>
            <a:pPr marL="659130" lvl="1" indent="-457200">
              <a:buFont typeface="Arial" pitchFamily="34" charset="0"/>
              <a:buChar char="•"/>
            </a:pPr>
            <a:r>
              <a:rPr lang="en-US" altLang="ko-KR" sz="2000" dirty="0" smtClean="0"/>
              <a:t>Worth Function</a:t>
            </a:r>
            <a:endParaRPr lang="en-US" altLang="ko-KR" sz="2000" dirty="0"/>
          </a:p>
          <a:p>
            <a:pPr marL="659130" lvl="1" indent="-457200">
              <a:buFont typeface="Arial" pitchFamily="34" charset="0"/>
              <a:buChar char="•"/>
            </a:pPr>
            <a:r>
              <a:rPr lang="en-US" altLang="ko-KR" sz="2000" dirty="0" smtClean="0"/>
              <a:t>Fluid </a:t>
            </a:r>
            <a:r>
              <a:rPr lang="en-US" altLang="ko-KR" sz="2000" dirty="0" err="1" smtClean="0"/>
              <a:t>Aumann-Drèze</a:t>
            </a:r>
            <a:r>
              <a:rPr lang="en-US" altLang="ko-KR" sz="2000" dirty="0" smtClean="0"/>
              <a:t> Value for Multiple-Provider Coalitions</a:t>
            </a:r>
            <a:endParaRPr lang="en-US" altLang="ko-KR" sz="2000" b="1" dirty="0"/>
          </a:p>
          <a:p>
            <a:pPr marL="182880" indent="-381000">
              <a:buFont typeface="Times New Roman" pitchFamily="18" charset="0"/>
              <a:buAutoNum type="arabicPeriod"/>
            </a:pPr>
            <a:r>
              <a:rPr lang="en-US" altLang="ko-KR" sz="2800" b="1" dirty="0" smtClean="0">
                <a:solidFill>
                  <a:schemeClr val="bg1">
                    <a:lumMod val="85000"/>
                  </a:schemeClr>
                </a:solidFill>
              </a:rPr>
              <a:t>Instability of the Grand Coalition</a:t>
            </a:r>
          </a:p>
          <a:p>
            <a:pPr marL="182880" indent="-381000">
              <a:buFont typeface="Times New Roman" pitchFamily="18" charset="0"/>
              <a:buAutoNum type="arabicPeriod"/>
            </a:pPr>
            <a:r>
              <a:rPr lang="en-US" altLang="ko-KR" sz="2800" b="1" dirty="0" smtClean="0">
                <a:solidFill>
                  <a:schemeClr val="bg1">
                    <a:lumMod val="85000"/>
                  </a:schemeClr>
                </a:solidFill>
              </a:rPr>
              <a:t>Critique of the </a:t>
            </a:r>
            <a:r>
              <a:rPr lang="en-US" altLang="ko-KR" sz="2800" b="1" dirty="0" err="1">
                <a:solidFill>
                  <a:schemeClr val="bg1">
                    <a:lumMod val="85000"/>
                  </a:schemeClr>
                </a:solidFill>
              </a:rPr>
              <a:t>Aumann-Drèze</a:t>
            </a:r>
            <a:r>
              <a:rPr lang="en-US" altLang="ko-KR" sz="28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ko-KR" sz="2800" b="1" dirty="0" smtClean="0">
                <a:solidFill>
                  <a:schemeClr val="bg1">
                    <a:lumMod val="85000"/>
                  </a:schemeClr>
                </a:solidFill>
              </a:rPr>
              <a:t>Value</a:t>
            </a:r>
          </a:p>
          <a:p>
            <a:pPr marL="182880" indent="-381000">
              <a:buFont typeface="Times New Roman" pitchFamily="18" charset="0"/>
              <a:buAutoNum type="arabicPeriod"/>
            </a:pPr>
            <a:r>
              <a:rPr lang="en-US" altLang="ko-KR" sz="2800" b="1" dirty="0" smtClean="0">
                <a:solidFill>
                  <a:schemeClr val="bg1">
                    <a:lumMod val="85000"/>
                  </a:schemeClr>
                </a:solidFill>
              </a:rPr>
              <a:t>Conclusion</a:t>
            </a:r>
            <a:endParaRPr lang="en-US" altLang="ko-KR" sz="28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81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6011" y="483190"/>
            <a:ext cx="8342302" cy="695161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50" charset="-127"/>
              </a:rPr>
              <a:t>Worth Function in Peer-Assisted Services</a:t>
            </a:r>
            <a:endParaRPr lang="en-US" altLang="ko-KR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굴림" pitchFamily="50" charset="-127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24107" y="1351974"/>
            <a:ext cx="8465390" cy="363104"/>
          </a:xfrm>
          <a:prstGeom prst="rect">
            <a:avLst/>
          </a:prstGeom>
          <a:solidFill>
            <a:srgbClr val="F5EBFF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65760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altLang="ko-KR" sz="1800" b="0" dirty="0" smtClean="0">
                <a:solidFill>
                  <a:prstClr val="black"/>
                </a:solidFill>
                <a:ea typeface="굴림" pitchFamily="50" charset="-127"/>
              </a:rPr>
              <a:t>How to define the coalition worth (cost reduction) in peer-assisted services?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>
                <a:spLocks noChangeArrowheads="1"/>
              </p:cNvSpPr>
              <p:nvPr/>
            </p:nvSpPr>
            <p:spPr bwMode="auto">
              <a:xfrm>
                <a:off x="524108" y="1873471"/>
                <a:ext cx="8422266" cy="153474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noFill/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90000" tIns="46800" rIns="90000" bIns="46800"/>
              <a:lstStyle/>
              <a:p>
                <a:pPr marL="341313" indent="-341313">
                  <a:spcBef>
                    <a:spcPts val="500"/>
                  </a:spcBef>
                  <a:buFont typeface="Times New Roman" pitchFamily="18" charset="0"/>
                  <a:buChar char="•"/>
                </a:pPr>
                <a:r>
                  <a:rPr lang="en-US" altLang="ko-KR" sz="1800" dirty="0" smtClean="0"/>
                  <a:t>Notations</a:t>
                </a:r>
              </a:p>
              <a:p>
                <a:pPr marL="798513" lvl="1" indent="-341313">
                  <a:spcBef>
                    <a:spcPts val="500"/>
                  </a:spcBef>
                  <a:buFont typeface="Times New Roman" pitchFamily="18" charset="0"/>
                  <a:buChar char="•"/>
                </a:pPr>
                <a:r>
                  <a:rPr lang="en-US" altLang="ko-KR" sz="1600" b="1" dirty="0" smtClean="0"/>
                  <a:t>Divide the set of player </a:t>
                </a:r>
                <a14:m>
                  <m:oMath xmlns:m="http://schemas.openxmlformats.org/officeDocument/2006/math">
                    <m:r>
                      <a:rPr lang="en-US" altLang="ko-KR" sz="1600" b="1" i="1" smtClean="0">
                        <a:latin typeface="Cambria Math"/>
                      </a:rPr>
                      <m:t>𝑵</m:t>
                    </m:r>
                  </m:oMath>
                </a14:m>
                <a:r>
                  <a:rPr lang="en-US" altLang="ko-KR" sz="1600" dirty="0" smtClean="0"/>
                  <a:t> into two sets, the set of content providers </a:t>
                </a:r>
                <a14:m>
                  <m:oMath xmlns:m="http://schemas.openxmlformats.org/officeDocument/2006/math">
                    <m:r>
                      <a:rPr lang="en-US" altLang="ko-KR" sz="1600" b="1" i="1" smtClean="0">
                        <a:latin typeface="Cambria Math"/>
                      </a:rPr>
                      <m:t>𝒁</m:t>
                    </m:r>
                  </m:oMath>
                </a14:m>
                <a:r>
                  <a:rPr lang="en-US" altLang="ko-KR" sz="1600" dirty="0" smtClean="0"/>
                  <a:t> and the set of peers </a:t>
                </a:r>
                <a14:m>
                  <m:oMath xmlns:m="http://schemas.openxmlformats.org/officeDocument/2006/math">
                    <m:r>
                      <a:rPr lang="en-US" altLang="ko-KR" sz="1600" b="1" i="1" smtClean="0">
                        <a:latin typeface="Cambria Math"/>
                      </a:rPr>
                      <m:t>𝑯</m:t>
                    </m:r>
                  </m:oMath>
                </a14:m>
                <a:r>
                  <a:rPr lang="en-US" altLang="ko-KR" sz="1600" dirty="0" smtClean="0"/>
                  <a:t>, </a:t>
                </a:r>
                <a:r>
                  <a:rPr lang="en-US" altLang="ko-KR" sz="1600" i="1" dirty="0" smtClean="0"/>
                  <a:t>i.e.</a:t>
                </a:r>
                <a:r>
                  <a:rPr lang="en-US" altLang="ko-KR" sz="160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ko-KR" sz="1600" b="1" i="1" smtClean="0">
                        <a:latin typeface="Cambria Math"/>
                      </a:rPr>
                      <m:t>𝑵</m:t>
                    </m:r>
                    <m:r>
                      <a:rPr lang="en-US" altLang="ko-KR" sz="1600" b="1" i="1" smtClean="0">
                        <a:latin typeface="Cambria Math"/>
                      </a:rPr>
                      <m:t>=</m:t>
                    </m:r>
                    <m:r>
                      <a:rPr lang="en-US" altLang="ko-KR" sz="1600" b="1" i="1" smtClean="0">
                        <a:latin typeface="Cambria Math"/>
                      </a:rPr>
                      <m:t>𝒁</m:t>
                    </m:r>
                    <m:r>
                      <a:rPr lang="en-US" altLang="ko-KR" sz="1600" b="1" i="1" smtClean="0">
                        <a:latin typeface="Cambria Math"/>
                        <a:ea typeface="Cambria Math"/>
                      </a:rPr>
                      <m:t>∪</m:t>
                    </m:r>
                    <m:r>
                      <a:rPr lang="en-US" altLang="ko-KR" sz="1600" b="1" i="1" smtClean="0">
                        <a:latin typeface="Cambria Math"/>
                        <a:ea typeface="Cambria Math"/>
                      </a:rPr>
                      <m:t>𝑯</m:t>
                    </m:r>
                  </m:oMath>
                </a14:m>
                <a:r>
                  <a:rPr lang="en-US" altLang="ko-KR" sz="1600" dirty="0" smtClean="0"/>
                  <a:t>.</a:t>
                </a:r>
              </a:p>
              <a:p>
                <a:pPr marL="798513" lvl="1" indent="-341313">
                  <a:spcBef>
                    <a:spcPts val="500"/>
                  </a:spcBef>
                  <a:buFont typeface="Times New Roman" pitchFamily="18" charset="0"/>
                  <a:buChar char="•"/>
                </a:pPr>
                <a:r>
                  <a:rPr lang="en-US" altLang="ko-KR" sz="1600" dirty="0" smtClean="0"/>
                  <a:t>Consider a coalition </a:t>
                </a:r>
                <a14:m>
                  <m:oMath xmlns:m="http://schemas.openxmlformats.org/officeDocument/2006/math">
                    <m:r>
                      <a:rPr lang="en-US" altLang="ko-KR" sz="1600" b="1" i="1" smtClean="0">
                        <a:latin typeface="Cambria Math"/>
                      </a:rPr>
                      <m:t>𝑺</m:t>
                    </m:r>
                    <m:r>
                      <a:rPr lang="en-US" altLang="ko-KR" sz="1600" b="1" i="1" smtClean="0"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altLang="ko-KR" sz="16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ko-KR" sz="1600" b="1" i="1" smtClean="0">
                            <a:latin typeface="Cambria Math"/>
                          </a:rPr>
                          <m:t>𝒁</m:t>
                        </m:r>
                      </m:e>
                    </m:acc>
                    <m:r>
                      <a:rPr lang="en-US" altLang="ko-KR" sz="1600" b="1" i="1" smtClean="0">
                        <a:latin typeface="Cambria Math"/>
                        <a:ea typeface="Cambria Math"/>
                      </a:rPr>
                      <m:t>∪</m:t>
                    </m:r>
                    <m:acc>
                      <m:accPr>
                        <m:chr m:val="̅"/>
                        <m:ctrlPr>
                          <a:rPr lang="en-US" altLang="ko-KR" sz="1600" b="1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ko-KR" sz="1600" b="1" i="1" smtClean="0">
                            <a:latin typeface="Cambria Math"/>
                            <a:ea typeface="Cambria Math"/>
                          </a:rPr>
                          <m:t>𝑯</m:t>
                        </m:r>
                      </m:e>
                    </m:acc>
                  </m:oMath>
                </a14:m>
                <a:r>
                  <a:rPr lang="en-US" altLang="ko-KR" sz="1600" dirty="0" smtClean="0"/>
                  <a:t> where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ko-KR" sz="16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ko-KR" sz="1600" b="1" i="1" smtClean="0">
                            <a:latin typeface="Cambria Math"/>
                          </a:rPr>
                          <m:t>𝒁</m:t>
                        </m:r>
                      </m:e>
                    </m:acc>
                    <m:r>
                      <a:rPr lang="en-US" altLang="ko-KR" sz="1600" i="1" smtClean="0"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altLang="ko-KR" sz="1600" b="1" i="1" smtClean="0">
                        <a:latin typeface="Cambria Math"/>
                        <a:ea typeface="Cambria Math"/>
                      </a:rPr>
                      <m:t>𝒁</m:t>
                    </m:r>
                  </m:oMath>
                </a14:m>
                <a:r>
                  <a:rPr lang="en-US" altLang="ko-KR" sz="1600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ko-KR" sz="16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ko-KR" sz="1600" b="1" i="1" smtClean="0">
                            <a:latin typeface="Cambria Math"/>
                          </a:rPr>
                          <m:t>𝑯</m:t>
                        </m:r>
                      </m:e>
                    </m:acc>
                    <m:r>
                      <a:rPr lang="en-US" altLang="ko-KR" sz="1600" i="1"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altLang="ko-KR" sz="1600" b="1" i="1" smtClean="0">
                        <a:latin typeface="Cambria Math"/>
                        <a:ea typeface="Cambria Math"/>
                      </a:rPr>
                      <m:t>𝑯</m:t>
                    </m:r>
                  </m:oMath>
                </a14:m>
                <a:r>
                  <a:rPr lang="en-US" altLang="ko-KR" sz="1600" dirty="0" smtClean="0"/>
                  <a:t>.</a:t>
                </a:r>
              </a:p>
              <a:p>
                <a:pPr marL="798513" lvl="1" indent="-341313">
                  <a:spcBef>
                    <a:spcPts val="500"/>
                  </a:spcBef>
                  <a:buFont typeface="Times New Roman" pitchFamily="18" charset="0"/>
                  <a:buChar char="•"/>
                </a:pPr>
                <a:r>
                  <a:rPr lang="en-US" altLang="ko-KR" sz="1600" dirty="0" smtClean="0"/>
                  <a:t>The cardinality of </a:t>
                </a:r>
                <a14:m>
                  <m:oMath xmlns:m="http://schemas.openxmlformats.org/officeDocument/2006/math">
                    <m:r>
                      <a:rPr lang="en-US" altLang="ko-KR" sz="1600" i="1">
                        <a:latin typeface="Cambria Math"/>
                        <a:ea typeface="Cambria Math"/>
                      </a:rPr>
                      <m:t>𝑯</m:t>
                    </m:r>
                  </m:oMath>
                </a14:m>
                <a:r>
                  <a:rPr lang="en-US" altLang="ko-KR" sz="1600" dirty="0" smtClean="0"/>
                  <a:t> is denoted by </a:t>
                </a:r>
                <a14:m>
                  <m:oMath xmlns:m="http://schemas.openxmlformats.org/officeDocument/2006/math">
                    <m:r>
                      <a:rPr lang="ko-KR" altLang="en-US" sz="1600" i="1" smtClean="0">
                        <a:latin typeface="Cambria Math"/>
                      </a:rPr>
                      <m:t>𝜼</m:t>
                    </m:r>
                  </m:oMath>
                </a14:m>
                <a:r>
                  <a:rPr lang="en-US" altLang="ko-KR" sz="1600" dirty="0" smtClean="0"/>
                  <a:t>.</a:t>
                </a:r>
              </a:p>
            </p:txBody>
          </p:sp>
        </mc:Choice>
        <mc:Fallback xmlns="">
          <p:sp>
            <p:nvSpPr>
              <p:cNvPr id="11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4108" y="1873471"/>
                <a:ext cx="8422266" cy="1534747"/>
              </a:xfrm>
              <a:prstGeom prst="rect">
                <a:avLst/>
              </a:prstGeom>
              <a:blipFill rotWithShape="1">
                <a:blip r:embed="rId3"/>
                <a:stretch>
                  <a:fillRect l="-507" t="-1587" b="-5556"/>
                </a:stretch>
              </a:blipFill>
              <a:ln w="38100">
                <a:noFill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3"/>
              <p:cNvSpPr>
                <a:spLocks noChangeArrowheads="1"/>
              </p:cNvSpPr>
              <p:nvPr/>
            </p:nvSpPr>
            <p:spPr bwMode="auto">
              <a:xfrm>
                <a:off x="524112" y="3570655"/>
                <a:ext cx="8422266" cy="123341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noFill/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90000" tIns="46800" rIns="90000" bIns="46800"/>
              <a:lstStyle/>
              <a:p>
                <a:pPr marL="341313" indent="-341313">
                  <a:spcBef>
                    <a:spcPts val="500"/>
                  </a:spcBef>
                  <a:buFont typeface="Times New Roman" pitchFamily="18" charset="0"/>
                  <a:buChar char="•"/>
                </a:pPr>
                <a:r>
                  <a:rPr lang="en-US" altLang="ko-KR" sz="1800" dirty="0" smtClean="0"/>
                  <a:t>Assumptions</a:t>
                </a:r>
              </a:p>
              <a:p>
                <a:pPr marL="798513" lvl="1" indent="-341313">
                  <a:spcBef>
                    <a:spcPts val="500"/>
                  </a:spcBef>
                  <a:buFont typeface="Times New Roman" pitchFamily="18" charset="0"/>
                  <a:buChar char="•"/>
                </a:pPr>
                <a:r>
                  <a:rPr lang="en-US" altLang="ko-KR" sz="1600" b="1" dirty="0" smtClean="0"/>
                  <a:t>Each peer may assist only one content provider.</a:t>
                </a:r>
              </a:p>
              <a:p>
                <a:pPr marL="798513" lvl="1" indent="-341313">
                  <a:spcBef>
                    <a:spcPts val="500"/>
                  </a:spcBef>
                  <a:buFont typeface="Times New Roman" pitchFamily="18" charset="0"/>
                  <a:buChar char="•"/>
                </a:pPr>
                <a:r>
                  <a:rPr lang="en-US" altLang="ko-KR" sz="1600" dirty="0" smtClean="0"/>
                  <a:t>The operational cost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ko-KR" sz="1600" i="1">
                            <a:latin typeface="Cambria Math"/>
                          </a:rPr>
                        </m:ctrlPr>
                      </m:boxPr>
                      <m:e>
                        <m:sSubSup>
                          <m:sSubSupPr>
                            <m:ctrlPr>
                              <a:rPr lang="en-US" altLang="ko-KR" sz="16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ko-KR" altLang="en-US" sz="1600" i="1">
                                <a:latin typeface="Cambria Math"/>
                              </a:rPr>
                              <m:t>𝛀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/>
                              </a:rPr>
                              <m:t>𝒑</m:t>
                            </m:r>
                          </m:sub>
                          <m:sup>
                            <m:r>
                              <a:rPr lang="ko-KR" altLang="en-US" sz="1600" i="1">
                                <a:latin typeface="Cambria Math"/>
                              </a:rPr>
                              <m:t>𝜼</m:t>
                            </m:r>
                          </m:sup>
                        </m:sSubSup>
                        <m:r>
                          <a:rPr lang="en-US" altLang="ko-KR" sz="1600" i="1">
                            <a:latin typeface="Cambria Math"/>
                          </a:rPr>
                          <m:t>(</m:t>
                        </m:r>
                        <m:r>
                          <a:rPr lang="en-US" altLang="ko-KR" sz="1600" i="1">
                            <a:latin typeface="Cambria Math"/>
                          </a:rPr>
                          <m:t>𝒙</m:t>
                        </m:r>
                        <m:r>
                          <a:rPr lang="en-US" altLang="ko-KR" sz="1600" i="1">
                            <a:latin typeface="Cambria Math"/>
                          </a:rPr>
                          <m:t>)</m:t>
                        </m:r>
                      </m:e>
                    </m:box>
                    <m:r>
                      <a:rPr lang="en-US" altLang="ko-KR" sz="1600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ko-KR" sz="1600" dirty="0" smtClean="0"/>
                  <a:t>of each provider </a:t>
                </a:r>
                <a14:m>
                  <m:oMath xmlns:m="http://schemas.openxmlformats.org/officeDocument/2006/math">
                    <m:r>
                      <a:rPr lang="en-US" altLang="ko-KR" sz="1600" b="1" i="1" smtClean="0">
                        <a:latin typeface="Cambria Math"/>
                      </a:rPr>
                      <m:t>𝒑</m:t>
                    </m:r>
                  </m:oMath>
                </a14:m>
                <a:r>
                  <a:rPr lang="en-US" altLang="ko-KR" sz="1600" dirty="0" smtClean="0"/>
                  <a:t> is monotonically decreasing (non-increasing) with the fraction of assisting peers </a:t>
                </a:r>
                <a14:m>
                  <m:oMath xmlns:m="http://schemas.openxmlformats.org/officeDocument/2006/math">
                    <m:r>
                      <a:rPr lang="en-US" altLang="ko-KR" sz="1600" b="1" i="1" smtClean="0">
                        <a:latin typeface="Cambria Math"/>
                      </a:rPr>
                      <m:t>𝒙</m:t>
                    </m:r>
                    <m:r>
                      <a:rPr lang="en-US" altLang="ko-KR" sz="1600" b="1" i="1" smtClean="0">
                        <a:latin typeface="Cambria Math"/>
                      </a:rPr>
                      <m:t>=|</m:t>
                    </m:r>
                    <m:acc>
                      <m:accPr>
                        <m:chr m:val="̅"/>
                        <m:ctrlPr>
                          <a:rPr lang="en-US" altLang="ko-KR" sz="16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ko-KR" sz="1600" b="1" i="1" smtClean="0">
                            <a:latin typeface="Cambria Math"/>
                          </a:rPr>
                          <m:t>𝑯</m:t>
                        </m:r>
                      </m:e>
                    </m:acc>
                    <m:r>
                      <a:rPr lang="en-US" altLang="ko-KR" sz="1600" b="1" i="1" smtClean="0">
                        <a:latin typeface="Cambria Math"/>
                      </a:rPr>
                      <m:t>|/|</m:t>
                    </m:r>
                    <m:r>
                      <a:rPr lang="en-US" altLang="ko-KR" sz="1600" b="1" i="1" smtClean="0">
                        <a:latin typeface="Cambria Math"/>
                      </a:rPr>
                      <m:t>𝑯</m:t>
                    </m:r>
                    <m:r>
                      <a:rPr lang="en-US" altLang="ko-KR" sz="1600" b="1" i="1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altLang="ko-KR" sz="1600" dirty="0" smtClean="0"/>
                  <a:t>.</a:t>
                </a:r>
                <a:endParaRPr lang="en-US" altLang="ko-KR" sz="1600" b="1" dirty="0" smtClean="0"/>
              </a:p>
            </p:txBody>
          </p:sp>
        </mc:Choice>
        <mc:Fallback xmlns="">
          <p:sp>
            <p:nvSpPr>
              <p:cNvPr id="1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4112" y="3570655"/>
                <a:ext cx="8422266" cy="1233411"/>
              </a:xfrm>
              <a:prstGeom prst="rect">
                <a:avLst/>
              </a:prstGeom>
              <a:blipFill rotWithShape="1">
                <a:blip r:embed="rId4"/>
                <a:stretch>
                  <a:fillRect l="-507" t="-2475" b="-9901"/>
                </a:stretch>
              </a:blipFill>
              <a:ln w="38100">
                <a:noFill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3"/>
              <p:cNvSpPr>
                <a:spLocks noChangeArrowheads="1"/>
              </p:cNvSpPr>
              <p:nvPr/>
            </p:nvSpPr>
            <p:spPr bwMode="auto">
              <a:xfrm>
                <a:off x="524111" y="4997673"/>
                <a:ext cx="8422266" cy="135117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noFill/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90000" tIns="46800" rIns="90000" bIns="46800"/>
              <a:lstStyle/>
              <a:p>
                <a:pPr marL="341313" indent="-341313">
                  <a:spcBef>
                    <a:spcPts val="500"/>
                  </a:spcBef>
                  <a:buFont typeface="Times New Roman" pitchFamily="18" charset="0"/>
                  <a:buChar char="•"/>
                </a:pPr>
                <a:r>
                  <a:rPr lang="en-US" altLang="ko-KR" sz="1800" b="1" dirty="0" smtClean="0"/>
                  <a:t>For a single-provider coalition </a:t>
                </a:r>
                <a14:m>
                  <m:oMath xmlns:m="http://schemas.openxmlformats.org/officeDocument/2006/math">
                    <m:r>
                      <a:rPr lang="en-US" altLang="ko-KR" sz="1800" i="1">
                        <a:latin typeface="Cambria Math"/>
                      </a:rPr>
                      <m:t>𝑺</m:t>
                    </m:r>
                    <m:r>
                      <a:rPr lang="en-US" altLang="ko-KR" sz="1800" i="1"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altLang="ko-KR" sz="1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ko-KR" sz="1800" i="1">
                            <a:latin typeface="Cambria Math"/>
                          </a:rPr>
                          <m:t>𝒁</m:t>
                        </m:r>
                      </m:e>
                    </m:acc>
                    <m:r>
                      <a:rPr lang="en-US" altLang="ko-KR" sz="1800" i="1">
                        <a:latin typeface="Cambria Math"/>
                        <a:ea typeface="Cambria Math"/>
                      </a:rPr>
                      <m:t>∪</m:t>
                    </m:r>
                    <m:acc>
                      <m:accPr>
                        <m:chr m:val="̅"/>
                        <m:ctrlPr>
                          <a:rPr lang="en-US" altLang="ko-KR" sz="18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ko-KR" sz="1800" i="1">
                            <a:latin typeface="Cambria Math"/>
                            <a:ea typeface="Cambria Math"/>
                          </a:rPr>
                          <m:t>𝑯</m:t>
                        </m:r>
                      </m:e>
                    </m:acc>
                  </m:oMath>
                </a14:m>
                <a:r>
                  <a:rPr lang="en-US" altLang="ko-KR" sz="1800" dirty="0" smtClean="0"/>
                  <a:t>, </a:t>
                </a:r>
              </a:p>
              <a:p>
                <a:pPr marL="798513" lvl="1" indent="-341313">
                  <a:spcBef>
                    <a:spcPts val="500"/>
                  </a:spcBef>
                  <a:buFont typeface="Times New Roman" pitchFamily="18" charset="0"/>
                  <a:buChar char="•"/>
                </a:pPr>
                <a:r>
                  <a:rPr lang="en-US" altLang="ko-KR" sz="1600" dirty="0" smtClean="0"/>
                  <a:t>define the worth as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ko-KR" sz="16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ko-KR" sz="1600" b="1" i="1" smtClean="0">
                            <a:latin typeface="Cambria Math"/>
                          </a:rPr>
                          <m:t>𝒗</m:t>
                        </m:r>
                      </m:e>
                    </m:acc>
                    <m:r>
                      <a:rPr lang="en-US" altLang="ko-KR" sz="1600" b="1" i="1" smtClean="0">
                        <a:latin typeface="Cambria Math"/>
                      </a:rPr>
                      <m:t>(</m:t>
                    </m:r>
                    <m:r>
                      <a:rPr lang="en-US" altLang="ko-KR" sz="1600" b="1" i="1" smtClean="0">
                        <a:latin typeface="Cambria Math"/>
                      </a:rPr>
                      <m:t>𝑺</m:t>
                    </m:r>
                    <m:r>
                      <a:rPr lang="en-US" altLang="ko-KR" sz="1600" b="1" i="1" smtClean="0">
                        <a:latin typeface="Cambria Math"/>
                      </a:rPr>
                      <m:t>)</m:t>
                    </m:r>
                    <m:box>
                      <m:boxPr>
                        <m:ctrlPr>
                          <a:rPr lang="en-US" altLang="ko-KR" sz="1600" b="1" i="1" smtClean="0">
                            <a:latin typeface="Cambria Math"/>
                          </a:rPr>
                        </m:ctrlPr>
                      </m:boxPr>
                      <m:e>
                        <m:r>
                          <a:rPr lang="en-US" altLang="ko-KR" sz="1600" b="1" i="1" smtClean="0">
                            <a:latin typeface="Cambria Math"/>
                          </a:rPr>
                          <m:t>≔</m:t>
                        </m:r>
                        <m:sSubSup>
                          <m:sSubSupPr>
                            <m:ctrlPr>
                              <a:rPr lang="en-US" altLang="ko-KR" sz="1600" b="1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ko-KR" altLang="en-US" sz="1600" b="1" i="1" smtClean="0">
                                <a:latin typeface="Cambria Math"/>
                              </a:rPr>
                              <m:t>𝛀</m:t>
                            </m:r>
                          </m:e>
                          <m:sub>
                            <m:r>
                              <a:rPr lang="en-US" altLang="ko-KR" sz="1600" b="1" i="1" smtClean="0">
                                <a:latin typeface="Cambria Math"/>
                              </a:rPr>
                              <m:t>𝒑</m:t>
                            </m:r>
                          </m:sub>
                          <m:sup>
                            <m:r>
                              <a:rPr lang="ko-KR" altLang="en-US" sz="1600" b="1" i="1" smtClean="0">
                                <a:latin typeface="Cambria Math"/>
                              </a:rPr>
                              <m:t>𝜼</m:t>
                            </m:r>
                          </m:sup>
                        </m:sSubSup>
                        <m:d>
                          <m:dPr>
                            <m:ctrlPr>
                              <a:rPr lang="en-US" altLang="ko-KR" sz="1600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ko-KR" sz="1600" b="1" i="1" smtClean="0">
                                <a:latin typeface="Cambria Math"/>
                              </a:rPr>
                              <m:t>𝟎</m:t>
                            </m:r>
                          </m:e>
                        </m:d>
                        <m:r>
                          <a:rPr lang="en-US" altLang="ko-KR" sz="1600" b="1" i="1" smtClean="0">
                            <a:latin typeface="Cambria Math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ko-KR" sz="16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ko-KR" altLang="en-US" sz="1600" i="1">
                                <a:latin typeface="Cambria Math"/>
                              </a:rPr>
                              <m:t>𝛀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/>
                              </a:rPr>
                              <m:t>𝒑</m:t>
                            </m:r>
                          </m:sub>
                          <m:sup>
                            <m:r>
                              <a:rPr lang="ko-KR" altLang="en-US" sz="1600" i="1">
                                <a:latin typeface="Cambria Math"/>
                              </a:rPr>
                              <m:t>𝜼</m:t>
                            </m:r>
                          </m:sup>
                        </m:sSubSup>
                        <m:r>
                          <a:rPr lang="en-US" altLang="ko-KR" sz="1600" i="1">
                            <a:latin typeface="Cambria Math"/>
                          </a:rPr>
                          <m:t>(</m:t>
                        </m:r>
                        <m:r>
                          <a:rPr lang="en-US" altLang="ko-KR" sz="1600" b="1" i="1" smtClean="0">
                            <a:latin typeface="Cambria Math"/>
                          </a:rPr>
                          <m:t>𝒙</m:t>
                        </m:r>
                        <m:r>
                          <a:rPr lang="en-US" altLang="ko-KR" sz="1600" i="1">
                            <a:latin typeface="Cambria Math"/>
                          </a:rPr>
                          <m:t>)</m:t>
                        </m:r>
                      </m:e>
                    </m:box>
                  </m:oMath>
                </a14:m>
                <a:r>
                  <a:rPr lang="en-US" altLang="ko-KR" sz="1600" dirty="0" smtClean="0"/>
                  <a:t>.</a:t>
                </a:r>
              </a:p>
              <a:p>
                <a:pPr marL="341313" indent="-341313">
                  <a:spcBef>
                    <a:spcPts val="500"/>
                  </a:spcBef>
                  <a:buFont typeface="Times New Roman" pitchFamily="18" charset="0"/>
                  <a:buChar char="•"/>
                </a:pPr>
                <a:r>
                  <a:rPr lang="en-US" altLang="ko-KR" sz="1800" dirty="0"/>
                  <a:t>For a </a:t>
                </a:r>
                <a:r>
                  <a:rPr lang="en-US" altLang="ko-KR" sz="1800" dirty="0" smtClean="0"/>
                  <a:t>multiple-provider </a:t>
                </a:r>
                <a:r>
                  <a:rPr lang="en-US" altLang="ko-KR" sz="1800" dirty="0"/>
                  <a:t>coalition</a:t>
                </a:r>
                <a:r>
                  <a:rPr lang="en-US" altLang="ko-KR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ko-KR" sz="1800" i="1">
                        <a:latin typeface="Cambria Math"/>
                      </a:rPr>
                      <m:t>𝑺</m:t>
                    </m:r>
                    <m:r>
                      <a:rPr lang="en-US" altLang="ko-KR" sz="1800" i="1"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altLang="ko-KR" sz="1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ko-KR" sz="1800" i="1">
                            <a:latin typeface="Cambria Math"/>
                          </a:rPr>
                          <m:t>𝒁</m:t>
                        </m:r>
                      </m:e>
                    </m:acc>
                    <m:r>
                      <a:rPr lang="en-US" altLang="ko-KR" sz="1800" i="1">
                        <a:latin typeface="Cambria Math"/>
                        <a:ea typeface="Cambria Math"/>
                      </a:rPr>
                      <m:t>∪</m:t>
                    </m:r>
                    <m:acc>
                      <m:accPr>
                        <m:chr m:val="̅"/>
                        <m:ctrlPr>
                          <a:rPr lang="en-US" altLang="ko-KR" sz="18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ko-KR" sz="1800" i="1">
                            <a:latin typeface="Cambria Math"/>
                            <a:ea typeface="Cambria Math"/>
                          </a:rPr>
                          <m:t>𝑯</m:t>
                        </m:r>
                      </m:e>
                    </m:acc>
                  </m:oMath>
                </a14:m>
                <a:r>
                  <a:rPr lang="en-US" altLang="ko-KR" sz="1800" dirty="0"/>
                  <a:t>, </a:t>
                </a:r>
              </a:p>
              <a:p>
                <a:pPr marL="798513" lvl="1" indent="-341313">
                  <a:spcBef>
                    <a:spcPts val="500"/>
                  </a:spcBef>
                  <a:buFont typeface="Times New Roman" pitchFamily="18" charset="0"/>
                  <a:buChar char="•"/>
                </a:pPr>
                <a:r>
                  <a:rPr lang="en-US" altLang="ko-KR" sz="1600" dirty="0" smtClean="0"/>
                  <a:t>There exists a </a:t>
                </a:r>
                <a:r>
                  <a:rPr lang="en-US" altLang="ko-KR" sz="1600" i="1" dirty="0" smtClean="0">
                    <a:solidFill>
                      <a:srgbClr val="C00000"/>
                    </a:solidFill>
                  </a:rPr>
                  <a:t>unique</a:t>
                </a:r>
                <a:r>
                  <a:rPr lang="en-US" altLang="ko-KR" sz="1600" dirty="0" smtClean="0"/>
                  <a:t> </a:t>
                </a:r>
                <a:r>
                  <a:rPr lang="en-US" altLang="ko-KR" sz="1600" dirty="0" err="1" smtClean="0"/>
                  <a:t>superadditive</a:t>
                </a:r>
                <a:r>
                  <a:rPr lang="en-US" altLang="ko-KR" sz="1600" dirty="0" smtClean="0"/>
                  <a:t> worth, which we use in this paper.</a:t>
                </a:r>
                <a:endParaRPr lang="en-US" altLang="ko-KR" sz="1600" dirty="0"/>
              </a:p>
              <a:p>
                <a:pPr marL="341313" indent="-341313">
                  <a:spcBef>
                    <a:spcPts val="500"/>
                  </a:spcBef>
                  <a:buFont typeface="Times New Roman" pitchFamily="18" charset="0"/>
                  <a:buChar char="•"/>
                </a:pPr>
                <a:endParaRPr lang="en-US" altLang="ko-KR" sz="1600" dirty="0" smtClean="0"/>
              </a:p>
            </p:txBody>
          </p:sp>
        </mc:Choice>
        <mc:Fallback xmlns="">
          <p:sp>
            <p:nvSpPr>
              <p:cNvPr id="1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4111" y="4997673"/>
                <a:ext cx="8422266" cy="1351172"/>
              </a:xfrm>
              <a:prstGeom prst="rect">
                <a:avLst/>
              </a:prstGeom>
              <a:blipFill rotWithShape="1">
                <a:blip r:embed="rId5"/>
                <a:stretch>
                  <a:fillRect l="-507" t="-2262" b="-7692"/>
                </a:stretch>
              </a:blipFill>
              <a:ln w="38100">
                <a:noFill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975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6011" y="483190"/>
            <a:ext cx="8342302" cy="695161"/>
          </a:xfrm>
        </p:spPr>
        <p:txBody>
          <a:bodyPr>
            <a:normAutofit/>
          </a:bodyPr>
          <a:lstStyle/>
          <a:p>
            <a:pPr algn="ctr"/>
            <a:r>
              <a:rPr lang="en-US" altLang="ko-KR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50" charset="-127"/>
              </a:rPr>
              <a:t>Fluid </a:t>
            </a:r>
            <a:r>
              <a:rPr lang="en-US" altLang="ko-K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50" charset="-127"/>
              </a:rPr>
              <a:t>Aumann-Drèze</a:t>
            </a:r>
            <a:r>
              <a:rPr lang="en-US" altLang="ko-KR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50" charset="-127"/>
              </a:rPr>
              <a:t> </a:t>
            </a:r>
            <a:r>
              <a:rPr lang="en-US" altLang="ko-K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50" charset="-127"/>
              </a:rPr>
              <a:t>Payoff</a:t>
            </a:r>
            <a:endParaRPr lang="en-US" altLang="ko-KR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굴림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/>
              <p:cNvSpPr>
                <a:spLocks noChangeArrowheads="1"/>
              </p:cNvSpPr>
              <p:nvPr/>
            </p:nvSpPr>
            <p:spPr bwMode="auto">
              <a:xfrm>
                <a:off x="524107" y="1351973"/>
                <a:ext cx="8422266" cy="1017153"/>
              </a:xfrm>
              <a:prstGeom prst="rect">
                <a:avLst/>
              </a:prstGeom>
              <a:solidFill>
                <a:srgbClr val="F5EBFF"/>
              </a:solidFill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indent="-365760">
                  <a:spcBef>
                    <a:spcPts val="600"/>
                  </a:spcBef>
                  <a:buFont typeface="Wingdings" pitchFamily="2" charset="2"/>
                  <a:buChar char="§"/>
                </a:pPr>
                <a:r>
                  <a:rPr lang="en-US" altLang="ko-KR" sz="1600" b="0" dirty="0" smtClean="0">
                    <a:solidFill>
                      <a:prstClr val="black"/>
                    </a:solidFill>
                    <a:ea typeface="굴림" pitchFamily="50" charset="-127"/>
                  </a:rPr>
                  <a:t>The complexity of computing a Shapley value grows exponentially with players.</a:t>
                </a:r>
              </a:p>
              <a:p>
                <a:pPr indent="-365760">
                  <a:spcBef>
                    <a:spcPts val="600"/>
                  </a:spcBef>
                  <a:buFont typeface="Wingdings" pitchFamily="2" charset="2"/>
                  <a:buChar char="§"/>
                </a:pPr>
                <a:r>
                  <a:rPr lang="en-US" altLang="ko-KR" sz="1600" b="0" dirty="0" smtClean="0">
                    <a:solidFill>
                      <a:prstClr val="black"/>
                    </a:solidFill>
                    <a:ea typeface="굴림" pitchFamily="50" charset="-127"/>
                  </a:rPr>
                  <a:t>We first establish a </a:t>
                </a:r>
                <a:r>
                  <a:rPr lang="en-US" altLang="ko-KR" sz="1600" b="0" dirty="0">
                    <a:solidFill>
                      <a:prstClr val="black"/>
                    </a:solidFill>
                    <a:ea typeface="굴림" pitchFamily="50" charset="-127"/>
                  </a:rPr>
                  <a:t>fluid </a:t>
                </a:r>
                <a:r>
                  <a:rPr lang="en-US" altLang="ko-KR" sz="1600" b="0" dirty="0" err="1" smtClean="0">
                    <a:solidFill>
                      <a:prstClr val="black"/>
                    </a:solidFill>
                    <a:ea typeface="굴림" pitchFamily="50" charset="-127"/>
                  </a:rPr>
                  <a:t>Aumann-Drèze</a:t>
                </a:r>
                <a:r>
                  <a:rPr lang="en-US" altLang="ko-KR" sz="1600" b="0" dirty="0" smtClean="0">
                    <a:solidFill>
                      <a:prstClr val="black"/>
                    </a:solidFill>
                    <a:ea typeface="굴림" pitchFamily="50" charset="-127"/>
                  </a:rPr>
                  <a:t> payoff under the many-peer regime</a:t>
                </a:r>
                <a:r>
                  <a:rPr lang="en-US" altLang="ko-KR" sz="1800" b="0" dirty="0" smtClean="0">
                    <a:solidFill>
                      <a:prstClr val="black"/>
                    </a:solidFill>
                    <a:ea typeface="굴림" pitchFamily="50" charset="-127"/>
                  </a:rPr>
                  <a:t>.</a:t>
                </a:r>
              </a:p>
              <a:p>
                <a:pPr marL="0" lvl="1">
                  <a:spcBef>
                    <a:spcPts val="600"/>
                  </a:spcBef>
                </a:pPr>
                <a:r>
                  <a:rPr lang="en-US" altLang="ko-KR" sz="1600" b="0" dirty="0" smtClean="0">
                    <a:solidFill>
                      <a:prstClr val="black"/>
                    </a:solidFill>
                    <a:ea typeface="굴림" pitchFamily="50" charset="-127"/>
                  </a:rPr>
                  <a:t>:The number of peers </a:t>
                </a:r>
                <a14:m>
                  <m:oMath xmlns:m="http://schemas.openxmlformats.org/officeDocument/2006/math">
                    <m:r>
                      <a:rPr lang="ko-KR" altLang="en-US" sz="1600" b="0" i="1" smtClean="0">
                        <a:solidFill>
                          <a:prstClr val="black"/>
                        </a:solidFill>
                        <a:latin typeface="Cambria Math"/>
                        <a:ea typeface="굴림" pitchFamily="50" charset="-127"/>
                      </a:rPr>
                      <m:t>𝜂</m:t>
                    </m:r>
                    <m:r>
                      <a:rPr lang="ko-KR" altLang="en-US" sz="1600" b="0" i="1" smtClean="0">
                        <a:solidFill>
                          <a:prstClr val="black"/>
                        </a:solidFill>
                        <a:latin typeface="Cambria Math"/>
                        <a:ea typeface="굴림" pitchFamily="50" charset="-127"/>
                      </a:rPr>
                      <m:t>→∞</m:t>
                    </m:r>
                  </m:oMath>
                </a14:m>
                <a:r>
                  <a:rPr lang="en-US" altLang="ko-KR" sz="1600" b="0" dirty="0" smtClean="0">
                    <a:solidFill>
                      <a:prstClr val="black"/>
                    </a:solidFill>
                    <a:ea typeface="굴림" pitchFamily="50" charset="-127"/>
                  </a:rPr>
                  <a:t>, and the fraction of assisting peers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solidFill>
                          <a:prstClr val="black"/>
                        </a:solidFill>
                        <a:latin typeface="Cambria Math"/>
                        <a:ea typeface="굴림" pitchFamily="50" charset="-127"/>
                      </a:rPr>
                      <m:t>𝑥</m:t>
                    </m:r>
                  </m:oMath>
                </a14:m>
                <a:r>
                  <a:rPr lang="en-US" altLang="ko-KR" sz="1600" b="0" dirty="0" smtClean="0">
                    <a:solidFill>
                      <a:prstClr val="black"/>
                    </a:solidFill>
                    <a:ea typeface="굴림" pitchFamily="50" charset="-127"/>
                  </a:rPr>
                  <a:t> remains unchanged.</a:t>
                </a:r>
              </a:p>
            </p:txBody>
          </p:sp>
        </mc:Choice>
        <mc:Fallback xmlns="">
          <p:sp>
            <p:nvSpPr>
              <p:cNvPr id="10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4107" y="1351973"/>
                <a:ext cx="8422266" cy="1017153"/>
              </a:xfrm>
              <a:prstGeom prst="rect">
                <a:avLst/>
              </a:prstGeom>
              <a:blipFill rotWithShape="1">
                <a:blip r:embed="rId3"/>
                <a:stretch>
                  <a:fillRect l="-434" t="-1796" b="-6587"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3"/>
              <p:cNvSpPr>
                <a:spLocks noChangeArrowheads="1"/>
              </p:cNvSpPr>
              <p:nvPr/>
            </p:nvSpPr>
            <p:spPr bwMode="auto">
              <a:xfrm>
                <a:off x="524107" y="2573126"/>
                <a:ext cx="8422266" cy="247685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noFill/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90000" tIns="46800" rIns="90000" bIns="46800"/>
              <a:lstStyle/>
              <a:p>
                <a:pPr marL="341313" indent="-341313">
                  <a:spcBef>
                    <a:spcPts val="500"/>
                  </a:spcBef>
                  <a:buFont typeface="Times New Roman" pitchFamily="18" charset="0"/>
                  <a:buChar char="•"/>
                </a:pPr>
                <a:r>
                  <a:rPr lang="en-US" altLang="ko-KR" sz="1800" dirty="0" smtClean="0">
                    <a:solidFill>
                      <a:schemeClr val="bg2">
                        <a:lumMod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Theorem 1 (</a:t>
                </a:r>
                <a:r>
                  <a:rPr lang="en-US" altLang="ko-KR" sz="1800" dirty="0" err="1" smtClean="0">
                    <a:solidFill>
                      <a:schemeClr val="bg2">
                        <a:lumMod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Aumann-Drèze</a:t>
                </a:r>
                <a:r>
                  <a:rPr lang="en-US" altLang="ko-KR" sz="1800" dirty="0" smtClean="0">
                    <a:solidFill>
                      <a:schemeClr val="bg2">
                        <a:lumMod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Payoff for Multiple Providers)</a:t>
                </a:r>
              </a:p>
              <a:p>
                <a:pPr>
                  <a:spcBef>
                    <a:spcPts val="500"/>
                  </a:spcBef>
                </a:pPr>
                <a:r>
                  <a:rPr lang="en-US" altLang="ko-KR" sz="1600" dirty="0" smtClean="0"/>
                  <a:t>As </a:t>
                </a:r>
                <a14:m>
                  <m:oMath xmlns:m="http://schemas.openxmlformats.org/officeDocument/2006/math">
                    <m:r>
                      <a:rPr lang="ko-KR" altLang="en-US" sz="1600" i="1" smtClean="0">
                        <a:latin typeface="Cambria Math"/>
                      </a:rPr>
                      <m:t>𝜼</m:t>
                    </m:r>
                  </m:oMath>
                </a14:m>
                <a:r>
                  <a:rPr lang="en-US" altLang="ko-KR" sz="1600" dirty="0" smtClean="0"/>
                  <a:t> tends to </a:t>
                </a:r>
                <a14:m>
                  <m:oMath xmlns:m="http://schemas.openxmlformats.org/officeDocument/2006/math">
                    <m:r>
                      <a:rPr lang="en-US" altLang="ko-KR" sz="1600" i="1" smtClean="0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altLang="ko-KR" sz="1600" dirty="0" smtClean="0"/>
                  <a:t>, the payoffs provider </a:t>
                </a:r>
                <a14:m>
                  <m:oMath xmlns:m="http://schemas.openxmlformats.org/officeDocument/2006/math">
                    <m:r>
                      <a:rPr lang="en-US" altLang="ko-KR" sz="1600" b="1" i="1" smtClean="0">
                        <a:latin typeface="Cambria Math"/>
                      </a:rPr>
                      <m:t>𝒑</m:t>
                    </m:r>
                  </m:oMath>
                </a14:m>
                <a:r>
                  <a:rPr lang="en-US" altLang="ko-KR" sz="1600" dirty="0" smtClean="0"/>
                  <a:t> and peer </a:t>
                </a:r>
                <a14:m>
                  <m:oMath xmlns:m="http://schemas.openxmlformats.org/officeDocument/2006/math">
                    <m:r>
                      <a:rPr lang="en-US" altLang="ko-KR" sz="1600" b="1" i="1" smtClean="0">
                        <a:latin typeface="Cambria Math"/>
                      </a:rPr>
                      <m:t>𝒏</m:t>
                    </m:r>
                  </m:oMath>
                </a14:m>
                <a:r>
                  <a:rPr lang="en-US" altLang="ko-KR" sz="1600" dirty="0" smtClean="0"/>
                  <a:t> under an arbitrary coalition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ko-KR" sz="16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ko-KR" sz="1600" i="1">
                            <a:latin typeface="Cambria Math"/>
                          </a:rPr>
                          <m:t>𝒁</m:t>
                        </m:r>
                      </m:e>
                    </m:acc>
                    <m:r>
                      <a:rPr lang="en-US" altLang="ko-KR" sz="1600" i="1">
                        <a:latin typeface="Cambria Math"/>
                        <a:ea typeface="Cambria Math"/>
                      </a:rPr>
                      <m:t>∪</m:t>
                    </m:r>
                    <m:acc>
                      <m:accPr>
                        <m:chr m:val="̅"/>
                        <m:ctrlPr>
                          <a:rPr lang="en-US" altLang="ko-KR" sz="16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ko-KR" sz="1600" i="1">
                            <a:latin typeface="Cambria Math"/>
                            <a:ea typeface="Cambria Math"/>
                          </a:rPr>
                          <m:t>𝑯</m:t>
                        </m:r>
                      </m:e>
                    </m:acc>
                  </m:oMath>
                </a14:m>
                <a:r>
                  <a:rPr lang="en-US" altLang="ko-KR" sz="1600" dirty="0" smtClean="0"/>
                  <a:t> converge to the following equations:</a:t>
                </a:r>
              </a:p>
              <a:p>
                <a:pPr>
                  <a:spcBef>
                    <a:spcPts val="5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ko-KR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6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altLang="ko-KR" sz="160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altLang="ko-KR" sz="160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ko-KR" altLang="en-US" sz="1600" i="1" smtClean="0">
                                            <a:latin typeface="Cambria Math"/>
                                          </a:rPr>
                                          <m:t>𝝋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ko-KR" sz="1600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</m:sub>
                                  <m:sup>
                                    <m:acc>
                                      <m:accPr>
                                        <m:chr m:val="̅"/>
                                        <m:ctrlPr>
                                          <a:rPr lang="en-US" altLang="ko-KR" sz="1600" b="1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ko-KR" sz="1600" b="1" i="1" smtClean="0">
                                            <a:latin typeface="Cambria Math"/>
                                          </a:rPr>
                                          <m:t>𝒁</m:t>
                                        </m:r>
                                      </m:e>
                                    </m:acc>
                                  </m:sup>
                                </m:sSubSup>
                                <m:d>
                                  <m:dPr>
                                    <m:ctrlPr>
                                      <a:rPr lang="en-US" altLang="ko-KR" sz="1600" b="1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ko-KR" sz="1600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n-US" altLang="ko-KR" sz="1600" b="1" i="1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altLang="ko-KR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ko-KR" altLang="en-US" sz="1600" b="1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ko-KR" altLang="en-US" sz="1600" i="1">
                                            <a:latin typeface="Cambria Math"/>
                                          </a:rPr>
                                          <m:t>𝛀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ko-KR" sz="1600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ko-KR" sz="1600" b="1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ko-KR" sz="1600" b="1" i="1" smtClean="0">
                                        <a:latin typeface="Cambria Math"/>
                                      </a:rPr>
                                      <m:t>𝟎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n-US" altLang="ko-KR" sz="1600" b="1" i="1" smtClean="0">
                                    <a:latin typeface="Cambria Math"/>
                                  </a:rPr>
                                  <m:t>−</m:t>
                                </m:r>
                                <m:nary>
                                  <m:naryPr>
                                    <m:chr m:val="∑"/>
                                    <m:limLoc m:val="subSup"/>
                                    <m:supHide m:val="on"/>
                                    <m:ctrlPr>
                                      <a:rPr lang="en-US" altLang="ko-KR" sz="1600" b="1" i="1" smtClean="0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9"/>
                                      </m:rPr>
                                      <a:rPr lang="en-US" altLang="ko-KR" sz="1600" b="1" i="1" smtClean="0">
                                        <a:latin typeface="Cambria Math"/>
                                      </a:rPr>
                                      <m:t>𝑺</m:t>
                                    </m:r>
                                    <m:r>
                                      <a:rPr lang="en-US" altLang="ko-KR" sz="1600" b="1" i="1" smtClean="0">
                                        <a:latin typeface="Cambria Math"/>
                                        <a:ea typeface="Cambria Math"/>
                                      </a:rPr>
                                      <m:t>⊆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altLang="ko-KR" sz="1600" b="1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ko-KR" sz="1600" b="1" i="1" smtClean="0">
                                            <a:latin typeface="Cambria Math"/>
                                            <a:ea typeface="Cambria Math"/>
                                          </a:rPr>
                                          <m:t>𝒁</m:t>
                                        </m:r>
                                      </m:e>
                                    </m:acc>
                                    <m:r>
                                      <a:rPr lang="en-US" altLang="ko-KR" sz="1600" b="1" i="1" smtClean="0">
                                        <a:latin typeface="Cambria Math"/>
                                      </a:rPr>
                                      <m:t>\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ko-KR" sz="1600" b="1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sz="1600" b="1" i="1" smtClean="0">
                                            <a:latin typeface="Cambria Math"/>
                                          </a:rPr>
                                          <m:t>𝒑</m:t>
                                        </m:r>
                                      </m:e>
                                    </m:d>
                                  </m:sub>
                                  <m:sup/>
                                  <m:e>
                                    <m:nary>
                                      <m:naryPr>
                                        <m:ctrlPr>
                                          <a:rPr lang="en-US" altLang="ko-KR" sz="1600" b="1" i="1" smtClean="0">
                                            <a:latin typeface="Cambria Math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en-US" altLang="ko-KR" sz="1600" b="1" i="1" smtClean="0">
                                            <a:latin typeface="Cambria Math"/>
                                          </a:rPr>
                                          <m:t>𝟎</m:t>
                                        </m:r>
                                      </m:sub>
                                      <m:sup>
                                        <m:r>
                                          <a:rPr lang="en-US" altLang="ko-KR" sz="1600" b="1" i="1" smtClean="0">
                                            <a:latin typeface="Cambria Math"/>
                                          </a:rPr>
                                          <m:t>𝟏</m:t>
                                        </m:r>
                                      </m:sup>
                                      <m:e>
                                        <m:sSup>
                                          <m:sSupPr>
                                            <m:ctrlPr>
                                              <a:rPr lang="en-US" altLang="ko-KR" sz="1600" b="1" i="1" smtClean="0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ko-KR" sz="1600" b="1" i="1" smtClean="0">
                                                <a:latin typeface="Cambria Math"/>
                                              </a:rPr>
                                              <m:t>𝒖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ko-KR" sz="1600" b="1" i="1" smtClean="0">
                                                <a:latin typeface="Cambria Math"/>
                                              </a:rPr>
                                              <m:t>|</m:t>
                                            </m:r>
                                            <m:r>
                                              <a:rPr lang="en-US" altLang="ko-KR" sz="1600" b="1" i="1" smtClean="0">
                                                <a:latin typeface="Cambria Math"/>
                                              </a:rPr>
                                              <m:t>𝑺</m:t>
                                            </m:r>
                                            <m:r>
                                              <a:rPr lang="en-US" altLang="ko-KR" sz="1600" b="1" i="1" smtClean="0">
                                                <a:latin typeface="Cambria Math"/>
                                              </a:rPr>
                                              <m:t>|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lang="en-US" altLang="ko-KR" sz="1600" i="1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ko-KR" sz="1600" b="1" i="1" smtClean="0">
                                                <a:latin typeface="Cambria Math"/>
                                              </a:rPr>
                                              <m:t>(</m:t>
                                            </m:r>
                                            <m:r>
                                              <a:rPr lang="en-US" altLang="ko-KR" sz="1600" b="1" i="1" smtClean="0">
                                                <a:latin typeface="Cambria Math"/>
                                              </a:rPr>
                                              <m:t>𝟏</m:t>
                                            </m:r>
                                            <m:r>
                                              <a:rPr lang="en-US" altLang="ko-KR" sz="1600" b="1" i="1" smtClean="0"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altLang="ko-KR" sz="1600" b="1" i="1" smtClean="0">
                                                <a:latin typeface="Cambria Math"/>
                                              </a:rPr>
                                              <m:t>𝒖</m:t>
                                            </m:r>
                                            <m:r>
                                              <a:rPr lang="en-US" altLang="ko-KR" sz="1600" b="1" i="1" smtClean="0">
                                                <a:latin typeface="Cambria Math"/>
                                              </a:rPr>
                                              <m:t>)</m:t>
                                            </m:r>
                                          </m:e>
                                          <m:sup>
                                            <m:d>
                                              <m:dPr>
                                                <m:begChr m:val="|"/>
                                                <m:endChr m:val="|"/>
                                                <m:ctrlPr>
                                                  <a:rPr lang="en-US" altLang="ko-KR" sz="1600" b="1" i="1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acc>
                                                  <m:accPr>
                                                    <m:chr m:val="̅"/>
                                                    <m:ctrlPr>
                                                      <a:rPr lang="en-US" altLang="ko-KR" sz="1600" i="1">
                                                        <a:latin typeface="Cambria Math"/>
                                                        <a:ea typeface="Cambria Math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en-US" altLang="ko-KR" sz="1600" i="1">
                                                        <a:latin typeface="Cambria Math"/>
                                                        <a:ea typeface="Cambria Math"/>
                                                      </a:rPr>
                                                      <m:t>𝒁</m:t>
                                                    </m:r>
                                                  </m:e>
                                                </m:acc>
                                              </m:e>
                                            </m:d>
                                            <m:r>
                                              <a:rPr lang="en-US" altLang="ko-KR" sz="1600" b="1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altLang="ko-KR" sz="1600" b="1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𝟏</m:t>
                                            </m:r>
                                            <m:r>
                                              <a:rPr lang="en-US" altLang="ko-KR" sz="1600" b="1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altLang="ko-KR" sz="1600" i="1">
                                                <a:latin typeface="Cambria Math"/>
                                              </a:rPr>
                                              <m:t>|</m:t>
                                            </m:r>
                                            <m:r>
                                              <a:rPr lang="en-US" altLang="ko-KR" sz="1600" i="1">
                                                <a:latin typeface="Cambria Math"/>
                                              </a:rPr>
                                              <m:t>𝑺</m:t>
                                            </m:r>
                                            <m:r>
                                              <a:rPr lang="en-US" altLang="ko-KR" sz="1600" i="1">
                                                <a:latin typeface="Cambria Math"/>
                                              </a:rPr>
                                              <m:t>|</m:t>
                                            </m:r>
                                          </m:sup>
                                        </m:sSup>
                                        <m:d>
                                          <m:dPr>
                                            <m:ctrlPr>
                                              <a:rPr lang="en-US" altLang="ko-KR" sz="1600" i="1" smtClean="0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en-US" altLang="ko-KR" sz="1600" i="1" smtClean="0">
                                                    <a:latin typeface="Cambria Math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altLang="ko-KR" sz="1600" b="1" i="1" smtClean="0">
                                                    <a:latin typeface="Cambria Math"/>
                                                  </a:rPr>
                                                  <m:t>𝑴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ko-KR" altLang="en-US" sz="1600" i="1" smtClean="0">
                                                    <a:latin typeface="Cambria Math"/>
                                                  </a:rPr>
                                                  <m:t>𝛀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altLang="ko-KR" sz="1600" b="1" i="1" smtClean="0">
                                                    <a:latin typeface="Cambria Math"/>
                                                  </a:rPr>
                                                  <m:t>𝑺</m:t>
                                                </m:r>
                                                <m:r>
                                                  <a:rPr lang="en-US" altLang="ko-KR" sz="1600" b="1" i="1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∪</m:t>
                                                </m:r>
                                                <m:d>
                                                  <m:dPr>
                                                    <m:begChr m:val="{"/>
                                                    <m:endChr m:val="}"/>
                                                    <m:ctrlPr>
                                                      <a:rPr lang="en-US" altLang="ko-KR" sz="1600" b="1" i="1" smtClean="0">
                                                        <a:latin typeface="Cambria Math"/>
                                                        <a:ea typeface="Cambria Math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altLang="ko-KR" sz="1600" b="1" i="1" smtClean="0">
                                                        <a:latin typeface="Cambria Math"/>
                                                        <a:ea typeface="Cambria Math"/>
                                                      </a:rPr>
                                                      <m:t>𝒑</m:t>
                                                    </m:r>
                                                  </m:e>
                                                </m:d>
                                              </m:sup>
                                            </m:sSubSup>
                                            <m:d>
                                              <m:dPr>
                                                <m:ctrlPr>
                                                  <a:rPr lang="en-US" altLang="ko-KR" sz="1600" b="1" i="1" smtClean="0">
                                                    <a:latin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altLang="ko-KR" sz="1600" b="1" i="1" smtClean="0">
                                                    <a:latin typeface="Cambria Math"/>
                                                  </a:rPr>
                                                  <m:t>𝒖𝒙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altLang="ko-KR" sz="1600" b="1" i="1" smtClean="0"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sSubSup>
                                              <m:sSubSupPr>
                                                <m:ctrlPr>
                                                  <a:rPr lang="en-US" altLang="ko-KR" sz="1600" i="1">
                                                    <a:latin typeface="Cambria Math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altLang="ko-KR" sz="1600" i="1">
                                                    <a:latin typeface="Cambria Math"/>
                                                  </a:rPr>
                                                  <m:t>𝑴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ko-KR" altLang="en-US" sz="1600" i="1">
                                                    <a:latin typeface="Cambria Math"/>
                                                  </a:rPr>
                                                  <m:t>𝛀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altLang="ko-KR" sz="1600" i="1">
                                                    <a:latin typeface="Cambria Math"/>
                                                  </a:rPr>
                                                  <m:t>𝑺</m:t>
                                                </m:r>
                                              </m:sup>
                                            </m:sSubSup>
                                            <m:d>
                                              <m:dPr>
                                                <m:ctrlPr>
                                                  <a:rPr lang="en-US" altLang="ko-KR" sz="1600" i="1">
                                                    <a:latin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altLang="ko-KR" sz="1600" i="1">
                                                    <a:latin typeface="Cambria Math"/>
                                                  </a:rPr>
                                                  <m:t>𝒖𝒙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  <m:r>
                                          <a:rPr lang="en-US" altLang="ko-KR" sz="1600" b="1" i="0" smtClean="0">
                                            <a:latin typeface="Cambria Math"/>
                                          </a:rPr>
                                          <m:t>𝐝</m:t>
                                        </m:r>
                                        <m:r>
                                          <a:rPr lang="en-US" altLang="ko-KR" sz="1600" b="1" i="1" smtClean="0">
                                            <a:latin typeface="Cambria Math"/>
                                          </a:rPr>
                                          <m:t>𝒖</m:t>
                                        </m:r>
                                        <m:r>
                                          <a:rPr lang="en-US" altLang="ko-KR" sz="1600" b="1" i="1" smtClean="0">
                                            <a:latin typeface="Cambria Math"/>
                                          </a:rPr>
                                          <m:t>,</m:t>
                                        </m:r>
                                      </m:e>
                                    </m:nary>
                                  </m:e>
                                </m:nary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altLang="ko-KR" sz="16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altLang="ko-KR" sz="1600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ko-KR" altLang="en-US" sz="1600" i="1">
                                            <a:latin typeface="Cambria Math"/>
                                          </a:rPr>
                                          <m:t>𝝋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ko-KR" sz="1600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</m:sub>
                                  <m:sup>
                                    <m:acc>
                                      <m:accPr>
                                        <m:chr m:val="̅"/>
                                        <m:ctrlPr>
                                          <a:rPr lang="en-US" altLang="ko-KR" sz="1600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ko-KR" sz="1600" i="1">
                                            <a:latin typeface="Cambria Math"/>
                                          </a:rPr>
                                          <m:t>𝒁</m:t>
                                        </m:r>
                                      </m:e>
                                    </m:acc>
                                  </m:sup>
                                </m:sSubSup>
                                <m:d>
                                  <m:dPr>
                                    <m:ctrlPr>
                                      <a:rPr lang="en-US" altLang="ko-KR" sz="16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ko-KR" sz="1600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n-US" altLang="ko-KR" sz="1600" i="1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altLang="ko-KR" sz="1600" i="1">
                                    <a:latin typeface="Cambria Math"/>
                                  </a:rPr>
                                  <m:t>−</m:t>
                                </m:r>
                                <m:nary>
                                  <m:naryPr>
                                    <m:chr m:val="∑"/>
                                    <m:limLoc m:val="subSup"/>
                                    <m:supHide m:val="on"/>
                                    <m:ctrlPr>
                                      <a:rPr lang="en-US" altLang="ko-KR" sz="1600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9"/>
                                      </m:rPr>
                                      <a:rPr lang="en-US" altLang="ko-KR" sz="1600" i="1">
                                        <a:latin typeface="Cambria Math"/>
                                      </a:rPr>
                                      <m:t>𝑺</m:t>
                                    </m:r>
                                    <m:r>
                                      <a:rPr lang="en-US" altLang="ko-KR" sz="1600" i="1">
                                        <a:latin typeface="Cambria Math"/>
                                        <a:ea typeface="Cambria Math"/>
                                      </a:rPr>
                                      <m:t>⊆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altLang="ko-KR" sz="1600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ko-KR" sz="1600" i="1">
                                            <a:latin typeface="Cambria Math"/>
                                            <a:ea typeface="Cambria Math"/>
                                          </a:rPr>
                                          <m:t>𝒁</m:t>
                                        </m:r>
                                      </m:e>
                                    </m:acc>
                                  </m:sub>
                                  <m:sup/>
                                  <m:e>
                                    <m:nary>
                                      <m:naryPr>
                                        <m:ctrlPr>
                                          <a:rPr lang="en-US" altLang="ko-KR" sz="1600" i="1">
                                            <a:latin typeface="Cambria Math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en-US" altLang="ko-KR" sz="1600" i="1">
                                            <a:latin typeface="Cambria Math"/>
                                          </a:rPr>
                                          <m:t>𝟎</m:t>
                                        </m:r>
                                      </m:sub>
                                      <m:sup>
                                        <m:r>
                                          <a:rPr lang="en-US" altLang="ko-KR" sz="1600" i="1">
                                            <a:latin typeface="Cambria Math"/>
                                          </a:rPr>
                                          <m:t>𝟏</m:t>
                                        </m:r>
                                      </m:sup>
                                      <m:e>
                                        <m:sSup>
                                          <m:sSupPr>
                                            <m:ctrlPr>
                                              <a:rPr lang="en-US" altLang="ko-KR" sz="1600" i="1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ko-KR" sz="1600" i="1">
                                                <a:latin typeface="Cambria Math"/>
                                              </a:rPr>
                                              <m:t>𝒖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ko-KR" sz="1600" i="1">
                                                <a:latin typeface="Cambria Math"/>
                                              </a:rPr>
                                              <m:t>|</m:t>
                                            </m:r>
                                            <m:r>
                                              <a:rPr lang="en-US" altLang="ko-KR" sz="1600" i="1">
                                                <a:latin typeface="Cambria Math"/>
                                              </a:rPr>
                                              <m:t>𝑺</m:t>
                                            </m:r>
                                            <m:r>
                                              <a:rPr lang="en-US" altLang="ko-KR" sz="1600" i="1">
                                                <a:latin typeface="Cambria Math"/>
                                              </a:rPr>
                                              <m:t>|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lang="en-US" altLang="ko-KR" sz="1600" i="1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ko-KR" sz="1600" i="1">
                                                <a:latin typeface="Cambria Math"/>
                                              </a:rPr>
                                              <m:t>(</m:t>
                                            </m:r>
                                            <m:r>
                                              <a:rPr lang="en-US" altLang="ko-KR" sz="1600" i="1">
                                                <a:latin typeface="Cambria Math"/>
                                              </a:rPr>
                                              <m:t>𝟏</m:t>
                                            </m:r>
                                            <m:r>
                                              <a:rPr lang="en-US" altLang="ko-KR" sz="1600" i="1"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altLang="ko-KR" sz="1600" i="1">
                                                <a:latin typeface="Cambria Math"/>
                                              </a:rPr>
                                              <m:t>𝒖</m:t>
                                            </m:r>
                                            <m:r>
                                              <a:rPr lang="en-US" altLang="ko-KR" sz="1600" i="1">
                                                <a:latin typeface="Cambria Math"/>
                                              </a:rPr>
                                              <m:t>)</m:t>
                                            </m:r>
                                          </m:e>
                                          <m:sup>
                                            <m:d>
                                              <m:dPr>
                                                <m:begChr m:val="|"/>
                                                <m:endChr m:val="|"/>
                                                <m:ctrlPr>
                                                  <a:rPr lang="en-US" altLang="ko-KR" sz="1600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acc>
                                                  <m:accPr>
                                                    <m:chr m:val="̅"/>
                                                    <m:ctrlPr>
                                                      <a:rPr lang="en-US" altLang="ko-KR" sz="1600" i="1">
                                                        <a:latin typeface="Cambria Math"/>
                                                        <a:ea typeface="Cambria Math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en-US" altLang="ko-KR" sz="1600" i="1">
                                                        <a:latin typeface="Cambria Math"/>
                                                        <a:ea typeface="Cambria Math"/>
                                                      </a:rPr>
                                                      <m:t>𝒁</m:t>
                                                    </m:r>
                                                  </m:e>
                                                </m:acc>
                                              </m:e>
                                            </m:d>
                                            <m:r>
                                              <a:rPr lang="en-US" altLang="ko-KR" sz="1600" i="1">
                                                <a:latin typeface="Cambria Math"/>
                                                <a:ea typeface="Cambria Math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altLang="ko-KR" sz="1600" i="1">
                                                <a:latin typeface="Cambria Math"/>
                                              </a:rPr>
                                              <m:t>|</m:t>
                                            </m:r>
                                            <m:r>
                                              <a:rPr lang="en-US" altLang="ko-KR" sz="1600" i="1">
                                                <a:latin typeface="Cambria Math"/>
                                              </a:rPr>
                                              <m:t>𝑺</m:t>
                                            </m:r>
                                            <m:r>
                                              <a:rPr lang="en-US" altLang="ko-KR" sz="1600" i="1">
                                                <a:latin typeface="Cambria Math"/>
                                              </a:rPr>
                                              <m:t>|</m:t>
                                            </m:r>
                                          </m:sup>
                                        </m:sSup>
                                        <m:f>
                                          <m:fPr>
                                            <m:ctrlPr>
                                              <a:rPr lang="en-US" altLang="ko-KR" sz="1600" i="1" smtClean="0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altLang="ko-KR" sz="1600">
                                                <a:latin typeface="Cambria Math"/>
                                              </a:rPr>
                                              <m:t>𝐝</m:t>
                                            </m:r>
                                            <m:sSubSup>
                                              <m:sSubSupPr>
                                                <m:ctrlPr>
                                                  <a:rPr lang="en-US" altLang="ko-KR" sz="1600" i="1">
                                                    <a:latin typeface="Cambria Math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altLang="ko-KR" sz="1600" i="1">
                                                    <a:latin typeface="Cambria Math"/>
                                                  </a:rPr>
                                                  <m:t>𝑴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ko-KR" altLang="en-US" sz="1600" i="1">
                                                    <a:latin typeface="Cambria Math"/>
                                                  </a:rPr>
                                                  <m:t>𝛀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altLang="ko-KR" sz="1600" i="1">
                                                    <a:latin typeface="Cambria Math"/>
                                                  </a:rPr>
                                                  <m:t>𝑺</m:t>
                                                </m:r>
                                              </m:sup>
                                            </m:sSubSup>
                                            <m:d>
                                              <m:dPr>
                                                <m:ctrlPr>
                                                  <a:rPr lang="en-US" altLang="ko-KR" sz="1600" i="1">
                                                    <a:latin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altLang="ko-KR" sz="1600" i="1">
                                                    <a:latin typeface="Cambria Math"/>
                                                  </a:rPr>
                                                  <m:t>𝒖𝒙</m:t>
                                                </m:r>
                                              </m:e>
                                            </m:d>
                                          </m:num>
                                          <m:den>
                                            <m:r>
                                              <a:rPr lang="en-US" altLang="ko-KR" sz="1600">
                                                <a:latin typeface="Cambria Math"/>
                                              </a:rPr>
                                              <m:t>𝐝</m:t>
                                            </m:r>
                                            <m:r>
                                              <a:rPr lang="en-US" altLang="ko-KR" sz="1600" b="1" i="1" smtClean="0">
                                                <a:latin typeface="Cambria Math"/>
                                              </a:rPr>
                                              <m:t>𝒙</m:t>
                                            </m:r>
                                          </m:den>
                                        </m:f>
                                        <m:r>
                                          <a:rPr lang="en-US" altLang="ko-KR" sz="1600">
                                            <a:latin typeface="Cambria Math"/>
                                          </a:rPr>
                                          <m:t>𝐝</m:t>
                                        </m:r>
                                        <m:r>
                                          <a:rPr lang="en-US" altLang="ko-KR" sz="1600" i="1">
                                            <a:latin typeface="Cambria Math"/>
                                          </a:rPr>
                                          <m:t>𝒖</m:t>
                                        </m:r>
                                        <m:r>
                                          <a:rPr lang="en-US" altLang="ko-KR" sz="1600" i="1">
                                            <a:latin typeface="Cambria Math"/>
                                          </a:rPr>
                                          <m:t>,</m:t>
                                        </m:r>
                                      </m:e>
                                    </m:nary>
                                  </m:e>
                                </m:nary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ko-KR" sz="1600" dirty="0" smtClean="0"/>
              </a:p>
              <a:p>
                <a:pPr>
                  <a:spcBef>
                    <a:spcPts val="500"/>
                  </a:spcBef>
                </a:pPr>
                <a:r>
                  <a:rPr lang="en-US" altLang="ko-KR" sz="1600" dirty="0"/>
                  <a:t>w</a:t>
                </a:r>
                <a:r>
                  <a:rPr lang="en-US" altLang="ko-KR" sz="1600" dirty="0" smtClean="0"/>
                  <a:t>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6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ko-KR" sz="1600" i="1"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ko-KR" altLang="en-US" sz="1600" i="1">
                            <a:latin typeface="Cambria Math"/>
                          </a:rPr>
                          <m:t>𝛀</m:t>
                        </m:r>
                      </m:sub>
                      <m:sup>
                        <m:r>
                          <a:rPr lang="en-US" altLang="ko-KR" sz="1600" i="1">
                            <a:latin typeface="Cambria Math"/>
                          </a:rPr>
                          <m:t>𝑺</m:t>
                        </m:r>
                      </m:sup>
                    </m:sSubSup>
                    <m:d>
                      <m:dPr>
                        <m:ctrlPr>
                          <a:rPr lang="en-US" altLang="ko-KR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1600" b="1" i="1" smtClean="0">
                            <a:latin typeface="Cambria Math"/>
                          </a:rPr>
                          <m:t>𝒙</m:t>
                        </m:r>
                      </m:e>
                    </m:d>
                    <m:box>
                      <m:boxPr>
                        <m:ctrlPr>
                          <a:rPr lang="en-US" altLang="ko-KR" sz="1600" i="1" smtClean="0">
                            <a:latin typeface="Cambria Math"/>
                          </a:rPr>
                        </m:ctrlPr>
                      </m:boxPr>
                      <m:e>
                        <m:r>
                          <a:rPr lang="en-US" altLang="ko-KR" sz="1600" i="1" smtClean="0">
                            <a:latin typeface="Cambria Math"/>
                          </a:rPr>
                          <m:t>≔</m:t>
                        </m:r>
                      </m:e>
                    </m:box>
                    <m:func>
                      <m:funcPr>
                        <m:ctrlPr>
                          <a:rPr lang="en-US" altLang="ko-KR" sz="160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ko-KR" sz="160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ko-KR" sz="1600" i="0" smtClean="0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altLang="ko-KR" sz="1600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altLang="ko-KR" sz="1600" i="1">
                                    <a:latin typeface="Cambria Math"/>
                                  </a:rPr>
                                  <m:t>𝒊</m:t>
                                </m:r>
                                <m:r>
                                  <a:rPr lang="en-US" altLang="ko-KR" sz="1600" i="1"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r>
                                  <a:rPr lang="en-US" altLang="ko-KR" sz="1600" i="1">
                                    <a:latin typeface="Cambria Math"/>
                                    <a:ea typeface="Cambria Math"/>
                                  </a:rPr>
                                  <m:t>𝑺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altLang="ko-KR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i="1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altLang="ko-KR" sz="1600" i="1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altLang="ko-KR" sz="1600" i="1" smtClean="0">
                                    <a:latin typeface="Cambria Math"/>
                                    <a:ea typeface="Cambria Math"/>
                                  </a:rPr>
                                  <m:t>≤</m:t>
                                </m:r>
                                <m:r>
                                  <a:rPr lang="en-US" altLang="ko-KR" sz="1600" b="1" i="1" smtClean="0"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  <m:r>
                                  <a:rPr lang="en-US" altLang="ko-KR" sz="1600" b="1" i="1" smtClean="0">
                                    <a:latin typeface="Cambria Math"/>
                                    <a:ea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ko-KR" sz="1600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b="1" i="1" smtClean="0">
                                        <a:latin typeface="Cambria Math"/>
                                        <a:ea typeface="Cambria Math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altLang="ko-KR" sz="1600" b="1" i="1" smtClean="0">
                                        <a:latin typeface="Cambria Math"/>
                                        <a:ea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altLang="ko-KR" sz="1600" b="1" i="1" smtClean="0">
                                    <a:latin typeface="Cambria Math"/>
                                    <a:ea typeface="Cambria Math"/>
                                  </a:rPr>
                                  <m:t>≥</m:t>
                                </m:r>
                                <m:r>
                                  <a:rPr lang="en-US" altLang="ko-KR" sz="1600" b="1" i="1" smtClean="0">
                                    <a:latin typeface="Cambria Math"/>
                                    <a:ea typeface="Cambria Math"/>
                                  </a:rPr>
                                  <m:t>𝟎</m:t>
                                </m:r>
                              </m:e>
                            </m:nary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altLang="ko-KR" sz="160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ko-KR" sz="1600" b="1" i="1" smtClean="0">
                                <a:latin typeface="Cambria Math"/>
                              </a:rPr>
                              <m:t>𝒊</m:t>
                            </m:r>
                            <m:r>
                              <a:rPr lang="en-US" altLang="ko-KR" sz="1600" b="1" i="1" smtClean="0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altLang="ko-KR" sz="1600" b="1" i="1" smtClean="0">
                                <a:latin typeface="Cambria Math"/>
                                <a:ea typeface="Cambria Math"/>
                              </a:rPr>
                              <m:t>𝑺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ko-KR" sz="1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ko-KR" altLang="en-US" sz="16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ko-KR" altLang="en-US" sz="1600" i="1">
                                        <a:latin typeface="Cambria Math"/>
                                      </a:rPr>
                                      <m:t>𝛀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ko-KR" sz="1600" b="1" i="1" smtClean="0"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ko-KR" sz="1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b="1" i="1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altLang="ko-KR" sz="1600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func>
                  </m:oMath>
                </a14:m>
                <a:r>
                  <a:rPr lang="en-US" altLang="ko-KR" sz="1800" dirty="0" smtClean="0"/>
                  <a:t>.</a:t>
                </a:r>
              </a:p>
            </p:txBody>
          </p:sp>
        </mc:Choice>
        <mc:Fallback xmlns="">
          <p:sp>
            <p:nvSpPr>
              <p:cNvPr id="1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4107" y="2573126"/>
                <a:ext cx="8422266" cy="2476855"/>
              </a:xfrm>
              <a:prstGeom prst="rect">
                <a:avLst/>
              </a:prstGeom>
              <a:blipFill rotWithShape="1">
                <a:blip r:embed="rId4"/>
                <a:stretch>
                  <a:fillRect l="-579" t="-1232" r="-1664" b="-20690"/>
                </a:stretch>
              </a:blipFill>
              <a:ln w="38100">
                <a:noFill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24107" y="5505493"/>
            <a:ext cx="8422266" cy="6653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6800" rIns="90000" bIns="46800"/>
          <a:lstStyle/>
          <a:p>
            <a:pPr marL="341313" indent="-341313">
              <a:spcBef>
                <a:spcPts val="500"/>
              </a:spcBef>
              <a:buFont typeface="Times New Roman" pitchFamily="18" charset="0"/>
              <a:buChar char="•"/>
            </a:pPr>
            <a:r>
              <a:rPr lang="en-US" altLang="ko-KR" sz="1600" b="0" dirty="0" smtClean="0"/>
              <a:t>A simplistic formula for Shapley-like payoff distribution scheme.</a:t>
            </a:r>
          </a:p>
          <a:p>
            <a:pPr marL="341313" indent="-341313">
              <a:spcBef>
                <a:spcPts val="500"/>
              </a:spcBef>
              <a:buFont typeface="Times New Roman" pitchFamily="18" charset="0"/>
              <a:buChar char="•"/>
            </a:pPr>
            <a:r>
              <a:rPr lang="en-US" altLang="ko-KR" sz="1600" b="0" dirty="0" smtClean="0"/>
              <a:t>A generalized formula of the </a:t>
            </a:r>
            <a:r>
              <a:rPr lang="en-US" altLang="ko-KR" sz="1600" b="0" dirty="0" err="1" smtClean="0"/>
              <a:t>Aumann</a:t>
            </a:r>
            <a:r>
              <a:rPr lang="en-US" altLang="ko-KR" sz="1600" b="0" dirty="0" smtClean="0"/>
              <a:t>-Shapley (A-S) prices in coalition game theory</a:t>
            </a:r>
            <a:endParaRPr lang="en-US" altLang="ko-KR" sz="1600" b="0" dirty="0"/>
          </a:p>
        </p:txBody>
      </p:sp>
    </p:spTree>
    <p:extLst>
      <p:ext uri="{BB962C8B-B14F-4D97-AF65-F5344CB8AC3E}">
        <p14:creationId xmlns:p14="http://schemas.microsoft.com/office/powerpoint/2010/main" val="137441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0" y="539750"/>
            <a:ext cx="6993983" cy="1141413"/>
          </a:xfrm>
        </p:spPr>
        <p:txBody>
          <a:bodyPr/>
          <a:lstStyle/>
          <a:p>
            <a:pPr algn="ctr"/>
            <a:r>
              <a:rPr lang="en-US" altLang="ko-KR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50" charset="-127"/>
              </a:rPr>
              <a:t>Outline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079500" y="1978025"/>
            <a:ext cx="7770813" cy="3920970"/>
          </a:xfrm>
        </p:spPr>
        <p:txBody>
          <a:bodyPr/>
          <a:lstStyle/>
          <a:p>
            <a:pPr marL="182880" indent="-381000">
              <a:buFont typeface="Times New Roman" pitchFamily="18" charset="0"/>
              <a:buAutoNum type="arabicPeriod"/>
            </a:pPr>
            <a:r>
              <a:rPr lang="en-US" altLang="ko-KR" sz="2800" b="1" strike="sngStrike" dirty="0" smtClean="0">
                <a:solidFill>
                  <a:schemeClr val="tx1"/>
                </a:solidFill>
                <a:ea typeface="굴림" pitchFamily="50" charset="-127"/>
              </a:rPr>
              <a:t>Introduction</a:t>
            </a:r>
          </a:p>
          <a:p>
            <a:pPr marL="182880" indent="-381000">
              <a:buFont typeface="Times New Roman" pitchFamily="18" charset="0"/>
              <a:buAutoNum type="arabicPeriod"/>
            </a:pPr>
            <a:r>
              <a:rPr lang="en-US" altLang="ko-KR" sz="2800" b="1" strike="sngStrike" dirty="0" smtClean="0"/>
              <a:t>Minimal Formalism</a:t>
            </a:r>
          </a:p>
          <a:p>
            <a:pPr marL="182880" indent="-342900">
              <a:buFont typeface="+mj-lt"/>
              <a:buAutoNum type="arabicPeriod"/>
            </a:pPr>
            <a:r>
              <a:rPr lang="en-US" altLang="ko-KR" sz="2800" b="1" strike="sngStrike" dirty="0" smtClean="0"/>
              <a:t>Coalition Game in Peer-Assisted Services</a:t>
            </a:r>
          </a:p>
          <a:p>
            <a:pPr marL="182880" indent="-381000">
              <a:buFont typeface="Times New Roman" pitchFamily="18" charset="0"/>
              <a:buAutoNum type="arabicPeriod"/>
            </a:pPr>
            <a:r>
              <a:rPr lang="en-US" altLang="ko-KR" sz="2800" b="1" dirty="0" smtClean="0">
                <a:solidFill>
                  <a:schemeClr val="tx1"/>
                </a:solidFill>
              </a:rPr>
              <a:t>Instability of the Grand Coalition</a:t>
            </a:r>
          </a:p>
          <a:p>
            <a:pPr marL="659130" lvl="1" indent="-457200">
              <a:buFont typeface="Arial" pitchFamily="34" charset="0"/>
              <a:buChar char="•"/>
            </a:pPr>
            <a:r>
              <a:rPr lang="en-US" altLang="ko-KR" sz="2000" dirty="0" smtClean="0"/>
              <a:t>Shapley Value Not in the Core</a:t>
            </a:r>
            <a:endParaRPr lang="en-US" altLang="ko-KR" sz="2000" dirty="0"/>
          </a:p>
          <a:p>
            <a:pPr marL="659130" lvl="1" indent="-457200">
              <a:buFont typeface="Arial" pitchFamily="34" charset="0"/>
              <a:buChar char="•"/>
            </a:pPr>
            <a:r>
              <a:rPr lang="en-US" altLang="ko-KR" sz="2000" dirty="0" err="1" smtClean="0"/>
              <a:t>Aumann-Drèze</a:t>
            </a:r>
            <a:r>
              <a:rPr lang="en-US" altLang="ko-KR" sz="2000" dirty="0" smtClean="0"/>
              <a:t> Payoff Doesn’t Lead to the Grand Coalition</a:t>
            </a:r>
          </a:p>
          <a:p>
            <a:pPr marL="182880" indent="-381000">
              <a:buFont typeface="Times New Roman" pitchFamily="18" charset="0"/>
              <a:buAutoNum type="arabicPeriod"/>
            </a:pPr>
            <a:r>
              <a:rPr lang="en-US" altLang="ko-KR" sz="2800" b="1" dirty="0" smtClean="0">
                <a:solidFill>
                  <a:schemeClr val="bg1">
                    <a:lumMod val="85000"/>
                  </a:schemeClr>
                </a:solidFill>
              </a:rPr>
              <a:t>Critique of the </a:t>
            </a:r>
            <a:r>
              <a:rPr lang="en-US" altLang="ko-KR" sz="2800" b="1" dirty="0" err="1" smtClean="0">
                <a:solidFill>
                  <a:schemeClr val="bg1">
                    <a:lumMod val="85000"/>
                  </a:schemeClr>
                </a:solidFill>
              </a:rPr>
              <a:t>Aumann-Drèze</a:t>
            </a:r>
            <a:r>
              <a:rPr lang="en-US" altLang="ko-KR" sz="2800" b="1" dirty="0" smtClean="0">
                <a:solidFill>
                  <a:schemeClr val="bg1">
                    <a:lumMod val="85000"/>
                  </a:schemeClr>
                </a:solidFill>
              </a:rPr>
              <a:t> Value</a:t>
            </a:r>
          </a:p>
          <a:p>
            <a:pPr marL="182880" indent="-381000">
              <a:buFont typeface="Times New Roman" pitchFamily="18" charset="0"/>
              <a:buAutoNum type="arabicPeriod"/>
            </a:pPr>
            <a:r>
              <a:rPr lang="en-US" altLang="ko-KR" sz="2800" b="1" dirty="0" smtClean="0">
                <a:solidFill>
                  <a:schemeClr val="bg1">
                    <a:lumMod val="85000"/>
                  </a:schemeClr>
                </a:solidFill>
              </a:rPr>
              <a:t>Conclusion</a:t>
            </a:r>
            <a:endParaRPr lang="en-US" altLang="ko-KR" sz="28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40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2"/>
              <p:cNvSpPr>
                <a:spLocks noGrp="1" noChangeArrowheads="1"/>
              </p:cNvSpPr>
              <p:nvPr>
                <p:ph type="title" idx="4294967295"/>
              </p:nvPr>
            </p:nvSpPr>
            <p:spPr>
              <a:xfrm>
                <a:off x="456011" y="483190"/>
                <a:ext cx="8342302" cy="695161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US" altLang="ko-KR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굴림" pitchFamily="50" charset="-127"/>
                  </a:rPr>
                  <a:t>Local Instability: Shapley Value </a:t>
                </a:r>
                <a14:m>
                  <m:oMath xmlns:m="http://schemas.openxmlformats.org/officeDocument/2006/math">
                    <m:r>
                      <a:rPr lang="en-US" altLang="ko-KR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Cambria Math"/>
                      </a:rPr>
                      <m:t>∉</m:t>
                    </m:r>
                  </m:oMath>
                </a14:m>
                <a:r>
                  <a:rPr lang="en-US" altLang="ko-KR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굴림" pitchFamily="50" charset="-127"/>
                  </a:rPr>
                  <a:t> Core</a:t>
                </a:r>
                <a:endParaRPr lang="en-US" altLang="ko-KR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ea typeface="굴림" pitchFamily="50" charset="-127"/>
                </a:endParaRPr>
              </a:p>
            </p:txBody>
          </p:sp>
        </mc:Choice>
        <mc:Fallback xmlns="">
          <p:sp>
            <p:nvSpPr>
              <p:cNvPr id="9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xfrm>
                <a:off x="456011" y="483190"/>
                <a:ext cx="8342302" cy="695161"/>
              </a:xfrm>
              <a:blipFill rotWithShape="1">
                <a:blip r:embed="rId3"/>
                <a:stretch>
                  <a:fillRect t="-3509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/>
              <p:cNvSpPr>
                <a:spLocks noChangeArrowheads="1"/>
              </p:cNvSpPr>
              <p:nvPr/>
            </p:nvSpPr>
            <p:spPr bwMode="auto">
              <a:xfrm>
                <a:off x="524107" y="1351973"/>
                <a:ext cx="4827211" cy="1562533"/>
              </a:xfrm>
              <a:prstGeom prst="rect">
                <a:avLst/>
              </a:prstGeom>
              <a:solidFill>
                <a:srgbClr val="F5EBFF"/>
              </a:solidFill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indent="-365760">
                  <a:spcBef>
                    <a:spcPts val="600"/>
                  </a:spcBef>
                  <a:buFont typeface="Wingdings" pitchFamily="2" charset="2"/>
                  <a:buChar char="§"/>
                </a:pPr>
                <a:r>
                  <a:rPr lang="en-US" altLang="ko-KR" sz="1800" b="0" dirty="0" smtClean="0">
                    <a:solidFill>
                      <a:prstClr val="black"/>
                    </a:solidFill>
                    <a:ea typeface="굴림" pitchFamily="50" charset="-127"/>
                  </a:rPr>
                  <a:t>“Shapley Value </a:t>
                </a:r>
                <a14:m>
                  <m:oMath xmlns:m="http://schemas.openxmlformats.org/officeDocument/2006/math">
                    <m:r>
                      <a:rPr lang="en-US" altLang="ko-KR" sz="18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altLang="ko-KR" sz="1800" b="0" dirty="0" smtClean="0">
                    <a:solidFill>
                      <a:prstClr val="black"/>
                    </a:solidFill>
                    <a:ea typeface="굴림" pitchFamily="50" charset="-127"/>
                  </a:rPr>
                  <a:t> Core” implies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altLang="ko-KR" sz="1600" b="0" dirty="0" smtClean="0">
                    <a:solidFill>
                      <a:prstClr val="black"/>
                    </a:solidFill>
                    <a:ea typeface="굴림" pitchFamily="50" charset="-127"/>
                  </a:rPr>
                  <a:t>: There is no coalition whose worth is greater than the sum of the Shapley payoffs of the members. 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altLang="ko-KR" sz="16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altLang="ko-KR" sz="1600" b="0" dirty="0" smtClean="0">
                    <a:solidFill>
                      <a:prstClr val="black"/>
                    </a:solidFill>
                    <a:ea typeface="굴림" pitchFamily="50" charset="-127"/>
                  </a:rPr>
                  <a:t> If the initial coalition structure is the grand coalition, no arbitrary coalition will break it.</a:t>
                </a:r>
              </a:p>
            </p:txBody>
          </p:sp>
        </mc:Choice>
        <mc:Fallback xmlns="">
          <p:sp>
            <p:nvSpPr>
              <p:cNvPr id="10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4107" y="1351973"/>
                <a:ext cx="4827211" cy="1562533"/>
              </a:xfrm>
              <a:prstGeom prst="rect">
                <a:avLst/>
              </a:prstGeom>
              <a:blipFill rotWithShape="1">
                <a:blip r:embed="rId4"/>
                <a:stretch>
                  <a:fillRect l="-884" t="-1953" b="-781"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3"/>
              <p:cNvSpPr>
                <a:spLocks noChangeArrowheads="1"/>
              </p:cNvSpPr>
              <p:nvPr/>
            </p:nvSpPr>
            <p:spPr bwMode="auto">
              <a:xfrm>
                <a:off x="524107" y="3058610"/>
                <a:ext cx="8422266" cy="94052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noFill/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90000" tIns="46800" rIns="90000" bIns="46800"/>
              <a:lstStyle/>
              <a:p>
                <a:pPr marL="341313" indent="-341313">
                  <a:spcBef>
                    <a:spcPts val="500"/>
                  </a:spcBef>
                  <a:buFont typeface="Times New Roman" pitchFamily="18" charset="0"/>
                  <a:buChar char="•"/>
                </a:pPr>
                <a:r>
                  <a:rPr lang="en-US" altLang="ko-KR" sz="1800" dirty="0" smtClean="0">
                    <a:solidFill>
                      <a:schemeClr val="bg2">
                        <a:lumMod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Simplified Version of Theorem 2 </a:t>
                </a:r>
                <a:r>
                  <a:rPr lang="en-US" altLang="ko-KR" sz="1800" dirty="0">
                    <a:solidFill>
                      <a:schemeClr val="bg2">
                        <a:lumMod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(Shapley Value ∉ </a:t>
                </a:r>
                <a:r>
                  <a:rPr lang="en-US" altLang="ko-KR" sz="1800" dirty="0" smtClean="0">
                    <a:solidFill>
                      <a:schemeClr val="bg2">
                        <a:lumMod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Core)</a:t>
                </a:r>
              </a:p>
              <a:p>
                <a:pPr>
                  <a:spcBef>
                    <a:spcPts val="500"/>
                  </a:spcBef>
                </a:pPr>
                <a:r>
                  <a:rPr lang="en-US" altLang="ko-KR" sz="1600" dirty="0" smtClean="0"/>
                  <a:t>If there are two or more providers and all cost functions are concave, the Shapley payoff vector for the game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16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1600" b="1" i="1" smtClean="0">
                            <a:latin typeface="Cambria Math"/>
                          </a:rPr>
                          <m:t>𝑵</m:t>
                        </m:r>
                        <m:r>
                          <a:rPr lang="en-US" altLang="ko-KR" sz="1600" b="1" i="1" smtClean="0">
                            <a:latin typeface="Cambria Math"/>
                          </a:rPr>
                          <m:t>,</m:t>
                        </m:r>
                        <m:r>
                          <a:rPr lang="en-US" altLang="ko-KR" sz="1600" b="1" i="1" smtClean="0">
                            <a:latin typeface="Cambria Math"/>
                          </a:rPr>
                          <m:t>𝒗</m:t>
                        </m:r>
                      </m:e>
                    </m:d>
                  </m:oMath>
                </a14:m>
                <a:r>
                  <a:rPr lang="en-US" altLang="ko-KR" sz="1600" dirty="0" smtClean="0"/>
                  <a:t> does not lie in the core.</a:t>
                </a:r>
                <a:endParaRPr lang="en-US" altLang="ko-KR" sz="1800" dirty="0" smtClean="0"/>
              </a:p>
            </p:txBody>
          </p:sp>
        </mc:Choice>
        <mc:Fallback xmlns="">
          <p:sp>
            <p:nvSpPr>
              <p:cNvPr id="1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4107" y="3058610"/>
                <a:ext cx="8422266" cy="940521"/>
              </a:xfrm>
              <a:prstGeom prst="rect">
                <a:avLst/>
              </a:prstGeom>
              <a:blipFill rotWithShape="1">
                <a:blip r:embed="rId5"/>
                <a:stretch>
                  <a:fillRect l="-579" t="-4545" b="-6494"/>
                </a:stretch>
              </a:blipFill>
              <a:ln w="38100">
                <a:noFill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24107" y="4120613"/>
            <a:ext cx="8422266" cy="8968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6800" rIns="90000" bIns="46800"/>
          <a:lstStyle/>
          <a:p>
            <a:pPr marL="341313" indent="-341313">
              <a:spcBef>
                <a:spcPts val="500"/>
              </a:spcBef>
              <a:buFont typeface="Times New Roman" pitchFamily="18" charset="0"/>
              <a:buChar char="•"/>
            </a:pPr>
            <a:r>
              <a:rPr lang="en-US" altLang="ko-KR" sz="1600" b="0" dirty="0" smtClean="0"/>
              <a:t>A stark contrast to the single-provider case in [MIS10] where the Shapley payoff vector is proven to lie in the core.</a:t>
            </a:r>
          </a:p>
          <a:p>
            <a:pPr marL="341313" indent="-341313">
              <a:spcBef>
                <a:spcPts val="500"/>
              </a:spcBef>
              <a:buFont typeface="Times New Roman" pitchFamily="18" charset="0"/>
              <a:buChar char="•"/>
            </a:pPr>
            <a:r>
              <a:rPr lang="en-US" altLang="ko-KR" sz="1600" b="0" dirty="0" smtClean="0"/>
              <a:t>In other words, the number of content providers </a:t>
            </a:r>
            <a:r>
              <a:rPr lang="en-US" altLang="ko-KR" sz="1600" i="1" dirty="0" smtClean="0"/>
              <a:t>matters</a:t>
            </a:r>
            <a:r>
              <a:rPr lang="en-US" altLang="ko-KR" sz="1600" b="0" dirty="0" smtClean="0"/>
              <a:t>.</a:t>
            </a:r>
          </a:p>
          <a:p>
            <a:pPr marL="341313" indent="-341313">
              <a:spcBef>
                <a:spcPts val="500"/>
              </a:spcBef>
              <a:buFont typeface="Times New Roman" pitchFamily="18" charset="0"/>
              <a:buChar char="•"/>
            </a:pPr>
            <a:endParaRPr lang="en-US" altLang="ko-KR" sz="1600" b="0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26207" y="6165616"/>
            <a:ext cx="82567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200" b="0" dirty="0" smtClean="0">
                <a:solidFill>
                  <a:srgbClr val="7030A0"/>
                </a:solidFill>
                <a:ea typeface="굴림" pitchFamily="50" charset="-127"/>
              </a:rPr>
              <a:t>[MIS10] V. </a:t>
            </a:r>
            <a:r>
              <a:rPr lang="en-US" altLang="ko-KR" sz="1200" b="0" dirty="0" err="1" smtClean="0">
                <a:solidFill>
                  <a:srgbClr val="7030A0"/>
                </a:solidFill>
                <a:ea typeface="굴림" pitchFamily="50" charset="-127"/>
              </a:rPr>
              <a:t>Misra</a:t>
            </a:r>
            <a:r>
              <a:rPr lang="en-US" altLang="ko-KR" sz="1200" b="0" dirty="0" smtClean="0">
                <a:solidFill>
                  <a:srgbClr val="7030A0"/>
                </a:solidFill>
                <a:ea typeface="굴림" pitchFamily="50" charset="-127"/>
              </a:rPr>
              <a:t>, S. Ioannidis, A. </a:t>
            </a:r>
            <a:r>
              <a:rPr lang="en-US" altLang="ko-KR" sz="1200" b="0" dirty="0" err="1" smtClean="0">
                <a:solidFill>
                  <a:srgbClr val="7030A0"/>
                </a:solidFill>
                <a:ea typeface="굴림" pitchFamily="50" charset="-127"/>
              </a:rPr>
              <a:t>Chaintreau</a:t>
            </a:r>
            <a:r>
              <a:rPr lang="en-US" altLang="ko-KR" sz="1200" b="0" dirty="0" smtClean="0">
                <a:solidFill>
                  <a:srgbClr val="7030A0"/>
                </a:solidFill>
                <a:ea typeface="굴림" pitchFamily="50" charset="-127"/>
              </a:rPr>
              <a:t>, and L. </a:t>
            </a:r>
            <a:r>
              <a:rPr lang="en-US" altLang="ko-KR" sz="1200" b="0" dirty="0" err="1" smtClean="0">
                <a:solidFill>
                  <a:srgbClr val="7030A0"/>
                </a:solidFill>
                <a:ea typeface="굴림" pitchFamily="50" charset="-127"/>
              </a:rPr>
              <a:t>Massoulié</a:t>
            </a:r>
            <a:r>
              <a:rPr lang="en-US" altLang="ko-KR" sz="1200" b="0" dirty="0" smtClean="0">
                <a:solidFill>
                  <a:srgbClr val="7030A0"/>
                </a:solidFill>
                <a:ea typeface="굴림" pitchFamily="50" charset="-127"/>
              </a:rPr>
              <a:t>, “Incentivizing peer-assisted services: A fluid Shapley value approach”, </a:t>
            </a:r>
            <a:r>
              <a:rPr lang="en-US" altLang="ko-KR" sz="1200" i="1" dirty="0" smtClean="0">
                <a:solidFill>
                  <a:srgbClr val="7030A0"/>
                </a:solidFill>
                <a:ea typeface="굴림" pitchFamily="50" charset="-127"/>
              </a:rPr>
              <a:t>ACM </a:t>
            </a:r>
            <a:r>
              <a:rPr lang="en-US" altLang="ko-KR" sz="1200" i="1" dirty="0" err="1" smtClean="0">
                <a:solidFill>
                  <a:srgbClr val="7030A0"/>
                </a:solidFill>
                <a:ea typeface="굴림" pitchFamily="50" charset="-127"/>
              </a:rPr>
              <a:t>Sigmetrics</a:t>
            </a:r>
            <a:r>
              <a:rPr lang="en-US" altLang="ko-KR" sz="1200" b="0" dirty="0" smtClean="0">
                <a:solidFill>
                  <a:srgbClr val="7030A0"/>
                </a:solidFill>
                <a:ea typeface="굴림" pitchFamily="50" charset="-127"/>
              </a:rPr>
              <a:t>, June 2010.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45573" y="5226627"/>
                <a:ext cx="7429500" cy="707886"/>
              </a:xfrm>
              <a:prstGeom prst="rect">
                <a:avLst/>
              </a:prstGeom>
              <a:solidFill>
                <a:srgbClr val="FFFFEB"/>
              </a:solid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schemeClr val="bg2">
                    <a:lumMod val="50000"/>
                    <a:alpha val="40000"/>
                  </a:schemeClr>
                </a:outerShdw>
                <a:softEdge rad="31750"/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One provider with concave cost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Shapley Value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Core</a:t>
                </a:r>
              </a:p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Two providers with concave costs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Shapley Value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∉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Core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573" y="5226627"/>
                <a:ext cx="7429500" cy="7078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schemeClr val="bg2">
                    <a:lumMod val="50000"/>
                    <a:alpha val="40000"/>
                  </a:schemeClr>
                </a:outerShdw>
                <a:softEdge rad="3175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452" y="1351973"/>
            <a:ext cx="3595439" cy="1366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50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6011" y="483190"/>
            <a:ext cx="8342302" cy="695161"/>
          </a:xfrm>
        </p:spPr>
        <p:txBody>
          <a:bodyPr>
            <a:normAutofit/>
          </a:bodyPr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50" charset="-127"/>
              </a:rPr>
              <a:t>Convergence to the Grand Coalition</a:t>
            </a:r>
            <a:endParaRPr lang="en-US" altLang="ko-KR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굴림" pitchFamily="50" charset="-127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24107" y="1351973"/>
            <a:ext cx="8422266" cy="1365105"/>
          </a:xfrm>
          <a:prstGeom prst="rect">
            <a:avLst/>
          </a:prstGeom>
          <a:solidFill>
            <a:srgbClr val="F5EBFF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indent="-365760"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ko-KR" sz="1800" b="0" dirty="0" smtClean="0">
                <a:solidFill>
                  <a:prstClr val="black"/>
                </a:solidFill>
                <a:ea typeface="굴림" pitchFamily="50" charset="-127"/>
              </a:rPr>
              <a:t>What happens if the initial coalition structure is not the grand coalition?</a:t>
            </a:r>
          </a:p>
          <a:p>
            <a:pPr>
              <a:spcBef>
                <a:spcPts val="600"/>
              </a:spcBef>
            </a:pPr>
            <a:r>
              <a:rPr lang="en-US" altLang="ko-KR" sz="1800" b="0" dirty="0" smtClean="0">
                <a:solidFill>
                  <a:prstClr val="black"/>
                </a:solidFill>
                <a:ea typeface="굴림" pitchFamily="50" charset="-127"/>
              </a:rPr>
              <a:t>: Will the coalition structure </a:t>
            </a:r>
            <a:r>
              <a:rPr lang="en-US" altLang="ko-KR" sz="1800" i="1" dirty="0" smtClean="0">
                <a:solidFill>
                  <a:srgbClr val="C00000"/>
                </a:solidFill>
                <a:ea typeface="굴림" pitchFamily="50" charset="-127"/>
              </a:rPr>
              <a:t>converge</a:t>
            </a:r>
            <a:r>
              <a:rPr lang="en-US" altLang="ko-KR" sz="1800" b="0" dirty="0" smtClean="0">
                <a:solidFill>
                  <a:prstClr val="black"/>
                </a:solidFill>
                <a:ea typeface="굴림" pitchFamily="50" charset="-127"/>
              </a:rPr>
              <a:t> to the grand coalition?</a:t>
            </a:r>
          </a:p>
          <a:p>
            <a:pPr>
              <a:spcBef>
                <a:spcPts val="600"/>
              </a:spcBef>
            </a:pPr>
            <a:r>
              <a:rPr lang="en-US" altLang="ko-KR" sz="1800" b="0" dirty="0" smtClean="0">
                <a:solidFill>
                  <a:prstClr val="black"/>
                </a:solidFill>
                <a:ea typeface="굴림" pitchFamily="50" charset="-127"/>
              </a:rPr>
              <a:t>: </a:t>
            </a:r>
            <a:r>
              <a:rPr lang="en-US" altLang="ko-KR" sz="1600" b="0" dirty="0" smtClean="0">
                <a:solidFill>
                  <a:prstClr val="black"/>
                </a:solidFill>
                <a:ea typeface="굴림" pitchFamily="50" charset="-127"/>
              </a:rPr>
              <a:t>To define the notion of convergence and stability, we introduce </a:t>
            </a:r>
            <a:r>
              <a:rPr lang="en-US" altLang="ko-KR" sz="1600" b="0" smtClean="0">
                <a:solidFill>
                  <a:prstClr val="black"/>
                </a:solidFill>
                <a:ea typeface="굴림" pitchFamily="50" charset="-127"/>
              </a:rPr>
              <a:t>and use the </a:t>
            </a:r>
            <a:r>
              <a:rPr lang="en-US" altLang="ko-KR" sz="1600" b="0" dirty="0" smtClean="0">
                <a:solidFill>
                  <a:prstClr val="black"/>
                </a:solidFill>
                <a:ea typeface="굴림" pitchFamily="50" charset="-127"/>
              </a:rPr>
              <a:t>stability notion of Hart and </a:t>
            </a:r>
            <a:r>
              <a:rPr lang="en-US" altLang="ko-KR" sz="1600" b="0" dirty="0" err="1" smtClean="0">
                <a:solidFill>
                  <a:prstClr val="black"/>
                </a:solidFill>
                <a:ea typeface="굴림" pitchFamily="50" charset="-127"/>
              </a:rPr>
              <a:t>Kurz</a:t>
            </a:r>
            <a:r>
              <a:rPr lang="en-US" altLang="ko-KR" sz="1600" b="0" dirty="0" smtClean="0">
                <a:solidFill>
                  <a:prstClr val="black"/>
                </a:solidFill>
                <a:ea typeface="굴림" pitchFamily="50" charset="-127"/>
              </a:rPr>
              <a:t> [HAR93].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25084" y="2883335"/>
            <a:ext cx="8422266" cy="7327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6800" rIns="90000" bIns="46800"/>
          <a:lstStyle/>
          <a:p>
            <a:pPr marL="341313" indent="-341313">
              <a:spcBef>
                <a:spcPts val="500"/>
              </a:spcBef>
              <a:buFont typeface="Times New Roman" pitchFamily="18" charset="0"/>
              <a:buChar char="•"/>
            </a:pPr>
            <a:r>
              <a:rPr lang="en-US" altLang="ko-KR" sz="1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Simplified Version of Theorem 3</a:t>
            </a:r>
            <a:endParaRPr lang="en-US" altLang="ko-KR" sz="14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500"/>
              </a:spcBef>
            </a:pPr>
            <a:r>
              <a:rPr lang="en-US" altLang="ko-KR" sz="1600" dirty="0"/>
              <a:t>If there are two </a:t>
            </a:r>
            <a:r>
              <a:rPr lang="en-US" altLang="ko-KR" sz="1600" dirty="0" smtClean="0"/>
              <a:t>or </a:t>
            </a:r>
            <a:r>
              <a:rPr lang="en-US" altLang="ko-KR" sz="1600" dirty="0"/>
              <a:t>more </a:t>
            </a:r>
            <a:r>
              <a:rPr lang="en-US" altLang="ko-KR" sz="1600" dirty="0" smtClean="0"/>
              <a:t>providers, the grand coalition is not the global attractor.</a:t>
            </a:r>
            <a:endParaRPr lang="en-US" altLang="ko-KR" sz="1800" dirty="0" smtClean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25084" y="4309018"/>
            <a:ext cx="8422266" cy="6162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6800" rIns="90000" bIns="46800"/>
          <a:lstStyle/>
          <a:p>
            <a:pPr marL="341313" indent="-341313">
              <a:spcBef>
                <a:spcPts val="500"/>
              </a:spcBef>
              <a:buFont typeface="Times New Roman" pitchFamily="18" charset="0"/>
              <a:buChar char="•"/>
            </a:pPr>
            <a:r>
              <a:rPr lang="en-US" altLang="ko-KR" sz="1600" b="0" dirty="0" smtClean="0"/>
              <a:t>Whether the Shapley value lies in the core or not, whether the cost functions are concave of not, the grand coalition is not globally stable.</a:t>
            </a:r>
          </a:p>
          <a:p>
            <a:pPr marL="341313" indent="-341313">
              <a:spcBef>
                <a:spcPts val="500"/>
              </a:spcBef>
              <a:buFont typeface="Times New Roman" pitchFamily="18" charset="0"/>
              <a:buChar char="•"/>
            </a:pPr>
            <a:endParaRPr lang="en-US" altLang="ko-KR" sz="1600" b="0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25084" y="6220988"/>
            <a:ext cx="8256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200" b="0" dirty="0" smtClean="0">
                <a:solidFill>
                  <a:srgbClr val="7030A0"/>
                </a:solidFill>
                <a:ea typeface="굴림" pitchFamily="50" charset="-127"/>
              </a:rPr>
              <a:t>[HAR83] S. Hart and M. </a:t>
            </a:r>
            <a:r>
              <a:rPr lang="en-US" altLang="ko-KR" sz="1200" b="0" dirty="0" err="1" smtClean="0">
                <a:solidFill>
                  <a:srgbClr val="7030A0"/>
                </a:solidFill>
                <a:ea typeface="굴림" pitchFamily="50" charset="-127"/>
              </a:rPr>
              <a:t>Kurz</a:t>
            </a:r>
            <a:r>
              <a:rPr lang="en-US" altLang="ko-KR" sz="1200" b="0" dirty="0" smtClean="0">
                <a:solidFill>
                  <a:srgbClr val="7030A0"/>
                </a:solidFill>
                <a:ea typeface="굴림" pitchFamily="50" charset="-127"/>
              </a:rPr>
              <a:t>, “Endogenous Formation of Coalitions”, </a:t>
            </a:r>
            <a:r>
              <a:rPr lang="en-US" altLang="ko-KR" sz="1200" i="1" dirty="0" err="1" smtClean="0">
                <a:solidFill>
                  <a:srgbClr val="7030A0"/>
                </a:solidFill>
                <a:ea typeface="굴림" pitchFamily="50" charset="-127"/>
              </a:rPr>
              <a:t>Econometrica</a:t>
            </a:r>
            <a:r>
              <a:rPr lang="en-US" altLang="ko-KR" sz="1200" b="0" dirty="0" smtClean="0">
                <a:solidFill>
                  <a:srgbClr val="7030A0"/>
                </a:solidFill>
                <a:ea typeface="굴림" pitchFamily="50" charset="-127"/>
              </a:rPr>
              <a:t>, vol. 51, pp. 1047-1064, 1983.</a:t>
            </a:r>
          </a:p>
        </p:txBody>
      </p:sp>
    </p:spTree>
    <p:extLst>
      <p:ext uri="{BB962C8B-B14F-4D97-AF65-F5344CB8AC3E}">
        <p14:creationId xmlns:p14="http://schemas.microsoft.com/office/powerpoint/2010/main" val="224339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0" y="539750"/>
            <a:ext cx="6993983" cy="1141413"/>
          </a:xfrm>
        </p:spPr>
        <p:txBody>
          <a:bodyPr/>
          <a:lstStyle/>
          <a:p>
            <a:pPr algn="ctr"/>
            <a:r>
              <a:rPr lang="en-US" altLang="ko-KR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50" charset="-127"/>
              </a:rPr>
              <a:t>Outline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079500" y="1978025"/>
            <a:ext cx="7770813" cy="3920970"/>
          </a:xfrm>
        </p:spPr>
        <p:txBody>
          <a:bodyPr/>
          <a:lstStyle/>
          <a:p>
            <a:pPr marL="182880" indent="-381000">
              <a:buFont typeface="Times New Roman" pitchFamily="18" charset="0"/>
              <a:buAutoNum type="arabicPeriod"/>
            </a:pPr>
            <a:r>
              <a:rPr lang="en-US" altLang="ko-KR" sz="2800" b="1" strike="sngStrike" dirty="0" smtClean="0">
                <a:solidFill>
                  <a:schemeClr val="tx1"/>
                </a:solidFill>
                <a:ea typeface="굴림" pitchFamily="50" charset="-127"/>
              </a:rPr>
              <a:t>Introduction</a:t>
            </a:r>
          </a:p>
          <a:p>
            <a:pPr marL="182880" indent="-381000">
              <a:buFont typeface="Times New Roman" pitchFamily="18" charset="0"/>
              <a:buAutoNum type="arabicPeriod"/>
            </a:pPr>
            <a:r>
              <a:rPr lang="en-US" altLang="ko-KR" sz="2800" b="1" strike="sngStrike" dirty="0" smtClean="0"/>
              <a:t>Minimal Formalism</a:t>
            </a:r>
          </a:p>
          <a:p>
            <a:pPr marL="182880" indent="-342900">
              <a:buFont typeface="+mj-lt"/>
              <a:buAutoNum type="arabicPeriod"/>
            </a:pPr>
            <a:r>
              <a:rPr lang="en-US" altLang="ko-KR" sz="2800" b="1" strike="sngStrike" dirty="0" smtClean="0"/>
              <a:t>Coalition Game in Peer-Assisted Services</a:t>
            </a:r>
          </a:p>
          <a:p>
            <a:pPr marL="182880" indent="-381000">
              <a:buFont typeface="Times New Roman" pitchFamily="18" charset="0"/>
              <a:buAutoNum type="arabicPeriod"/>
            </a:pPr>
            <a:r>
              <a:rPr lang="en-US" altLang="ko-KR" sz="2800" b="1" strike="sngStrike" dirty="0" smtClean="0">
                <a:solidFill>
                  <a:schemeClr val="tx1"/>
                </a:solidFill>
              </a:rPr>
              <a:t>Instability of the Grand Coalition</a:t>
            </a:r>
          </a:p>
          <a:p>
            <a:pPr marL="182880" indent="-381000">
              <a:buFont typeface="Times New Roman" pitchFamily="18" charset="0"/>
              <a:buAutoNum type="arabicPeriod"/>
            </a:pPr>
            <a:r>
              <a:rPr lang="en-US" altLang="ko-KR" sz="2800" b="1" dirty="0" smtClean="0">
                <a:solidFill>
                  <a:schemeClr val="tx1"/>
                </a:solidFill>
              </a:rPr>
              <a:t>Critique of the </a:t>
            </a:r>
            <a:r>
              <a:rPr lang="en-US" altLang="ko-KR" sz="2800" b="1" dirty="0" err="1" smtClean="0">
                <a:solidFill>
                  <a:schemeClr val="tx1"/>
                </a:solidFill>
              </a:rPr>
              <a:t>Aumann-Drèze</a:t>
            </a:r>
            <a:r>
              <a:rPr lang="en-US" altLang="ko-KR" sz="2800" b="1" dirty="0" smtClean="0">
                <a:solidFill>
                  <a:schemeClr val="tx1"/>
                </a:solidFill>
              </a:rPr>
              <a:t> Value</a:t>
            </a:r>
          </a:p>
          <a:p>
            <a:pPr marL="659130" lvl="1" indent="-457200">
              <a:buFont typeface="Arial" pitchFamily="34" charset="0"/>
              <a:buChar char="•"/>
            </a:pPr>
            <a:r>
              <a:rPr lang="en-US" altLang="ko-KR" sz="2400" dirty="0" smtClean="0"/>
              <a:t>Unfairness, Monopoly and Oscillation</a:t>
            </a:r>
            <a:endParaRPr lang="en-US" altLang="ko-KR" sz="24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182880" indent="-381000">
              <a:buFont typeface="Times New Roman" pitchFamily="18" charset="0"/>
              <a:buAutoNum type="arabicPeriod"/>
            </a:pPr>
            <a:r>
              <a:rPr lang="en-US" altLang="ko-KR" sz="2800" b="1" dirty="0" smtClean="0">
                <a:solidFill>
                  <a:schemeClr val="bg1">
                    <a:lumMod val="85000"/>
                  </a:schemeClr>
                </a:solidFill>
              </a:rPr>
              <a:t>Conclusion</a:t>
            </a:r>
            <a:endParaRPr lang="en-US" altLang="ko-KR" sz="28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95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6011" y="483190"/>
            <a:ext cx="8342302" cy="695161"/>
          </a:xfrm>
        </p:spPr>
        <p:txBody>
          <a:bodyPr>
            <a:normAutofit/>
          </a:bodyPr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50" charset="-127"/>
              </a:rPr>
              <a:t>Critique of A-D Value: Unfairness</a:t>
            </a:r>
            <a:endParaRPr lang="en-US" altLang="ko-KR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굴림" pitchFamily="50" charset="-127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24107" y="1351973"/>
            <a:ext cx="8422266" cy="1027545"/>
          </a:xfrm>
          <a:prstGeom prst="rect">
            <a:avLst/>
          </a:prstGeom>
          <a:solidFill>
            <a:srgbClr val="F5EBFF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indent="-365760"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ko-KR" sz="1800" b="0" dirty="0" smtClean="0">
                <a:solidFill>
                  <a:prstClr val="black"/>
                </a:solidFill>
                <a:ea typeface="굴림" pitchFamily="50" charset="-127"/>
              </a:rPr>
              <a:t>Our stability results suggest that if the content providers are rational (selfish), the grand coalition will not be formed, hence single-provider coalitions will persist.</a:t>
            </a:r>
          </a:p>
          <a:p>
            <a:pPr indent="-365760"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ko-KR" sz="1800" b="0" dirty="0" smtClean="0">
                <a:solidFill>
                  <a:prstClr val="black"/>
                </a:solidFill>
                <a:ea typeface="굴림" pitchFamily="50" charset="-127"/>
              </a:rPr>
              <a:t>We illustrate the weak points the A-D payoff when the providers are separate.</a:t>
            </a:r>
            <a:endParaRPr lang="en-US" altLang="ko-KR" sz="1600" b="0" dirty="0" smtClean="0">
              <a:solidFill>
                <a:prstClr val="black"/>
              </a:solidFill>
              <a:ea typeface="굴림" pitchFamily="50" charset="-127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3892" y="2460507"/>
            <a:ext cx="787388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Example 1: When Two Providers Have Convex Costs</a:t>
            </a:r>
            <a:endParaRPr 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66" y="3010872"/>
            <a:ext cx="8014447" cy="2481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>
                <a:spLocks noChangeArrowheads="1"/>
              </p:cNvSpPr>
              <p:nvPr/>
            </p:nvSpPr>
            <p:spPr bwMode="auto">
              <a:xfrm>
                <a:off x="513910" y="5571136"/>
                <a:ext cx="8422266" cy="97995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noFill/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90000" tIns="46800" rIns="90000" bIns="46800"/>
              <a:lstStyle/>
              <a:p>
                <a:pPr marL="341313" indent="-341313">
                  <a:spcBef>
                    <a:spcPts val="500"/>
                  </a:spcBef>
                  <a:buFont typeface="Times New Roman" pitchFamily="18" charset="0"/>
                  <a:buChar char="•"/>
                </a:pPr>
                <a:r>
                  <a:rPr lang="en-US" altLang="ko-KR" sz="1600" dirty="0" smtClean="0"/>
                  <a:t>Unfairness</a:t>
                </a:r>
              </a:p>
              <a:p>
                <a:pPr marL="798513" lvl="1" indent="-341313">
                  <a:spcBef>
                    <a:spcPts val="500"/>
                  </a:spcBef>
                  <a:buFont typeface="Times New Roman" pitchFamily="18" charset="0"/>
                  <a:buChar char="•"/>
                </a:pPr>
                <a:r>
                  <a:rPr lang="en-US" altLang="ko-KR" sz="1600" b="0" dirty="0" smtClean="0"/>
                  <a:t>Provider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altLang="ko-KR" sz="1600" b="0" dirty="0" smtClean="0"/>
                  <a:t> (</a:t>
                </a:r>
                <a14:m>
                  <m:oMath xmlns:m="http://schemas.openxmlformats.org/officeDocument/2006/math">
                    <m:r>
                      <a:rPr lang="en-US" altLang="ko-KR" sz="1600" b="0" i="1" dirty="0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altLang="ko-KR" sz="1600" b="0" dirty="0" smtClean="0"/>
                  <a:t>) is paid more (less) than her Shapley value.</a:t>
                </a:r>
              </a:p>
              <a:p>
                <a:pPr marL="798513" lvl="1" indent="-341313">
                  <a:spcBef>
                    <a:spcPts val="500"/>
                  </a:spcBef>
                  <a:buFont typeface="Times New Roman" pitchFamily="18" charset="0"/>
                  <a:buChar char="•"/>
                </a:pPr>
                <a:r>
                  <a:rPr lang="en-US" altLang="ko-KR" sz="1600" b="0" dirty="0" smtClean="0"/>
                  <a:t>Every peer is paid less than his Shapley value.</a:t>
                </a:r>
              </a:p>
              <a:p>
                <a:pPr marL="341313" indent="-341313">
                  <a:spcBef>
                    <a:spcPts val="500"/>
                  </a:spcBef>
                  <a:buFont typeface="Times New Roman" pitchFamily="18" charset="0"/>
                  <a:buChar char="•"/>
                </a:pPr>
                <a:endParaRPr lang="en-US" altLang="ko-KR" sz="1600" b="0" dirty="0"/>
              </a:p>
            </p:txBody>
          </p:sp>
        </mc:Choice>
        <mc:Fallback xmlns="">
          <p:sp>
            <p:nvSpPr>
              <p:cNvPr id="11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3910" y="5571136"/>
                <a:ext cx="8422266" cy="979955"/>
              </a:xfrm>
              <a:prstGeom prst="rect">
                <a:avLst/>
              </a:prstGeom>
              <a:blipFill rotWithShape="1">
                <a:blip r:embed="rId4"/>
                <a:stretch>
                  <a:fillRect l="-217" t="-1863" b="-4969"/>
                </a:stretch>
              </a:blipFill>
              <a:ln w="38100">
                <a:noFill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38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6011" y="483190"/>
            <a:ext cx="8342302" cy="695161"/>
          </a:xfrm>
        </p:spPr>
        <p:txBody>
          <a:bodyPr>
            <a:normAutofit/>
          </a:bodyPr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50" charset="-127"/>
              </a:rPr>
              <a:t>Critique of A-D Value: Monopoly</a:t>
            </a:r>
            <a:endParaRPr lang="en-US" altLang="ko-KR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굴림" pitchFamily="50" charset="-127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8131" y="1418980"/>
            <a:ext cx="804540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Example 2: When Two Providers Have Concave Costs</a:t>
            </a:r>
            <a:endParaRPr 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>
                <a:spLocks noChangeArrowheads="1"/>
              </p:cNvSpPr>
              <p:nvPr/>
            </p:nvSpPr>
            <p:spPr bwMode="auto">
              <a:xfrm>
                <a:off x="513910" y="4675082"/>
                <a:ext cx="8422266" cy="66584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noFill/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90000" tIns="46800" rIns="90000" bIns="46800"/>
              <a:lstStyle/>
              <a:p>
                <a:pPr marL="341313" indent="-341313">
                  <a:spcBef>
                    <a:spcPts val="500"/>
                  </a:spcBef>
                  <a:buFont typeface="Times New Roman" pitchFamily="18" charset="0"/>
                  <a:buChar char="•"/>
                </a:pPr>
                <a:r>
                  <a:rPr lang="en-US" altLang="ko-KR" sz="1600" dirty="0" smtClean="0"/>
                  <a:t>Monopoly</a:t>
                </a:r>
              </a:p>
              <a:p>
                <a:pPr marL="798513" lvl="1" indent="-341313">
                  <a:spcBef>
                    <a:spcPts val="500"/>
                  </a:spcBef>
                  <a:buFont typeface="Times New Roman" pitchFamily="18" charset="0"/>
                  <a:buChar char="•"/>
                </a:pPr>
                <a:r>
                  <a:rPr lang="en-US" altLang="ko-KR" sz="1600" b="0" dirty="0" smtClean="0"/>
                  <a:t>Provider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altLang="ko-KR" sz="1600" b="0" dirty="0" smtClean="0"/>
                  <a:t> monopolizes all peers.</a:t>
                </a:r>
              </a:p>
              <a:p>
                <a:pPr marL="341313" indent="-341313">
                  <a:spcBef>
                    <a:spcPts val="500"/>
                  </a:spcBef>
                  <a:buFont typeface="Times New Roman" pitchFamily="18" charset="0"/>
                  <a:buChar char="•"/>
                </a:pPr>
                <a:endParaRPr lang="en-US" altLang="ko-KR" sz="1600" b="0" dirty="0"/>
              </a:p>
            </p:txBody>
          </p:sp>
        </mc:Choice>
        <mc:Fallback xmlns="">
          <p:sp>
            <p:nvSpPr>
              <p:cNvPr id="11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3910" y="4675082"/>
                <a:ext cx="8422266" cy="665846"/>
              </a:xfrm>
              <a:prstGeom prst="rect">
                <a:avLst/>
              </a:prstGeom>
              <a:blipFill rotWithShape="1">
                <a:blip r:embed="rId3"/>
                <a:stretch>
                  <a:fillRect l="-217" t="-2752" b="-9174"/>
                </a:stretch>
              </a:blipFill>
              <a:ln w="38100">
                <a:noFill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75" y="1963773"/>
            <a:ext cx="8077425" cy="250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680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6011" y="483190"/>
            <a:ext cx="8342302" cy="695161"/>
          </a:xfrm>
        </p:spPr>
        <p:txBody>
          <a:bodyPr>
            <a:normAutofit/>
          </a:bodyPr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50" charset="-127"/>
              </a:rPr>
              <a:t>Critique of A-D Value: Oscillation</a:t>
            </a:r>
            <a:endParaRPr lang="en-US" altLang="ko-KR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굴림" pitchFamily="50" charset="-127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8112" y="1418980"/>
            <a:ext cx="780547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Example 3: A-D Payoff Leads to Oscillatory Coalition Structure</a:t>
            </a:r>
            <a:endParaRPr lang="en-US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24107" y="5584298"/>
            <a:ext cx="8422266" cy="6658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6800" rIns="90000" bIns="46800"/>
          <a:lstStyle/>
          <a:p>
            <a:pPr marL="341313" indent="-341313">
              <a:spcBef>
                <a:spcPts val="500"/>
              </a:spcBef>
              <a:buFont typeface="Times New Roman" pitchFamily="18" charset="0"/>
              <a:buChar char="•"/>
            </a:pPr>
            <a:r>
              <a:rPr lang="en-US" altLang="ko-KR" sz="1600" dirty="0" smtClean="0"/>
              <a:t>Oscillation</a:t>
            </a:r>
          </a:p>
          <a:p>
            <a:pPr marL="798513" lvl="1" indent="-341313">
              <a:spcBef>
                <a:spcPts val="500"/>
              </a:spcBef>
              <a:buFont typeface="Times New Roman" pitchFamily="18" charset="0"/>
              <a:buChar char="•"/>
            </a:pPr>
            <a:r>
              <a:rPr lang="en-US" altLang="ko-KR" sz="1600" b="0" dirty="0" smtClean="0"/>
              <a:t>It is not yet clear how this behavior will be developed in large-scale systems.</a:t>
            </a:r>
            <a:endParaRPr lang="en-US" altLang="ko-KR" sz="1600" b="0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24107" y="1351973"/>
            <a:ext cx="8422266" cy="996371"/>
          </a:xfrm>
          <a:prstGeom prst="rect">
            <a:avLst/>
          </a:prstGeom>
          <a:solidFill>
            <a:srgbClr val="F5EBFF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indent="-365760"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ko-KR" sz="1800" b="0" dirty="0" smtClean="0">
                <a:solidFill>
                  <a:prstClr val="black"/>
                </a:solidFill>
                <a:ea typeface="굴림" pitchFamily="50" charset="-127"/>
              </a:rPr>
              <a:t>Relaxing the assumption of monotonicity of the cost functions, we can find an example which exhibits the oscillatory behavior of coalition structure.</a:t>
            </a:r>
          </a:p>
          <a:p>
            <a:pPr indent="-365760"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ko-KR" sz="1800" b="0" dirty="0" smtClean="0">
                <a:solidFill>
                  <a:prstClr val="black"/>
                </a:solidFill>
                <a:ea typeface="굴림" pitchFamily="50" charset="-127"/>
              </a:rPr>
              <a:t>There are two content providers and two peers in the following example.</a:t>
            </a:r>
            <a:endParaRPr lang="en-US" altLang="ko-KR" sz="1600" b="0" dirty="0" smtClean="0">
              <a:solidFill>
                <a:prstClr val="black"/>
              </a:solidFill>
              <a:ea typeface="굴림" pitchFamily="50" charset="-127"/>
            </a:endParaRP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982" y="2830325"/>
            <a:ext cx="3550408" cy="2671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44090" y="2430215"/>
            <a:ext cx="780547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Example 3: A-D Payoff Leads to Oscillatory Coalition Structure</a:t>
            </a:r>
            <a:endParaRPr lang="en-US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353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45218" y="539751"/>
            <a:ext cx="8305096" cy="691172"/>
          </a:xfrm>
        </p:spPr>
        <p:txBody>
          <a:bodyPr>
            <a:noAutofit/>
          </a:bodyPr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ea typeface="굴림" pitchFamily="50" charset="-127"/>
              </a:rPr>
              <a:t>IPTV: Global Trend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82598" y="1322752"/>
            <a:ext cx="8381999" cy="19554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6800" rIns="90000" bIns="46800"/>
          <a:lstStyle/>
          <a:p>
            <a:pPr marL="341313" indent="-341313">
              <a:spcBef>
                <a:spcPts val="500"/>
              </a:spcBef>
              <a:buFont typeface="Times New Roman" pitchFamily="18" charset="0"/>
              <a:buChar char="•"/>
            </a:pPr>
            <a:r>
              <a:rPr lang="en-US" altLang="ko-KR" sz="1800" dirty="0" smtClean="0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IPTV : Watching Television via Internet</a:t>
            </a:r>
          </a:p>
          <a:p>
            <a:pPr marL="341313" indent="-341313">
              <a:spcBef>
                <a:spcPts val="500"/>
              </a:spcBef>
              <a:buFont typeface="Times New Roman" pitchFamily="18" charset="0"/>
              <a:buChar char="•"/>
            </a:pPr>
            <a:r>
              <a:rPr lang="en-US" altLang="ko-KR" sz="1800" dirty="0" smtClean="0"/>
              <a:t>Fast Growth of IPTV</a:t>
            </a:r>
          </a:p>
          <a:p>
            <a:pPr marL="798513" lvl="1" indent="-341313">
              <a:spcBef>
                <a:spcPts val="500"/>
              </a:spcBef>
              <a:buFont typeface="Times New Roman" pitchFamily="18" charset="0"/>
              <a:buChar char="•"/>
            </a:pPr>
            <a:r>
              <a:rPr lang="en-US" altLang="ko-KR" sz="1600" b="0" dirty="0" smtClean="0"/>
              <a:t>Global IPTV market will rise to </a:t>
            </a:r>
            <a:r>
              <a:rPr lang="en-US" altLang="ko-KR" sz="1600" dirty="0" smtClean="0"/>
              <a:t>110 million subscribers by 2014</a:t>
            </a:r>
            <a:r>
              <a:rPr lang="en-US" altLang="ko-KR" sz="1600" b="0" dirty="0" smtClean="0"/>
              <a:t>.</a:t>
            </a:r>
          </a:p>
          <a:p>
            <a:pPr marL="798513" lvl="1" indent="-341313">
              <a:spcBef>
                <a:spcPts val="500"/>
              </a:spcBef>
              <a:buFont typeface="Times New Roman" pitchFamily="18" charset="0"/>
              <a:buChar char="•"/>
            </a:pPr>
            <a:r>
              <a:rPr lang="en-US" altLang="ko-KR" sz="1600" b="0" dirty="0"/>
              <a:t>Compound Annual Growth Rate (CAGR) is 24% between 2011-2014</a:t>
            </a:r>
            <a:r>
              <a:rPr lang="en-US" altLang="ko-KR" sz="1600" b="0" dirty="0" smtClean="0"/>
              <a:t>.</a:t>
            </a:r>
          </a:p>
          <a:p>
            <a:pPr marL="798513" lvl="1" indent="-341313">
              <a:spcBef>
                <a:spcPts val="500"/>
              </a:spcBef>
              <a:buFont typeface="Times New Roman" pitchFamily="18" charset="0"/>
              <a:buChar char="•"/>
            </a:pPr>
            <a:r>
              <a:rPr lang="en-US" altLang="ko-KR" sz="1600" b="0" dirty="0"/>
              <a:t>South Korea has </a:t>
            </a:r>
            <a:r>
              <a:rPr lang="en-US" altLang="ko-KR" sz="1600" dirty="0" smtClean="0"/>
              <a:t>2 </a:t>
            </a:r>
            <a:r>
              <a:rPr lang="en-US" altLang="ko-KR" sz="1600" dirty="0"/>
              <a:t>million IPTV subscribers</a:t>
            </a:r>
            <a:r>
              <a:rPr lang="en-US" altLang="ko-KR" sz="1600" b="0" dirty="0"/>
              <a:t> as of Jan. 2011</a:t>
            </a:r>
            <a:r>
              <a:rPr lang="en-US" altLang="ko-KR" sz="1600" b="0" dirty="0" smtClean="0"/>
              <a:t>. </a:t>
            </a:r>
          </a:p>
          <a:p>
            <a:pPr lvl="1">
              <a:spcBef>
                <a:spcPts val="500"/>
              </a:spcBef>
            </a:pPr>
            <a:r>
              <a:rPr lang="en-US" altLang="ko-KR" sz="1600" b="0" dirty="0" smtClean="0"/>
              <a:t>	</a:t>
            </a:r>
            <a:r>
              <a:rPr lang="en-US" altLang="ko-KR" sz="1200" b="0" dirty="0" smtClean="0"/>
              <a:t>(Population: 49 million)</a:t>
            </a:r>
            <a:endParaRPr lang="en-US" altLang="ko-KR" sz="1200" b="0" dirty="0"/>
          </a:p>
          <a:p>
            <a:pPr marL="798513" lvl="1" indent="-341313">
              <a:spcBef>
                <a:spcPts val="500"/>
              </a:spcBef>
              <a:buFont typeface="Times New Roman" pitchFamily="18" charset="0"/>
              <a:buChar char="•"/>
            </a:pPr>
            <a:endParaRPr lang="en-US" altLang="ko-KR" sz="1600" dirty="0"/>
          </a:p>
          <a:p>
            <a:pPr marL="798513" lvl="1" indent="-341313">
              <a:spcBef>
                <a:spcPts val="500"/>
              </a:spcBef>
              <a:buFont typeface="Times New Roman" pitchFamily="18" charset="0"/>
              <a:buChar char="•"/>
            </a:pPr>
            <a:endParaRPr lang="en-US" altLang="ko-KR" dirty="0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5" y="3383707"/>
            <a:ext cx="4616846" cy="261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07837" y="6082489"/>
            <a:ext cx="825676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200" b="0" dirty="0" smtClean="0">
                <a:solidFill>
                  <a:srgbClr val="7030A0"/>
                </a:solidFill>
                <a:ea typeface="굴림" pitchFamily="50" charset="-127"/>
              </a:rPr>
              <a:t>MRG Inc., “IPTV Global Forecast – 2010 to 2014”, </a:t>
            </a:r>
            <a:r>
              <a:rPr lang="en-US" altLang="ko-KR" sz="1200" i="1" dirty="0" smtClean="0">
                <a:solidFill>
                  <a:srgbClr val="7030A0"/>
                </a:solidFill>
                <a:ea typeface="굴림" pitchFamily="50" charset="-127"/>
              </a:rPr>
              <a:t>Semiannual IPTV Global Forecast</a:t>
            </a:r>
            <a:r>
              <a:rPr lang="en-US" altLang="ko-KR" sz="1200" b="0" dirty="0" smtClean="0">
                <a:solidFill>
                  <a:srgbClr val="7030A0"/>
                </a:solidFill>
                <a:ea typeface="굴림" pitchFamily="50" charset="-127"/>
              </a:rPr>
              <a:t>, Dec. 2010.</a:t>
            </a:r>
          </a:p>
          <a:p>
            <a:pPr>
              <a:spcBef>
                <a:spcPct val="50000"/>
              </a:spcBef>
            </a:pPr>
            <a:r>
              <a:rPr lang="en-US" altLang="ko-KR" sz="1200" b="0" dirty="0" smtClean="0">
                <a:solidFill>
                  <a:srgbClr val="7030A0"/>
                </a:solidFill>
                <a:ea typeface="굴림" pitchFamily="50" charset="-127"/>
              </a:rPr>
              <a:t>RNCOS Inc., “Global IPTV Market Forecast to 2014”, </a:t>
            </a:r>
            <a:r>
              <a:rPr lang="en-US" altLang="ko-KR" sz="1200" i="1" dirty="0" smtClean="0">
                <a:solidFill>
                  <a:srgbClr val="7030A0"/>
                </a:solidFill>
                <a:ea typeface="굴림" pitchFamily="50" charset="-127"/>
              </a:rPr>
              <a:t>Market Research Report</a:t>
            </a:r>
            <a:r>
              <a:rPr lang="en-US" altLang="ko-KR" sz="1200" b="0" dirty="0" smtClean="0">
                <a:solidFill>
                  <a:srgbClr val="7030A0"/>
                </a:solidFill>
                <a:ea typeface="굴림" pitchFamily="50" charset="-127"/>
              </a:rPr>
              <a:t>, Feb. 2011.</a:t>
            </a:r>
          </a:p>
        </p:txBody>
      </p:sp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317" y="3932916"/>
            <a:ext cx="5429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28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22" y="4321010"/>
            <a:ext cx="231457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05318" y="3471286"/>
            <a:ext cx="3379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IPTV Service Providers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726" y="3932916"/>
            <a:ext cx="2132385" cy="38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28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318" y="4692882"/>
            <a:ext cx="829837" cy="82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918" y="5270967"/>
            <a:ext cx="709134" cy="1088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182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468025"/>
            <a:ext cx="7590214" cy="591848"/>
          </a:xfrm>
        </p:spPr>
        <p:txBody>
          <a:bodyPr/>
          <a:lstStyle/>
          <a:p>
            <a:pPr algn="ctr"/>
            <a:r>
              <a:rPr lang="en-US" altLang="ko-KR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50" charset="-127"/>
              </a:rPr>
              <a:t>Conclusion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92282" y="2493386"/>
            <a:ext cx="8208818" cy="1320078"/>
          </a:xfrm>
          <a:ln>
            <a:solidFill>
              <a:srgbClr val="7030A0"/>
            </a:solidFill>
          </a:ln>
        </p:spPr>
        <p:txBody>
          <a:bodyPr/>
          <a:lstStyle/>
          <a:p>
            <a:pPr marL="381000" indent="-381000">
              <a:buNone/>
            </a:pPr>
            <a:r>
              <a:rPr lang="en-US" altLang="ko-KR" b="1" dirty="0" smtClean="0">
                <a:solidFill>
                  <a:srgbClr val="C00000"/>
                </a:solidFill>
                <a:ea typeface="굴림" pitchFamily="50" charset="-127"/>
              </a:rPr>
              <a:t>A Lesson to Learn: </a:t>
            </a:r>
            <a:r>
              <a:rPr lang="en-US" altLang="ko-KR" b="1" i="1" dirty="0" smtClean="0">
                <a:solidFill>
                  <a:srgbClr val="990000"/>
                </a:solidFill>
                <a:ea typeface="굴림" pitchFamily="50" charset="-127"/>
              </a:rPr>
              <a:t>“Conflicting Pursuits of Profits”</a:t>
            </a:r>
            <a:endParaRPr lang="en-US" altLang="ko-KR" b="1" dirty="0" smtClean="0">
              <a:solidFill>
                <a:schemeClr val="tx1"/>
              </a:solidFill>
              <a:ea typeface="굴림" pitchFamily="50" charset="-127"/>
            </a:endParaRPr>
          </a:p>
          <a:p>
            <a:pPr marL="800100" lvl="1" indent="-342900"/>
            <a:r>
              <a:rPr lang="en-US" altLang="ko-KR" sz="1600" b="1" dirty="0" smtClean="0">
                <a:solidFill>
                  <a:srgbClr val="005DA2"/>
                </a:solidFill>
                <a:ea typeface="굴림" pitchFamily="50" charset="-127"/>
              </a:rPr>
              <a:t>Shapley value is not in the core.</a:t>
            </a:r>
          </a:p>
          <a:p>
            <a:pPr marL="800100" lvl="1" indent="-342900"/>
            <a:r>
              <a:rPr lang="en-US" altLang="ko-KR" sz="1600" b="1" dirty="0" smtClean="0">
                <a:solidFill>
                  <a:srgbClr val="005DA2"/>
                </a:solidFill>
                <a:ea typeface="굴림" pitchFamily="50" charset="-127"/>
              </a:rPr>
              <a:t>The coalition structure does not converge to the grand coalition.</a:t>
            </a:r>
          </a:p>
          <a:p>
            <a:pPr marL="800100" lvl="1" indent="-342900"/>
            <a:r>
              <a:rPr lang="en-US" altLang="ko-KR" sz="1600" b="1" dirty="0" smtClean="0">
                <a:solidFill>
                  <a:schemeClr val="tx1"/>
                </a:solidFill>
                <a:ea typeface="굴림" pitchFamily="50" charset="-127"/>
              </a:rPr>
              <a:t>Providers tend to persist in single-provider coalitions.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592282" y="1274829"/>
            <a:ext cx="8208818" cy="1052735"/>
          </a:xfrm>
          <a:prstGeom prst="rect">
            <a:avLst/>
          </a:prstGeom>
          <a:noFill/>
          <a:ln w="9525">
            <a:solidFill>
              <a:srgbClr val="7030A0"/>
            </a:solidFill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400050" marR="0" lvl="0" indent="-342900" algn="l" defTabSz="4572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US" altLang="ko-KR" sz="2000" kern="0" dirty="0" smtClean="0">
                <a:solidFill>
                  <a:srgbClr val="C00000"/>
                </a:solidFill>
                <a:ea typeface="굴림" pitchFamily="50" charset="-127"/>
              </a:rPr>
              <a:t>S</a:t>
            </a:r>
            <a:r>
              <a:rPr kumimoji="0" lang="en-US" altLang="ko-KR" sz="2000" b="1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굴림" pitchFamily="50" charset="-127"/>
              </a:rPr>
              <a:t>hapley</a:t>
            </a:r>
            <a:r>
              <a:rPr kumimoji="0" lang="en-US" altLang="ko-KR" sz="2000" b="1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굴림" pitchFamily="50" charset="-127"/>
              </a:rPr>
              <a:t>-like</a:t>
            </a:r>
            <a:r>
              <a:rPr kumimoji="0" lang="en-US" altLang="ko-KR" sz="2000" b="1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굴림" pitchFamily="50" charset="-127"/>
              </a:rPr>
              <a:t> Incentive Structures in Peer-Assisted Services</a:t>
            </a:r>
            <a:endParaRPr kumimoji="0" lang="en-US" altLang="ko-KR" sz="2000" b="1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굴림" pitchFamily="50" charset="-127"/>
            </a:endParaRPr>
          </a:p>
          <a:p>
            <a:pPr marL="800100" marR="0" lvl="1" indent="-342900" algn="l" defTabSz="4572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tabLst/>
              <a:defRPr/>
            </a:pPr>
            <a:r>
              <a:rPr lang="en-US" altLang="ko-KR" sz="1800" kern="0" dirty="0" smtClean="0">
                <a:solidFill>
                  <a:srgbClr val="005DA2"/>
                </a:solidFill>
                <a:ea typeface="굴림" pitchFamily="50" charset="-127"/>
              </a:rPr>
              <a:t>A simple fluid formula of the Shapley-like payoffs for the general case of </a:t>
            </a:r>
            <a:r>
              <a:rPr lang="en-US" altLang="ko-KR" sz="1800" i="1" kern="0" dirty="0" smtClean="0">
                <a:solidFill>
                  <a:srgbClr val="005D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50" charset="-127"/>
              </a:rPr>
              <a:t>multiple</a:t>
            </a:r>
            <a:r>
              <a:rPr lang="en-US" altLang="ko-KR" sz="1800" kern="0" dirty="0" smtClean="0">
                <a:solidFill>
                  <a:srgbClr val="005DA2"/>
                </a:solidFill>
                <a:ea typeface="굴림" pitchFamily="50" charset="-127"/>
              </a:rPr>
              <a:t> providers and </a:t>
            </a:r>
            <a:r>
              <a:rPr lang="en-US" altLang="ko-KR" sz="1800" i="1" kern="0" dirty="0" smtClean="0">
                <a:solidFill>
                  <a:srgbClr val="005D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50" charset="-127"/>
              </a:rPr>
              <a:t>many</a:t>
            </a:r>
            <a:r>
              <a:rPr lang="en-US" altLang="ko-KR" sz="1800" kern="0" dirty="0" smtClean="0">
                <a:solidFill>
                  <a:srgbClr val="005DA2"/>
                </a:solidFill>
                <a:ea typeface="굴림" pitchFamily="50" charset="-127"/>
              </a:rPr>
              <a:t> peers.</a:t>
            </a:r>
            <a:endParaRPr kumimoji="0" lang="en-US" altLang="ko-KR" sz="1800" b="1" i="0" u="none" strike="noStrike" kern="0" cap="none" spc="0" normalizeH="0" baseline="0" noProof="0" dirty="0" smtClean="0">
              <a:ln>
                <a:noFill/>
              </a:ln>
              <a:solidFill>
                <a:srgbClr val="005DA2"/>
              </a:solidFill>
              <a:effectLst/>
              <a:uLnTx/>
              <a:uFillTx/>
              <a:ea typeface="굴림" pitchFamily="50" charset="-127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92282" y="3973001"/>
            <a:ext cx="8208818" cy="1430271"/>
          </a:xfrm>
          <a:prstGeom prst="rect">
            <a:avLst/>
          </a:prstGeom>
          <a:noFill/>
          <a:ln w="9525">
            <a:solidFill>
              <a:srgbClr val="7030A0"/>
            </a:solidFill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400050" marR="0" lvl="0" indent="-342900" algn="l" defTabSz="4572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US" altLang="ko-KR" sz="2000" kern="0" dirty="0" smtClean="0">
                <a:solidFill>
                  <a:srgbClr val="C00000"/>
                </a:solidFill>
                <a:ea typeface="굴림" pitchFamily="50" charset="-127"/>
              </a:rPr>
              <a:t>More Issues for the Case of Single-Provider Coalitions.</a:t>
            </a:r>
            <a:endParaRPr kumimoji="0" lang="en-US" altLang="ko-KR" sz="2000" b="1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굴림" pitchFamily="50" charset="-127"/>
            </a:endParaRPr>
          </a:p>
          <a:p>
            <a:pPr marL="800100" marR="0" lvl="1" indent="-342900" algn="l" defTabSz="4572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tabLst/>
              <a:defRPr/>
            </a:pPr>
            <a:r>
              <a:rPr lang="en-US" altLang="ko-KR" sz="1800" kern="0" dirty="0" smtClean="0">
                <a:solidFill>
                  <a:srgbClr val="005DA2"/>
                </a:solidFill>
                <a:ea typeface="굴림" pitchFamily="50" charset="-127"/>
              </a:rPr>
              <a:t>Providers and peers do not receive their Shapley payoffs.</a:t>
            </a:r>
          </a:p>
          <a:p>
            <a:pPr marL="800100" marR="0" lvl="1" indent="-342900" algn="l" defTabSz="4572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tabLst/>
              <a:defRPr/>
            </a:pPr>
            <a:r>
              <a:rPr lang="en-US" altLang="ko-KR" sz="1800" kern="0" dirty="0" smtClean="0">
                <a:solidFill>
                  <a:srgbClr val="005DA2"/>
                </a:solidFill>
                <a:ea typeface="굴림" pitchFamily="50" charset="-127"/>
              </a:rPr>
              <a:t>How to regulate the service monopoly? Do we have to?</a:t>
            </a:r>
          </a:p>
          <a:p>
            <a:pPr marL="800100" marR="0" lvl="1" indent="-342900" algn="l" defTabSz="4572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tabLst/>
              <a:defRPr/>
            </a:pPr>
            <a:r>
              <a:rPr kumimoji="0" lang="en-US" altLang="ko-K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5DA2"/>
                </a:solidFill>
                <a:effectLst/>
                <a:uLnTx/>
                <a:uFillTx/>
                <a:ea typeface="굴림" pitchFamily="50" charset="-127"/>
              </a:rPr>
              <a:t>How to prevent</a:t>
            </a:r>
            <a:r>
              <a:rPr kumimoji="0" lang="en-US" altLang="ko-KR" sz="1800" b="1" i="0" u="none" strike="noStrike" kern="0" cap="none" spc="0" normalizeH="0" noProof="0" dirty="0" smtClean="0">
                <a:ln>
                  <a:noFill/>
                </a:ln>
                <a:solidFill>
                  <a:srgbClr val="005DA2"/>
                </a:solidFill>
                <a:effectLst/>
                <a:uLnTx/>
                <a:uFillTx/>
                <a:ea typeface="굴림" pitchFamily="50" charset="-127"/>
              </a:rPr>
              <a:t> oscillatory behavior of coalition structure?</a:t>
            </a:r>
            <a:endParaRPr kumimoji="0" lang="en-US" altLang="ko-KR" sz="1800" b="1" i="0" u="none" strike="noStrike" kern="0" cap="none" spc="0" normalizeH="0" baseline="0" noProof="0" dirty="0" smtClean="0">
              <a:ln>
                <a:noFill/>
              </a:ln>
              <a:solidFill>
                <a:srgbClr val="005DA2"/>
              </a:solidFill>
              <a:effectLst/>
              <a:uLnTx/>
              <a:uFillTx/>
              <a:ea typeface="굴림" pitchFamily="50" charset="-127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92283" y="5652656"/>
            <a:ext cx="8208818" cy="706580"/>
          </a:xfrm>
          <a:prstGeom prst="rect">
            <a:avLst/>
          </a:prstGeom>
          <a:noFill/>
          <a:ln w="38100">
            <a:solidFill>
              <a:srgbClr val="7030A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6800" rIns="90000" bIns="46800"/>
          <a:lstStyle/>
          <a:p>
            <a:pPr>
              <a:spcBef>
                <a:spcPts val="500"/>
              </a:spcBef>
            </a:pPr>
            <a:r>
              <a:rPr lang="en-US" altLang="ko-KR" sz="1600" dirty="0" smtClean="0"/>
              <a:t>Fair profit-sharing and opportunism of players are difficult to stand together.</a:t>
            </a:r>
          </a:p>
          <a:p>
            <a:pPr>
              <a:spcBef>
                <a:spcPts val="500"/>
              </a:spcBef>
            </a:pPr>
            <a:r>
              <a:rPr lang="en-US" altLang="ko-KR" sz="1600" b="0" dirty="0" smtClean="0"/>
              <a:t>: In our next paper, we have proposed a compromising and stable value (payoff).</a:t>
            </a:r>
            <a:endParaRPr lang="en-US" altLang="ko-KR" sz="1600" b="0" dirty="0"/>
          </a:p>
        </p:txBody>
      </p:sp>
    </p:spTree>
    <p:extLst>
      <p:ext uri="{BB962C8B-B14F-4D97-AF65-F5344CB8AC3E}">
        <p14:creationId xmlns:p14="http://schemas.microsoft.com/office/powerpoint/2010/main" val="58680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01621" y="1282700"/>
            <a:ext cx="8088881" cy="702218"/>
          </a:xfrm>
          <a:prstGeom prst="rect">
            <a:avLst/>
          </a:prstGeom>
          <a:noFill/>
          <a:ln w="38100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41313">
              <a:spcBef>
                <a:spcPts val="500"/>
              </a:spcBef>
              <a:buFont typeface="Times New Roman" pitchFamily="18" charset="0"/>
              <a:buChar char="•"/>
            </a:pPr>
            <a:r>
              <a:rPr lang="en-US" altLang="ko-KR" sz="1800" dirty="0" smtClean="0">
                <a:solidFill>
                  <a:schemeClr val="bg1">
                    <a:lumMod val="50000"/>
                  </a:schemeClr>
                </a:solidFill>
                <a:ea typeface="굴림" pitchFamily="50" charset="-127"/>
              </a:rPr>
              <a:t>P2P can reduce the operational cost of IPTV. [CHA08]</a:t>
            </a:r>
          </a:p>
          <a:p>
            <a:pPr marL="798513" lvl="1" indent="-341313">
              <a:spcBef>
                <a:spcPts val="500"/>
              </a:spcBef>
              <a:buFont typeface="Times New Roman" pitchFamily="18" charset="0"/>
              <a:buChar char="•"/>
            </a:pPr>
            <a:r>
              <a:rPr lang="en-US" altLang="ko-KR" sz="1600" dirty="0" smtClean="0">
                <a:solidFill>
                  <a:srgbClr val="FF0000"/>
                </a:solidFill>
                <a:ea typeface="굴림" pitchFamily="50" charset="-127"/>
              </a:rPr>
              <a:t>Cost: total amount of traffic between DSLAM and the first IP router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6011" y="483190"/>
            <a:ext cx="8342302" cy="695161"/>
          </a:xfrm>
        </p:spPr>
        <p:txBody>
          <a:bodyPr>
            <a:normAutofit/>
          </a:bodyPr>
          <a:lstStyle/>
          <a:p>
            <a:pPr algn="ctr"/>
            <a:r>
              <a:rPr lang="en-US" altLang="ko-K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50" charset="-127"/>
              </a:rPr>
              <a:t>P2P: Potential for Cost Reduction</a:t>
            </a:r>
            <a:endParaRPr lang="en-US" altLang="ko-KR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pitchFamily="50" charset="-127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07837" y="6082489"/>
            <a:ext cx="82567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200" b="0" dirty="0" smtClean="0">
                <a:solidFill>
                  <a:srgbClr val="7030A0"/>
                </a:solidFill>
                <a:ea typeface="굴림" pitchFamily="50" charset="-127"/>
              </a:rPr>
              <a:t>[CHA08] M. Cha, P. Rodriguez, S. Moon, and J. </a:t>
            </a:r>
            <a:r>
              <a:rPr lang="en-US" altLang="ko-KR" sz="1200" b="0" dirty="0" err="1" smtClean="0">
                <a:solidFill>
                  <a:srgbClr val="7030A0"/>
                </a:solidFill>
                <a:ea typeface="굴림" pitchFamily="50" charset="-127"/>
              </a:rPr>
              <a:t>Crowcroft</a:t>
            </a:r>
            <a:r>
              <a:rPr lang="en-US" altLang="ko-KR" sz="1200" b="0" dirty="0" smtClean="0">
                <a:solidFill>
                  <a:srgbClr val="7030A0"/>
                </a:solidFill>
                <a:ea typeface="굴림" pitchFamily="50" charset="-127"/>
              </a:rPr>
              <a:t>, “On next-generation </a:t>
            </a:r>
            <a:r>
              <a:rPr lang="en-US" altLang="ko-KR" sz="1200" b="0" dirty="0" err="1" smtClean="0">
                <a:solidFill>
                  <a:srgbClr val="7030A0"/>
                </a:solidFill>
                <a:ea typeface="굴림" pitchFamily="50" charset="-127"/>
              </a:rPr>
              <a:t>telco</a:t>
            </a:r>
            <a:r>
              <a:rPr lang="en-US" altLang="ko-KR" sz="1200" b="0" dirty="0" smtClean="0">
                <a:solidFill>
                  <a:srgbClr val="7030A0"/>
                </a:solidFill>
                <a:ea typeface="굴림" pitchFamily="50" charset="-127"/>
              </a:rPr>
              <a:t>-managed P2P TV architecture”, </a:t>
            </a:r>
            <a:r>
              <a:rPr lang="en-US" altLang="ko-KR" sz="1200" i="1" dirty="0" smtClean="0">
                <a:solidFill>
                  <a:srgbClr val="7030A0"/>
                </a:solidFill>
                <a:ea typeface="굴림" pitchFamily="50" charset="-127"/>
              </a:rPr>
              <a:t>USENIX IPTPS</a:t>
            </a:r>
            <a:r>
              <a:rPr lang="en-US" altLang="ko-KR" sz="1200" b="0" dirty="0" smtClean="0">
                <a:solidFill>
                  <a:srgbClr val="7030A0"/>
                </a:solidFill>
                <a:ea typeface="굴림" pitchFamily="50" charset="-127"/>
              </a:rPr>
              <a:t>, Feb. 2008.</a:t>
            </a: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30" y="2344856"/>
            <a:ext cx="4716562" cy="1824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192" y="1984918"/>
            <a:ext cx="3917058" cy="268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24107" y="4864608"/>
            <a:ext cx="8463775" cy="967480"/>
          </a:xfrm>
          <a:prstGeom prst="rect">
            <a:avLst/>
          </a:prstGeom>
          <a:solidFill>
            <a:srgbClr val="F5EBFF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41313">
              <a:spcBef>
                <a:spcPts val="500"/>
              </a:spcBef>
              <a:buFont typeface="Times New Roman" pitchFamily="18" charset="0"/>
              <a:buChar char="•"/>
            </a:pPr>
            <a:r>
              <a:rPr lang="en-US" altLang="ko-KR" sz="1800" b="0" dirty="0" smtClean="0">
                <a:solidFill>
                  <a:schemeClr val="tx1"/>
                </a:solidFill>
                <a:ea typeface="굴림" pitchFamily="50" charset="-127"/>
              </a:rPr>
              <a:t>Dynamic IP multicast </a:t>
            </a:r>
            <a:r>
              <a:rPr lang="en-US" altLang="ko-KR" sz="1800" b="0" dirty="0" smtClean="0">
                <a:solidFill>
                  <a:srgbClr val="000000"/>
                </a:solidFill>
                <a:ea typeface="굴림" pitchFamily="50" charset="-127"/>
              </a:rPr>
              <a:t>is the best solution but </a:t>
            </a:r>
            <a:r>
              <a:rPr lang="en-US" altLang="ko-KR" sz="1800" dirty="0" smtClean="0">
                <a:solidFill>
                  <a:srgbClr val="C00000"/>
                </a:solidFill>
                <a:ea typeface="굴림" pitchFamily="50" charset="-127"/>
              </a:rPr>
              <a:t>not</a:t>
            </a:r>
            <a:r>
              <a:rPr lang="en-US" altLang="ko-KR" sz="1800" b="0" dirty="0" smtClean="0">
                <a:solidFill>
                  <a:srgbClr val="000000"/>
                </a:solidFill>
                <a:ea typeface="굴림" pitchFamily="50" charset="-127"/>
              </a:rPr>
              <a:t> implemented in routers.</a:t>
            </a:r>
          </a:p>
          <a:p>
            <a:pPr marL="341313" indent="-341313">
              <a:spcBef>
                <a:spcPts val="500"/>
              </a:spcBef>
              <a:buFont typeface="Times New Roman" pitchFamily="18" charset="0"/>
              <a:buChar char="•"/>
            </a:pPr>
            <a:r>
              <a:rPr lang="en-US" altLang="ko-KR" sz="1800" b="0" dirty="0" smtClean="0">
                <a:solidFill>
                  <a:srgbClr val="000000"/>
                </a:solidFill>
                <a:ea typeface="굴림" pitchFamily="50" charset="-127"/>
              </a:rPr>
              <a:t>The analysis based on a large-scale real trace shows the operational cost of IPTV can be significantly cut down </a:t>
            </a:r>
            <a:r>
              <a:rPr lang="en-US" altLang="ko-KR" sz="1800" b="0" dirty="0">
                <a:solidFill>
                  <a:srgbClr val="000000"/>
                </a:solidFill>
                <a:ea typeface="굴림" pitchFamily="50" charset="-127"/>
              </a:rPr>
              <a:t>(up to 83%) </a:t>
            </a:r>
            <a:r>
              <a:rPr lang="en-US" altLang="ko-KR" sz="1800" b="0" dirty="0" smtClean="0">
                <a:solidFill>
                  <a:srgbClr val="000000"/>
                </a:solidFill>
                <a:ea typeface="굴림" pitchFamily="50" charset="-127"/>
              </a:rPr>
              <a:t>by P2P.</a:t>
            </a:r>
            <a:endParaRPr lang="en-US" altLang="ko-KR" sz="1800" b="0" dirty="0">
              <a:solidFill>
                <a:srgbClr val="000000"/>
              </a:solidFill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3956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6011" y="483190"/>
            <a:ext cx="8342302" cy="695161"/>
          </a:xfrm>
        </p:spPr>
        <p:txBody>
          <a:bodyPr>
            <a:normAutofit/>
          </a:bodyPr>
          <a:lstStyle/>
          <a:p>
            <a:pPr algn="ctr"/>
            <a:r>
              <a:rPr lang="en-US" altLang="ko-KR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50" charset="-127"/>
              </a:rPr>
              <a:t>Viewing P2P in a </a:t>
            </a:r>
            <a:r>
              <a:rPr lang="en-US" altLang="ko-KR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굴림" pitchFamily="50" charset="-127"/>
              </a:rPr>
              <a:t>New Light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24107" y="1351973"/>
            <a:ext cx="8463775" cy="1156009"/>
          </a:xfrm>
          <a:prstGeom prst="rect">
            <a:avLst/>
          </a:prstGeom>
          <a:solidFill>
            <a:srgbClr val="F5EBFF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65760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altLang="ko-KR" sz="1800" dirty="0" err="1">
                <a:solidFill>
                  <a:prstClr val="black"/>
                </a:solidFill>
                <a:ea typeface="굴림" pitchFamily="50" charset="-127"/>
              </a:rPr>
              <a:t>BitTorrent</a:t>
            </a:r>
            <a:r>
              <a:rPr lang="en-US" altLang="ko-KR" sz="1800" b="0" dirty="0">
                <a:solidFill>
                  <a:prstClr val="black"/>
                </a:solidFill>
                <a:ea typeface="굴림" pitchFamily="50" charset="-127"/>
              </a:rPr>
              <a:t>: unprecedented success in terms of scalability, efficiency, and energy-saving</a:t>
            </a:r>
            <a:r>
              <a:rPr lang="en-US" altLang="ko-KR" sz="1800" b="0" dirty="0" smtClean="0">
                <a:solidFill>
                  <a:prstClr val="black"/>
                </a:solidFill>
                <a:ea typeface="굴림" pitchFamily="50" charset="-127"/>
              </a:rPr>
              <a:t>.</a:t>
            </a:r>
          </a:p>
          <a:p>
            <a:pPr marL="365760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altLang="ko-KR" sz="1800" b="0" dirty="0" smtClean="0">
                <a:solidFill>
                  <a:prstClr val="black"/>
                </a:solidFill>
                <a:ea typeface="굴림" pitchFamily="50" charset="-127"/>
              </a:rPr>
              <a:t>Unfortunately, P2P nowadays is transmitting mostly illegal contents.</a:t>
            </a:r>
          </a:p>
          <a:p>
            <a:pPr marL="365760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altLang="ko-KR" sz="1800" b="0" dirty="0" smtClean="0">
                <a:solidFill>
                  <a:prstClr val="black"/>
                </a:solidFill>
                <a:ea typeface="굴림" pitchFamily="50" charset="-127"/>
              </a:rPr>
              <a:t>Hide-and-seek between content providers and pirates.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25722" y="2732052"/>
            <a:ext cx="8463775" cy="16615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95300" indent="-495300">
              <a:spcBef>
                <a:spcPts val="500"/>
              </a:spcBef>
              <a:buFont typeface="Times New Roman" pitchFamily="18" charset="0"/>
              <a:buChar char="•"/>
            </a:pPr>
            <a:r>
              <a:rPr lang="en-US" altLang="ko-KR" sz="1800" b="0" i="1" dirty="0">
                <a:solidFill>
                  <a:prstClr val="black"/>
                </a:solidFill>
                <a:ea typeface="굴림" pitchFamily="50" charset="-127"/>
              </a:rPr>
              <a:t>Can we exploit the virtues of P2P to create a </a:t>
            </a:r>
            <a:r>
              <a:rPr lang="en-US" altLang="ko-KR" sz="1800" i="1" dirty="0">
                <a:solidFill>
                  <a:srgbClr val="C00000"/>
                </a:solidFill>
                <a:ea typeface="굴림" pitchFamily="50" charset="-127"/>
              </a:rPr>
              <a:t>rational symbiosis</a:t>
            </a:r>
            <a:r>
              <a:rPr lang="en-US" altLang="ko-KR" sz="1800" b="0" i="1" dirty="0">
                <a:solidFill>
                  <a:prstClr val="black"/>
                </a:solidFill>
                <a:ea typeface="굴림" pitchFamily="50" charset="-127"/>
              </a:rPr>
              <a:t> between content providers and peers</a:t>
            </a:r>
            <a:r>
              <a:rPr lang="en-US" altLang="ko-KR" sz="1800" b="0" i="1" dirty="0" smtClean="0">
                <a:solidFill>
                  <a:prstClr val="black"/>
                </a:solidFill>
                <a:ea typeface="굴림" pitchFamily="50" charset="-127"/>
              </a:rPr>
              <a:t>?</a:t>
            </a:r>
            <a:endParaRPr lang="en-US" altLang="ko-KR" sz="1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50" charset="-127"/>
            </a:endParaRPr>
          </a:p>
          <a:p>
            <a:pPr marL="495300" indent="-495300">
              <a:spcBef>
                <a:spcPts val="500"/>
              </a:spcBef>
              <a:buFont typeface="Times New Roman" pitchFamily="18" charset="0"/>
              <a:buChar char="•"/>
            </a:pPr>
            <a:r>
              <a:rPr lang="en-US" altLang="ko-KR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50" charset="-127"/>
              </a:rPr>
              <a:t>Peer-Assisted Service </a:t>
            </a:r>
            <a:r>
              <a:rPr lang="en-US" altLang="ko-KR" sz="2000" b="0" dirty="0" smtClean="0">
                <a:solidFill>
                  <a:schemeClr val="tx1"/>
                </a:solidFill>
                <a:ea typeface="굴림" pitchFamily="50" charset="-127"/>
              </a:rPr>
              <a:t>[MIS10]</a:t>
            </a:r>
            <a:r>
              <a:rPr lang="en-US" altLang="ko-KR" sz="2000" b="0" dirty="0" smtClean="0">
                <a:solidFill>
                  <a:prstClr val="black"/>
                </a:solidFill>
                <a:ea typeface="굴림" pitchFamily="50" charset="-127"/>
              </a:rPr>
              <a:t>: </a:t>
            </a:r>
            <a:r>
              <a:rPr lang="en-US" altLang="ko-KR" sz="2000" dirty="0" smtClean="0">
                <a:solidFill>
                  <a:prstClr val="black"/>
                </a:solidFill>
                <a:ea typeface="굴림" pitchFamily="50" charset="-127"/>
              </a:rPr>
              <a:t>Coordinated legal P2P System</a:t>
            </a:r>
          </a:p>
          <a:p>
            <a:pPr marL="952500" lvl="1" indent="-495300">
              <a:spcBef>
                <a:spcPts val="500"/>
              </a:spcBef>
              <a:buFont typeface="Times New Roman" pitchFamily="18" charset="0"/>
              <a:buChar char="•"/>
            </a:pPr>
            <a:r>
              <a:rPr lang="en-US" altLang="ko-KR" sz="1600" b="0" dirty="0" smtClean="0">
                <a:solidFill>
                  <a:prstClr val="black"/>
                </a:solidFill>
                <a:ea typeface="굴림" pitchFamily="50" charset="-127"/>
              </a:rPr>
              <a:t>Peers legally assist providers in distribution of legal contents.</a:t>
            </a:r>
          </a:p>
          <a:p>
            <a:pPr marL="952500" lvl="1" indent="-495300">
              <a:spcBef>
                <a:spcPts val="500"/>
              </a:spcBef>
              <a:buFont typeface="Times New Roman" pitchFamily="18" charset="0"/>
              <a:buChar char="•"/>
            </a:pPr>
            <a:r>
              <a:rPr lang="en-US" altLang="ko-KR" sz="1600" dirty="0" smtClean="0">
                <a:solidFill>
                  <a:prstClr val="black"/>
                </a:solidFill>
                <a:ea typeface="굴림" pitchFamily="50" charset="-127"/>
              </a:rPr>
              <a:t>Hence, the operational costs of the content providers are reduced</a:t>
            </a:r>
            <a:r>
              <a:rPr lang="en-US" altLang="ko-KR" sz="1600" b="0" dirty="0" smtClean="0">
                <a:solidFill>
                  <a:prstClr val="black"/>
                </a:solidFill>
                <a:ea typeface="굴림" pitchFamily="50" charset="-127"/>
              </a:rPr>
              <a:t>.</a:t>
            </a:r>
            <a:endParaRPr lang="en-US" altLang="ko-KR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50" charset="-127"/>
            </a:endParaRPr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691" y="4439488"/>
            <a:ext cx="2000754" cy="1657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588" y="5349259"/>
            <a:ext cx="1108341" cy="52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619" y="4570664"/>
            <a:ext cx="1775979" cy="462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307" name="Picture 3" descr="C:\Papers\MultiProvider_P2P\iTunes_logo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86" y="4760233"/>
            <a:ext cx="1872619" cy="60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81378" y="6221379"/>
            <a:ext cx="82567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200" b="0" dirty="0" smtClean="0">
                <a:solidFill>
                  <a:srgbClr val="7030A0"/>
                </a:solidFill>
                <a:ea typeface="굴림" pitchFamily="50" charset="-127"/>
              </a:rPr>
              <a:t>[MIS10] V. </a:t>
            </a:r>
            <a:r>
              <a:rPr lang="en-US" altLang="ko-KR" sz="1200" b="0" dirty="0" err="1" smtClean="0">
                <a:solidFill>
                  <a:srgbClr val="7030A0"/>
                </a:solidFill>
                <a:ea typeface="굴림" pitchFamily="50" charset="-127"/>
              </a:rPr>
              <a:t>Misra</a:t>
            </a:r>
            <a:r>
              <a:rPr lang="en-US" altLang="ko-KR" sz="1200" b="0" dirty="0" smtClean="0">
                <a:solidFill>
                  <a:srgbClr val="7030A0"/>
                </a:solidFill>
                <a:ea typeface="굴림" pitchFamily="50" charset="-127"/>
              </a:rPr>
              <a:t>, S. Ioannidis, A. </a:t>
            </a:r>
            <a:r>
              <a:rPr lang="en-US" altLang="ko-KR" sz="1200" b="0" dirty="0" err="1" smtClean="0">
                <a:solidFill>
                  <a:srgbClr val="7030A0"/>
                </a:solidFill>
                <a:ea typeface="굴림" pitchFamily="50" charset="-127"/>
              </a:rPr>
              <a:t>Chaintreau</a:t>
            </a:r>
            <a:r>
              <a:rPr lang="en-US" altLang="ko-KR" sz="1200" b="0" dirty="0" smtClean="0">
                <a:solidFill>
                  <a:srgbClr val="7030A0"/>
                </a:solidFill>
                <a:ea typeface="굴림" pitchFamily="50" charset="-127"/>
              </a:rPr>
              <a:t>, and L. </a:t>
            </a:r>
            <a:r>
              <a:rPr lang="en-US" altLang="ko-KR" sz="1200" b="0" dirty="0" err="1" smtClean="0">
                <a:solidFill>
                  <a:srgbClr val="7030A0"/>
                </a:solidFill>
                <a:ea typeface="굴림" pitchFamily="50" charset="-127"/>
              </a:rPr>
              <a:t>Massoulié</a:t>
            </a:r>
            <a:r>
              <a:rPr lang="en-US" altLang="ko-KR" sz="1200" b="0" dirty="0" smtClean="0">
                <a:solidFill>
                  <a:srgbClr val="7030A0"/>
                </a:solidFill>
                <a:ea typeface="굴림" pitchFamily="50" charset="-127"/>
              </a:rPr>
              <a:t>, “Incentivizing peer-assisted services: A fluid Shapley value approach”, </a:t>
            </a:r>
            <a:r>
              <a:rPr lang="en-US" altLang="ko-KR" sz="1200" i="1" dirty="0" smtClean="0">
                <a:solidFill>
                  <a:srgbClr val="7030A0"/>
                </a:solidFill>
                <a:ea typeface="굴림" pitchFamily="50" charset="-127"/>
              </a:rPr>
              <a:t>ACM </a:t>
            </a:r>
            <a:r>
              <a:rPr lang="en-US" altLang="ko-KR" sz="1200" i="1" dirty="0" err="1" smtClean="0">
                <a:solidFill>
                  <a:srgbClr val="7030A0"/>
                </a:solidFill>
                <a:ea typeface="굴림" pitchFamily="50" charset="-127"/>
              </a:rPr>
              <a:t>Sigmetrics</a:t>
            </a:r>
            <a:r>
              <a:rPr lang="en-US" altLang="ko-KR" sz="1200" b="0" dirty="0" smtClean="0">
                <a:solidFill>
                  <a:srgbClr val="7030A0"/>
                </a:solidFill>
                <a:ea typeface="굴림" pitchFamily="50" charset="-127"/>
              </a:rPr>
              <a:t>, June 2010.</a:t>
            </a:r>
          </a:p>
        </p:txBody>
      </p:sp>
    </p:spTree>
    <p:extLst>
      <p:ext uri="{BB962C8B-B14F-4D97-AF65-F5344CB8AC3E}">
        <p14:creationId xmlns:p14="http://schemas.microsoft.com/office/powerpoint/2010/main" val="156394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79502" y="539751"/>
            <a:ext cx="8293795" cy="631128"/>
          </a:xfrm>
        </p:spPr>
        <p:txBody>
          <a:bodyPr/>
          <a:lstStyle/>
          <a:p>
            <a:pPr algn="ctr"/>
            <a:r>
              <a:rPr lang="en-US" altLang="ko-KR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50" charset="-127"/>
              </a:rPr>
              <a:t>Incentive Structure </a:t>
            </a:r>
            <a:r>
              <a:rPr lang="en-US" altLang="ko-KR" sz="2800" b="1" dirty="0" smtClean="0">
                <a:solidFill>
                  <a:schemeClr val="tx2">
                    <a:lumMod val="50000"/>
                  </a:schemeClr>
                </a:solidFill>
                <a:ea typeface="굴림" pitchFamily="50" charset="-127"/>
              </a:rPr>
              <a:t>of Peer-Assisted Services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90511" y="1334827"/>
            <a:ext cx="8082786" cy="145297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6800" rIns="90000" bIns="46800"/>
          <a:lstStyle/>
          <a:p>
            <a:r>
              <a:rPr lang="en-US" altLang="ko-KR" sz="1800" dirty="0" smtClean="0">
                <a:solidFill>
                  <a:prstClr val="black"/>
                </a:solidFill>
                <a:ea typeface="굴림" pitchFamily="50" charset="-127"/>
              </a:rPr>
              <a:t>Q: Will users (peers) donate their resources to content providers? </a:t>
            </a:r>
          </a:p>
          <a:p>
            <a:r>
              <a:rPr lang="en-US" altLang="ko-KR" sz="1800" dirty="0" smtClean="0">
                <a:solidFill>
                  <a:prstClr val="black"/>
                </a:solidFill>
                <a:ea typeface="굴림" pitchFamily="50" charset="-127"/>
              </a:rPr>
              <a:t>A: No, they should be paid their due deserts.</a:t>
            </a:r>
          </a:p>
          <a:p>
            <a:endParaRPr lang="en-US" altLang="ko-KR" sz="1600" dirty="0" smtClean="0">
              <a:solidFill>
                <a:prstClr val="black"/>
              </a:solidFill>
              <a:ea typeface="굴림" pitchFamily="50" charset="-127"/>
            </a:endParaRPr>
          </a:p>
          <a:p>
            <a:r>
              <a:rPr lang="en-US" altLang="ko-KR" sz="1600" dirty="0" smtClean="0">
                <a:solidFill>
                  <a:prstClr val="black"/>
                </a:solidFill>
                <a:ea typeface="굴림" pitchFamily="50" charset="-127"/>
              </a:rPr>
              <a:t>A </a:t>
            </a:r>
            <a:r>
              <a:rPr lang="en-US" altLang="ko-KR" sz="1600" dirty="0">
                <a:solidFill>
                  <a:prstClr val="black"/>
                </a:solidFill>
                <a:ea typeface="굴림" pitchFamily="50" charset="-127"/>
              </a:rPr>
              <a:t>quote from an interview of BBC </a:t>
            </a:r>
            <a:r>
              <a:rPr lang="en-US" altLang="ko-KR" sz="1600" dirty="0" err="1">
                <a:solidFill>
                  <a:prstClr val="black"/>
                </a:solidFill>
                <a:ea typeface="굴림" pitchFamily="50" charset="-127"/>
              </a:rPr>
              <a:t>iPlayer</a:t>
            </a:r>
            <a:r>
              <a:rPr lang="en-US" altLang="ko-KR" sz="1600" dirty="0">
                <a:solidFill>
                  <a:prstClr val="black"/>
                </a:solidFill>
                <a:ea typeface="굴림" pitchFamily="50" charset="-127"/>
              </a:rPr>
              <a:t> with CNET UK</a:t>
            </a:r>
            <a:r>
              <a:rPr lang="en-US" altLang="ko-KR" sz="1600" dirty="0" smtClean="0">
                <a:solidFill>
                  <a:prstClr val="black"/>
                </a:solidFill>
                <a:ea typeface="굴림" pitchFamily="50" charset="-127"/>
              </a:rPr>
              <a:t>: </a:t>
            </a:r>
          </a:p>
          <a:p>
            <a:r>
              <a:rPr lang="en-US" sz="1800" b="0" dirty="0" smtClean="0">
                <a:solidFill>
                  <a:prstClr val="black"/>
                </a:solidFill>
              </a:rPr>
              <a:t>“</a:t>
            </a:r>
            <a:r>
              <a:rPr lang="en-US" sz="1800" b="0" i="1" dirty="0">
                <a:solidFill>
                  <a:prstClr val="black"/>
                </a:solidFill>
              </a:rPr>
              <a:t>Some people didn't like their upload bandwidth being used</a:t>
            </a:r>
            <a:r>
              <a:rPr lang="en-US" sz="1800" b="0" i="1" dirty="0" smtClean="0">
                <a:solidFill>
                  <a:prstClr val="black"/>
                </a:solidFill>
              </a:rPr>
              <a:t>.</a:t>
            </a:r>
            <a:r>
              <a:rPr lang="en-US" sz="1800" b="0" dirty="0" smtClean="0">
                <a:solidFill>
                  <a:prstClr val="black"/>
                </a:solidFill>
              </a:rPr>
              <a:t>”</a:t>
            </a:r>
            <a:endParaRPr lang="en-US" altLang="ko-KR" sz="1800" b="0" dirty="0" smtClean="0">
              <a:solidFill>
                <a:prstClr val="black"/>
              </a:solidFill>
              <a:ea typeface="굴림" pitchFamily="50" charset="-127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90511" y="2999452"/>
            <a:ext cx="8082786" cy="1350032"/>
          </a:xfrm>
          <a:prstGeom prst="rect">
            <a:avLst/>
          </a:prstGeom>
          <a:solidFill>
            <a:srgbClr val="F5EBFF"/>
          </a:solidFill>
          <a:ln w="38100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41313">
              <a:spcBef>
                <a:spcPts val="500"/>
              </a:spcBef>
              <a:buFont typeface="Times New Roman" pitchFamily="18" charset="0"/>
              <a:buChar char="•"/>
            </a:pPr>
            <a:r>
              <a:rPr lang="en-US" altLang="ko-KR" sz="2000" dirty="0" smtClean="0">
                <a:solidFill>
                  <a:srgbClr val="990000"/>
                </a:solidFill>
                <a:ea typeface="굴림" pitchFamily="50" charset="-127"/>
              </a:rPr>
              <a:t>We study in this paper</a:t>
            </a:r>
          </a:p>
          <a:p>
            <a:pPr algn="just">
              <a:spcBef>
                <a:spcPts val="500"/>
              </a:spcBef>
            </a:pPr>
            <a:r>
              <a:rPr lang="en-US" altLang="ko-KR" sz="1800" dirty="0" smtClean="0">
                <a:solidFill>
                  <a:srgbClr val="000000"/>
                </a:solidFill>
                <a:ea typeface="굴림" pitchFamily="50" charset="-127"/>
              </a:rPr>
              <a:t>: An incentive structure in peer-assisted services when there exist </a:t>
            </a:r>
            <a:r>
              <a:rPr lang="en-US" altLang="ko-KR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50" charset="-127"/>
              </a:rPr>
              <a:t>multiple</a:t>
            </a:r>
            <a:r>
              <a:rPr lang="en-US" altLang="ko-KR" sz="1800" dirty="0" smtClean="0">
                <a:solidFill>
                  <a:srgbClr val="000000"/>
                </a:solidFill>
                <a:ea typeface="굴림" pitchFamily="50" charset="-127"/>
              </a:rPr>
              <a:t> content providers.</a:t>
            </a:r>
          </a:p>
          <a:p>
            <a:pPr algn="just">
              <a:spcBef>
                <a:spcPts val="500"/>
              </a:spcBef>
            </a:pPr>
            <a:r>
              <a:rPr lang="en-US" altLang="ko-KR" sz="1800" dirty="0" smtClean="0">
                <a:solidFill>
                  <a:srgbClr val="000000"/>
                </a:solidFill>
                <a:ea typeface="굴림" pitchFamily="50" charset="-127"/>
              </a:rPr>
              <a:t>: </a:t>
            </a:r>
            <a:r>
              <a:rPr lang="en-US" altLang="ko-KR" sz="1800" b="0" dirty="0" smtClean="0">
                <a:solidFill>
                  <a:srgbClr val="000000"/>
                </a:solidFill>
                <a:ea typeface="굴림" pitchFamily="50" charset="-127"/>
              </a:rPr>
              <a:t>The case of single-provider was analyzed in [MIS10].</a:t>
            </a:r>
            <a:endParaRPr lang="en-US" altLang="ko-KR" sz="1800" b="0" dirty="0">
              <a:solidFill>
                <a:srgbClr val="000000"/>
              </a:solidFill>
              <a:ea typeface="굴림" pitchFamily="50" charset="-127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717665" y="1602247"/>
            <a:ext cx="719502" cy="40040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6800" rIns="90000" bIns="46800"/>
          <a:lstStyle/>
          <a:p>
            <a:pPr marL="341313" indent="-341313" algn="ctr">
              <a:spcBef>
                <a:spcPts val="500"/>
              </a:spcBef>
            </a:pPr>
            <a:r>
              <a:rPr lang="en-US" altLang="ko-KR" sz="2000" dirty="0" smtClean="0">
                <a:ln w="12700">
                  <a:solidFill>
                    <a:srgbClr val="775F55">
                      <a:satMod val="155000"/>
                    </a:srgbClr>
                  </a:solidFill>
                  <a:prstDash val="solid"/>
                </a:ln>
                <a:solidFill>
                  <a:srgbClr val="EBDDC3">
                    <a:tint val="85000"/>
                    <a:satMod val="155000"/>
                  </a:srgb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굴림" pitchFamily="50" charset="-127"/>
              </a:rPr>
              <a:t>$$$</a:t>
            </a:r>
            <a:endParaRPr lang="en-US" altLang="ko-KR" sz="2000" dirty="0" smtClean="0">
              <a:solidFill>
                <a:srgbClr val="7030A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ea typeface="굴림" pitchFamily="50" charset="-127"/>
            </a:endParaRP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74" y="2078373"/>
            <a:ext cx="19050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915" y="4453393"/>
            <a:ext cx="2162382" cy="179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90511" y="4752374"/>
            <a:ext cx="5450717" cy="1193576"/>
          </a:xfrm>
          <a:prstGeom prst="rect">
            <a:avLst/>
          </a:prstGeom>
          <a:solidFill>
            <a:srgbClr val="F5EBFF">
              <a:alpha val="50000"/>
            </a:srgbClr>
          </a:solidFill>
          <a:ln w="38100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274320" lvl="1" indent="-274320">
              <a:spcBef>
                <a:spcPts val="500"/>
              </a:spcBef>
              <a:buFont typeface="Times New Roman" pitchFamily="18" charset="0"/>
              <a:buChar char="•"/>
            </a:pPr>
            <a:r>
              <a:rPr lang="en-US" altLang="ko-KR" sz="1600" dirty="0" smtClean="0">
                <a:solidFill>
                  <a:srgbClr val="000000"/>
                </a:solidFill>
                <a:ea typeface="굴림" pitchFamily="50" charset="-127"/>
              </a:rPr>
              <a:t>We study </a:t>
            </a:r>
            <a:r>
              <a:rPr lang="en-US" altLang="ko-KR" sz="1600" smtClean="0">
                <a:solidFill>
                  <a:srgbClr val="000000"/>
                </a:solidFill>
                <a:ea typeface="굴림" pitchFamily="50" charset="-127"/>
              </a:rPr>
              <a:t>Shapley-like payoff </a:t>
            </a:r>
            <a:r>
              <a:rPr lang="en-US" altLang="ko-KR" sz="1600" dirty="0" smtClean="0">
                <a:solidFill>
                  <a:srgbClr val="000000"/>
                </a:solidFill>
                <a:ea typeface="굴림" pitchFamily="50" charset="-127"/>
              </a:rPr>
              <a:t>mechanisms to distribute the profit from the cost reduction.</a:t>
            </a:r>
          </a:p>
          <a:p>
            <a:pPr marL="274320" lvl="1" indent="-274320">
              <a:spcBef>
                <a:spcPts val="500"/>
              </a:spcBef>
              <a:buFont typeface="Times New Roman" pitchFamily="18" charset="0"/>
              <a:buChar char="•"/>
            </a:pPr>
            <a:r>
              <a:rPr lang="en-US" altLang="ko-KR" sz="1600" b="0" dirty="0" smtClean="0">
                <a:solidFill>
                  <a:srgbClr val="000000"/>
                </a:solidFill>
                <a:ea typeface="굴림" pitchFamily="50" charset="-127"/>
              </a:rPr>
              <a:t>We use coalition game theory to analyze stability and fairness of the payoff mechanisms.</a:t>
            </a:r>
          </a:p>
          <a:p>
            <a:pPr marL="1198563" lvl="2" indent="-284163">
              <a:spcBef>
                <a:spcPts val="500"/>
              </a:spcBef>
              <a:buFont typeface="Times New Roman" pitchFamily="18" charset="0"/>
              <a:buChar char="•"/>
            </a:pPr>
            <a:endParaRPr lang="en-US" altLang="ko-KR" sz="1600" dirty="0">
              <a:solidFill>
                <a:srgbClr val="000000"/>
              </a:solidFill>
              <a:ea typeface="굴림" pitchFamily="50" charset="-127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81378" y="6221379"/>
            <a:ext cx="82567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200" b="0" dirty="0" smtClean="0">
                <a:solidFill>
                  <a:srgbClr val="7030A0"/>
                </a:solidFill>
                <a:ea typeface="굴림" pitchFamily="50" charset="-127"/>
              </a:rPr>
              <a:t>[MIS10] V. </a:t>
            </a:r>
            <a:r>
              <a:rPr lang="en-US" altLang="ko-KR" sz="1200" b="0" dirty="0" err="1" smtClean="0">
                <a:solidFill>
                  <a:srgbClr val="7030A0"/>
                </a:solidFill>
                <a:ea typeface="굴림" pitchFamily="50" charset="-127"/>
              </a:rPr>
              <a:t>Misra</a:t>
            </a:r>
            <a:r>
              <a:rPr lang="en-US" altLang="ko-KR" sz="1200" b="0" dirty="0" smtClean="0">
                <a:solidFill>
                  <a:srgbClr val="7030A0"/>
                </a:solidFill>
                <a:ea typeface="굴림" pitchFamily="50" charset="-127"/>
              </a:rPr>
              <a:t>, S. Ioannidis, A. </a:t>
            </a:r>
            <a:r>
              <a:rPr lang="en-US" altLang="ko-KR" sz="1200" b="0" dirty="0" err="1" smtClean="0">
                <a:solidFill>
                  <a:srgbClr val="7030A0"/>
                </a:solidFill>
                <a:ea typeface="굴림" pitchFamily="50" charset="-127"/>
              </a:rPr>
              <a:t>Chaintreau</a:t>
            </a:r>
            <a:r>
              <a:rPr lang="en-US" altLang="ko-KR" sz="1200" b="0" dirty="0" smtClean="0">
                <a:solidFill>
                  <a:srgbClr val="7030A0"/>
                </a:solidFill>
                <a:ea typeface="굴림" pitchFamily="50" charset="-127"/>
              </a:rPr>
              <a:t>, and L. </a:t>
            </a:r>
            <a:r>
              <a:rPr lang="en-US" altLang="ko-KR" sz="1200" b="0" dirty="0" err="1" smtClean="0">
                <a:solidFill>
                  <a:srgbClr val="7030A0"/>
                </a:solidFill>
                <a:ea typeface="굴림" pitchFamily="50" charset="-127"/>
              </a:rPr>
              <a:t>Massoulié</a:t>
            </a:r>
            <a:r>
              <a:rPr lang="en-US" altLang="ko-KR" sz="1200" b="0" dirty="0" smtClean="0">
                <a:solidFill>
                  <a:srgbClr val="7030A0"/>
                </a:solidFill>
                <a:ea typeface="굴림" pitchFamily="50" charset="-127"/>
              </a:rPr>
              <a:t>, “Incentivizing peer-assisted services: A fluid Shapley value approach”, </a:t>
            </a:r>
            <a:r>
              <a:rPr lang="en-US" altLang="ko-KR" sz="1200" i="1" dirty="0" smtClean="0">
                <a:solidFill>
                  <a:srgbClr val="7030A0"/>
                </a:solidFill>
                <a:ea typeface="굴림" pitchFamily="50" charset="-127"/>
              </a:rPr>
              <a:t>ACM </a:t>
            </a:r>
            <a:r>
              <a:rPr lang="en-US" altLang="ko-KR" sz="1200" i="1" dirty="0" err="1" smtClean="0">
                <a:solidFill>
                  <a:srgbClr val="7030A0"/>
                </a:solidFill>
                <a:ea typeface="굴림" pitchFamily="50" charset="-127"/>
              </a:rPr>
              <a:t>Sigmetrics</a:t>
            </a:r>
            <a:r>
              <a:rPr lang="en-US" altLang="ko-KR" sz="1200" b="0" dirty="0" smtClean="0">
                <a:solidFill>
                  <a:srgbClr val="7030A0"/>
                </a:solidFill>
                <a:ea typeface="굴림" pitchFamily="50" charset="-127"/>
              </a:rPr>
              <a:t>, June 2010.</a:t>
            </a:r>
          </a:p>
        </p:txBody>
      </p:sp>
    </p:spTree>
    <p:extLst>
      <p:ext uri="{BB962C8B-B14F-4D97-AF65-F5344CB8AC3E}">
        <p14:creationId xmlns:p14="http://schemas.microsoft.com/office/powerpoint/2010/main" val="186785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0" y="539750"/>
            <a:ext cx="6993983" cy="1141413"/>
          </a:xfrm>
        </p:spPr>
        <p:txBody>
          <a:bodyPr/>
          <a:lstStyle/>
          <a:p>
            <a:pPr algn="ctr"/>
            <a:r>
              <a:rPr lang="en-US" altLang="ko-KR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50" charset="-127"/>
              </a:rPr>
              <a:t>Outline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079500" y="1978025"/>
            <a:ext cx="7770813" cy="3920970"/>
          </a:xfrm>
        </p:spPr>
        <p:txBody>
          <a:bodyPr/>
          <a:lstStyle/>
          <a:p>
            <a:pPr marL="182880" indent="-381000">
              <a:buFont typeface="Times New Roman" pitchFamily="18" charset="0"/>
              <a:buAutoNum type="arabicPeriod"/>
            </a:pPr>
            <a:r>
              <a:rPr lang="en-US" altLang="ko-KR" sz="2800" b="1" strike="sngStrike" dirty="0" smtClean="0">
                <a:solidFill>
                  <a:schemeClr val="tx1"/>
                </a:solidFill>
                <a:ea typeface="굴림" pitchFamily="50" charset="-127"/>
              </a:rPr>
              <a:t>Introduction</a:t>
            </a:r>
          </a:p>
          <a:p>
            <a:pPr marL="182880" indent="-381000">
              <a:buFont typeface="Times New Roman" pitchFamily="18" charset="0"/>
              <a:buAutoNum type="arabicPeriod"/>
            </a:pPr>
            <a:r>
              <a:rPr lang="en-US" altLang="ko-KR" sz="2800" b="1" dirty="0" smtClean="0"/>
              <a:t>Minimal Formalism</a:t>
            </a:r>
          </a:p>
          <a:p>
            <a:pPr marL="659130" lvl="1" indent="-457200">
              <a:buFont typeface="Arial" pitchFamily="34" charset="0"/>
              <a:buChar char="•"/>
            </a:pPr>
            <a:r>
              <a:rPr lang="en-US" altLang="ko-KR" sz="2400" dirty="0" smtClean="0"/>
              <a:t>Game with Coalition Structure</a:t>
            </a:r>
          </a:p>
          <a:p>
            <a:pPr marL="659130" lvl="1" indent="-457200">
              <a:buFont typeface="Arial" pitchFamily="34" charset="0"/>
              <a:buChar char="•"/>
            </a:pPr>
            <a:r>
              <a:rPr lang="en-US" altLang="ko-KR" sz="2400" dirty="0" smtClean="0"/>
              <a:t>Shapley Value and </a:t>
            </a:r>
            <a:r>
              <a:rPr lang="en-US" altLang="ko-KR" sz="2400" dirty="0" err="1" smtClean="0"/>
              <a:t>Aumann-Drèze</a:t>
            </a:r>
            <a:r>
              <a:rPr lang="en-US" altLang="ko-KR" sz="2400" dirty="0" smtClean="0"/>
              <a:t> Value</a:t>
            </a:r>
            <a:endParaRPr lang="en-US" altLang="ko-KR" sz="2400" dirty="0"/>
          </a:p>
          <a:p>
            <a:pPr marL="182880" indent="-342900">
              <a:buFont typeface="+mj-lt"/>
              <a:buAutoNum type="arabicPeriod"/>
            </a:pPr>
            <a:r>
              <a:rPr lang="en-US" altLang="ko-KR" sz="2800" b="1" dirty="0" smtClean="0">
                <a:solidFill>
                  <a:schemeClr val="bg1">
                    <a:lumMod val="85000"/>
                  </a:schemeClr>
                </a:solidFill>
              </a:rPr>
              <a:t>Coalition Game in Peer-Assisted Services</a:t>
            </a:r>
            <a:endParaRPr lang="en-US" altLang="ko-KR" sz="2800" b="1" dirty="0">
              <a:solidFill>
                <a:schemeClr val="bg1">
                  <a:lumMod val="85000"/>
                </a:schemeClr>
              </a:solidFill>
            </a:endParaRPr>
          </a:p>
          <a:p>
            <a:pPr marL="182880" indent="-381000">
              <a:buFont typeface="Times New Roman" pitchFamily="18" charset="0"/>
              <a:buAutoNum type="arabicPeriod"/>
            </a:pPr>
            <a:r>
              <a:rPr lang="en-US" altLang="ko-KR" sz="2800" b="1" dirty="0" smtClean="0">
                <a:solidFill>
                  <a:schemeClr val="bg1">
                    <a:lumMod val="85000"/>
                  </a:schemeClr>
                </a:solidFill>
              </a:rPr>
              <a:t>Instability of the Grand Coalition</a:t>
            </a:r>
          </a:p>
          <a:p>
            <a:pPr marL="182880" indent="-381000">
              <a:buFont typeface="Times New Roman" pitchFamily="18" charset="0"/>
              <a:buAutoNum type="arabicPeriod"/>
            </a:pPr>
            <a:r>
              <a:rPr lang="en-US" altLang="ko-KR" sz="2800" b="1" dirty="0" smtClean="0">
                <a:solidFill>
                  <a:schemeClr val="bg1">
                    <a:lumMod val="85000"/>
                  </a:schemeClr>
                </a:solidFill>
              </a:rPr>
              <a:t>Critique of the </a:t>
            </a:r>
            <a:r>
              <a:rPr lang="en-US" altLang="ko-KR" sz="2800" b="1" dirty="0" err="1">
                <a:solidFill>
                  <a:schemeClr val="bg1">
                    <a:lumMod val="85000"/>
                  </a:schemeClr>
                </a:solidFill>
              </a:rPr>
              <a:t>Aumann-Drèze</a:t>
            </a:r>
            <a:r>
              <a:rPr lang="en-US" altLang="ko-KR" sz="28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ko-KR" sz="2800" b="1" dirty="0" smtClean="0">
                <a:solidFill>
                  <a:schemeClr val="bg1">
                    <a:lumMod val="85000"/>
                  </a:schemeClr>
                </a:solidFill>
              </a:rPr>
              <a:t>Value</a:t>
            </a:r>
          </a:p>
          <a:p>
            <a:pPr marL="182880" indent="-381000">
              <a:buFont typeface="Times New Roman" pitchFamily="18" charset="0"/>
              <a:buAutoNum type="arabicPeriod"/>
            </a:pPr>
            <a:r>
              <a:rPr lang="en-US" altLang="ko-KR" sz="2800" b="1" dirty="0" smtClean="0">
                <a:solidFill>
                  <a:schemeClr val="bg1">
                    <a:lumMod val="85000"/>
                  </a:schemeClr>
                </a:solidFill>
              </a:rPr>
              <a:t>Conclusion</a:t>
            </a:r>
            <a:endParaRPr lang="en-US" altLang="ko-KR" sz="28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14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45218" y="539751"/>
            <a:ext cx="8305096" cy="691172"/>
          </a:xfrm>
        </p:spPr>
        <p:txBody>
          <a:bodyPr>
            <a:noAutofit/>
          </a:bodyPr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ea typeface="굴림" pitchFamily="50" charset="-127"/>
              </a:rPr>
              <a:t>Game with Coalition 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482598" y="1322753"/>
                <a:ext cx="8561041" cy="162116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noFill/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90000" tIns="46800" rIns="90000" bIns="46800"/>
              <a:lstStyle/>
              <a:p>
                <a:pPr marL="341313" indent="-341313">
                  <a:spcBef>
                    <a:spcPts val="500"/>
                  </a:spcBef>
                  <a:buFont typeface="Times New Roman" pitchFamily="18" charset="0"/>
                  <a:buChar char="•"/>
                </a:pPr>
                <a:r>
                  <a:rPr lang="en-US" altLang="ko-KR" sz="1800" dirty="0" smtClean="0"/>
                  <a:t>Notations</a:t>
                </a:r>
              </a:p>
              <a:p>
                <a:pPr marL="798513" lvl="1" indent="-341313">
                  <a:spcBef>
                    <a:spcPts val="500"/>
                  </a:spcBef>
                  <a:buFont typeface="Times New Roman" pitchFamily="18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600" b="1" i="1" smtClean="0">
                        <a:latin typeface="Cambria Math"/>
                      </a:rPr>
                      <m:t>𝑵</m:t>
                    </m:r>
                  </m:oMath>
                </a14:m>
                <a:r>
                  <a:rPr lang="en-US" altLang="ko-KR" sz="1600" dirty="0" smtClean="0"/>
                  <a:t>: set of players</a:t>
                </a:r>
              </a:p>
              <a:p>
                <a:pPr marL="798513" lvl="1" indent="-341313">
                  <a:spcBef>
                    <a:spcPts val="500"/>
                  </a:spcBef>
                  <a:buFont typeface="Times New Roman" pitchFamily="18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600" b="1" i="1" smtClean="0">
                        <a:latin typeface="Cambria Math"/>
                      </a:rPr>
                      <m:t>𝒗</m:t>
                    </m:r>
                    <m:r>
                      <a:rPr lang="en-US" altLang="ko-KR" sz="1600" b="1" i="1" smtClean="0">
                        <a:latin typeface="Cambria Math"/>
                      </a:rPr>
                      <m:t>(</m:t>
                    </m:r>
                    <m:r>
                      <a:rPr lang="en-US" altLang="ko-KR" sz="1600" b="1" i="1" smtClean="0">
                        <a:latin typeface="Cambria Math"/>
                      </a:rPr>
                      <m:t>𝑺</m:t>
                    </m:r>
                    <m:r>
                      <a:rPr lang="en-US" altLang="ko-KR" sz="16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ko-KR" sz="1600" dirty="0" smtClean="0"/>
                  <a:t>: worth of coalition </a:t>
                </a:r>
                <a14:m>
                  <m:oMath xmlns:m="http://schemas.openxmlformats.org/officeDocument/2006/math">
                    <m:r>
                      <a:rPr lang="en-US" altLang="ko-KR" sz="1600" b="1" i="1" smtClean="0">
                        <a:latin typeface="Cambria Math"/>
                      </a:rPr>
                      <m:t>𝑺</m:t>
                    </m:r>
                    <m:r>
                      <a:rPr lang="en-US" altLang="ko-KR" sz="1600" b="1" i="1" smtClean="0"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altLang="ko-KR" sz="1600" b="1" i="1" smtClean="0">
                        <a:latin typeface="Cambria Math"/>
                        <a:ea typeface="Cambria Math"/>
                      </a:rPr>
                      <m:t>𝑵</m:t>
                    </m:r>
                  </m:oMath>
                </a14:m>
                <a:endParaRPr lang="en-US" altLang="ko-KR" sz="1600" b="1" dirty="0" smtClean="0">
                  <a:ea typeface="Cambria Math"/>
                </a:endParaRPr>
              </a:p>
              <a:p>
                <a:pPr marL="798513" lvl="1" indent="-341313">
                  <a:spcBef>
                    <a:spcPts val="500"/>
                  </a:spcBef>
                  <a:buFont typeface="Times New Roman" pitchFamily="18" charset="0"/>
                  <a:buChar char="•"/>
                </a:pPr>
                <a14:m>
                  <m:oMath xmlns:m="http://schemas.openxmlformats.org/officeDocument/2006/math">
                    <m:r>
                      <a:rPr lang="ko-KR" altLang="en-US" sz="1600" b="1" i="1" smtClean="0">
                        <a:latin typeface="Cambria Math"/>
                      </a:rPr>
                      <m:t>𝓟</m:t>
                    </m:r>
                  </m:oMath>
                </a14:m>
                <a:r>
                  <a:rPr lang="en-US" altLang="ko-KR" sz="1600" dirty="0" smtClean="0"/>
                  <a:t>: coalition structure, also called partition</a:t>
                </a:r>
              </a:p>
              <a:p>
                <a:pPr marL="798513" lvl="1" indent="-341313">
                  <a:spcBef>
                    <a:spcPts val="500"/>
                  </a:spcBef>
                  <a:buFont typeface="Times New Roman" pitchFamily="18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600" b="1" i="1" smtClean="0">
                        <a:latin typeface="Cambria Math"/>
                      </a:rPr>
                      <m:t>(</m:t>
                    </m:r>
                    <m:r>
                      <a:rPr lang="en-US" altLang="ko-KR" sz="1600" b="1" i="1" smtClean="0">
                        <a:latin typeface="Cambria Math"/>
                      </a:rPr>
                      <m:t>𝑵</m:t>
                    </m:r>
                    <m:r>
                      <a:rPr lang="en-US" altLang="ko-KR" sz="1600" b="1" i="1" smtClean="0">
                        <a:latin typeface="Cambria Math"/>
                      </a:rPr>
                      <m:t>,</m:t>
                    </m:r>
                    <m:r>
                      <a:rPr lang="en-US" altLang="ko-KR" sz="1600" b="1" i="1" smtClean="0">
                        <a:latin typeface="Cambria Math"/>
                      </a:rPr>
                      <m:t>𝒗</m:t>
                    </m:r>
                    <m:r>
                      <a:rPr lang="en-US" altLang="ko-KR" sz="1600" b="1" i="1" smtClean="0">
                        <a:latin typeface="Cambria Math"/>
                      </a:rPr>
                      <m:t>,</m:t>
                    </m:r>
                    <m:r>
                      <a:rPr lang="ko-KR" altLang="en-US" sz="1600" b="1" i="1" smtClean="0">
                        <a:latin typeface="Cambria Math"/>
                      </a:rPr>
                      <m:t>𝓟</m:t>
                    </m:r>
                    <m:r>
                      <a:rPr lang="en-US" altLang="ko-KR" sz="16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ko-KR" sz="1600" dirty="0" smtClean="0"/>
                  <a:t>: a game with coalition structure </a:t>
                </a:r>
                <a14:m>
                  <m:oMath xmlns:m="http://schemas.openxmlformats.org/officeDocument/2006/math">
                    <m:r>
                      <a:rPr lang="ko-KR" altLang="en-US" sz="1600" i="1" smtClean="0">
                        <a:latin typeface="Cambria Math"/>
                      </a:rPr>
                      <m:t>𝓟</m:t>
                    </m:r>
                  </m:oMath>
                </a14:m>
                <a:r>
                  <a:rPr lang="en-US" altLang="ko-KR" sz="1600" dirty="0" smtClean="0"/>
                  <a:t>.</a:t>
                </a:r>
              </a:p>
              <a:p>
                <a:pPr marL="798513" lvl="1" indent="-341313">
                  <a:spcBef>
                    <a:spcPts val="500"/>
                  </a:spcBef>
                  <a:buFont typeface="Times New Roman" pitchFamily="18" charset="0"/>
                  <a:buChar char="•"/>
                </a:pPr>
                <a:endParaRPr lang="en-US" altLang="ko-KR" sz="1600" dirty="0" smtClean="0"/>
              </a:p>
            </p:txBody>
          </p:sp>
        </mc:Choice>
        <mc:Fallback xmlns="">
          <p:sp>
            <p:nvSpPr>
              <p:cNvPr id="6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2598" y="1322753"/>
                <a:ext cx="8561041" cy="1621169"/>
              </a:xfrm>
              <a:prstGeom prst="rect">
                <a:avLst/>
              </a:prstGeom>
              <a:blipFill rotWithShape="1">
                <a:blip r:embed="rId3"/>
                <a:stretch>
                  <a:fillRect l="-498" t="-1880" b="-3383"/>
                </a:stretch>
              </a:blipFill>
              <a:ln w="38100">
                <a:noFill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3"/>
              <p:cNvSpPr>
                <a:spLocks noChangeArrowheads="1"/>
              </p:cNvSpPr>
              <p:nvPr/>
            </p:nvSpPr>
            <p:spPr bwMode="auto">
              <a:xfrm>
                <a:off x="482598" y="3074020"/>
                <a:ext cx="8561042" cy="133071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noFill/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90000" tIns="46800" rIns="90000" bIns="46800"/>
              <a:lstStyle/>
              <a:p>
                <a:pPr marL="341313" indent="-341313">
                  <a:spcBef>
                    <a:spcPts val="500"/>
                  </a:spcBef>
                  <a:buFont typeface="Times New Roman" pitchFamily="18" charset="0"/>
                  <a:buChar char="•"/>
                </a:pPr>
                <a:r>
                  <a:rPr lang="en-US" altLang="ko-KR" sz="1800" dirty="0" smtClean="0"/>
                  <a:t>For instance,</a:t>
                </a:r>
              </a:p>
              <a:p>
                <a:pPr marL="798513" lvl="1" indent="-341313">
                  <a:spcBef>
                    <a:spcPts val="500"/>
                  </a:spcBef>
                  <a:buFont typeface="Times New Roman" pitchFamily="18" charset="0"/>
                  <a:buChar char="•"/>
                </a:pPr>
                <a:r>
                  <a:rPr lang="en-US" altLang="ko-KR" sz="1600" dirty="0" smtClean="0"/>
                  <a:t>Suppose there are two providers and two peers, </a:t>
                </a:r>
                <a:r>
                  <a:rPr lang="en-US" altLang="ko-KR" sz="1600" i="1" dirty="0" smtClean="0"/>
                  <a:t>i.e.</a:t>
                </a:r>
                <a:r>
                  <a:rPr lang="en-US" altLang="ko-KR" sz="160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ko-KR" sz="1600" b="1" i="1" smtClean="0">
                        <a:latin typeface="Cambria Math"/>
                      </a:rPr>
                      <m:t>𝑵</m:t>
                    </m:r>
                    <m:r>
                      <a:rPr lang="en-US" altLang="ko-KR" sz="1600" b="1" i="0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ko-KR" sz="1600" b="1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16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600" b="1" i="1" smtClean="0"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ko-KR" sz="16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altLang="ko-KR" sz="1600" b="1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sz="16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600" b="1" i="1" smtClean="0"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ko-KR" sz="16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altLang="ko-KR" sz="1600" b="1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600" b="1" i="1" smtClean="0"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600" b="1" i="1" smtClean="0"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sz="1600" dirty="0" smtClean="0"/>
                  <a:t>. </a:t>
                </a:r>
              </a:p>
              <a:p>
                <a:pPr marL="798513" lvl="1" indent="-341313">
                  <a:spcBef>
                    <a:spcPts val="500"/>
                  </a:spcBef>
                  <a:buFont typeface="Times New Roman" pitchFamily="18" charset="0"/>
                  <a:buChar char="•"/>
                </a:pPr>
                <a:r>
                  <a:rPr lang="en-US" altLang="ko-KR" sz="1600" dirty="0" smtClean="0"/>
                  <a:t>If </a:t>
                </a:r>
                <a14:m>
                  <m:oMath xmlns:m="http://schemas.openxmlformats.org/officeDocument/2006/math">
                    <m:r>
                      <a:rPr lang="ko-KR" altLang="en-US" sz="1600" i="1" smtClean="0">
                        <a:latin typeface="Cambria Math"/>
                      </a:rPr>
                      <m:t>𝓟</m:t>
                    </m:r>
                    <m:r>
                      <a:rPr lang="en-US" altLang="ko-KR" sz="1600" b="1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ko-KR" sz="16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1600" b="1" i="1" smtClean="0">
                            <a:latin typeface="Cambria Math"/>
                          </a:rPr>
                          <m:t>𝑵</m:t>
                        </m:r>
                      </m:e>
                    </m:d>
                    <m:r>
                      <a:rPr lang="en-US" altLang="ko-KR" sz="1600" b="1" i="1" smtClean="0">
                        <a:latin typeface="Cambria Math"/>
                      </a:rPr>
                      <m:t>={</m:t>
                    </m:r>
                    <m:d>
                      <m:dPr>
                        <m:begChr m:val="{"/>
                        <m:endChr m:val="}"/>
                        <m:ctrlPr>
                          <a:rPr lang="en-US" altLang="ko-KR" sz="1600" b="1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altLang="ko-KR" sz="1600" b="1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altLang="ko-KR" sz="1600" dirty="0" smtClean="0"/>
                  <a:t>, there is only one coalition, called </a:t>
                </a:r>
                <a:r>
                  <a:rPr lang="en-US" altLang="ko-KR" sz="1600" dirty="0" smtClean="0">
                    <a:solidFill>
                      <a:srgbClr val="C00000"/>
                    </a:solidFill>
                  </a:rPr>
                  <a:t>grand coalition</a:t>
                </a:r>
                <a:r>
                  <a:rPr lang="en-US" altLang="ko-KR" sz="1600" dirty="0" smtClean="0"/>
                  <a:t>.</a:t>
                </a:r>
              </a:p>
              <a:p>
                <a:pPr marL="798513" lvl="1" indent="-341313">
                  <a:spcBef>
                    <a:spcPts val="500"/>
                  </a:spcBef>
                  <a:buFont typeface="Times New Roman" pitchFamily="18" charset="0"/>
                  <a:buChar char="•"/>
                </a:pPr>
                <a:r>
                  <a:rPr lang="en-US" altLang="ko-KR" sz="1600" dirty="0"/>
                  <a:t>If </a:t>
                </a:r>
                <a14:m>
                  <m:oMath xmlns:m="http://schemas.openxmlformats.org/officeDocument/2006/math">
                    <m:r>
                      <a:rPr lang="ko-KR" altLang="en-US" sz="1600" i="1">
                        <a:latin typeface="Cambria Math"/>
                      </a:rPr>
                      <m:t>𝓟</m:t>
                    </m:r>
                    <m:r>
                      <a:rPr lang="en-US" altLang="ko-KR" sz="1600" i="1">
                        <a:latin typeface="Cambria Math"/>
                      </a:rPr>
                      <m:t>={</m:t>
                    </m:r>
                    <m:d>
                      <m:dPr>
                        <m:begChr m:val="{"/>
                        <m:endChr m:val="}"/>
                        <m:ctrlPr>
                          <a:rPr lang="en-US" altLang="ko-KR" sz="16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600" b="1" i="1" smtClean="0"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ko-KR" sz="16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altLang="ko-KR" sz="1600" b="1" i="1" smtClean="0">
                            <a:latin typeface="Cambria Math"/>
                          </a:rPr>
                          <m:t>}</m:t>
                        </m:r>
                        <m:r>
                          <a:rPr lang="en-US" altLang="ko-KR" sz="1600" i="1">
                            <a:latin typeface="Cambria Math"/>
                          </a:rPr>
                          <m:t>,</m:t>
                        </m:r>
                        <m:r>
                          <a:rPr lang="en-US" altLang="ko-KR" sz="1600" b="1" i="1" smtClean="0">
                            <a:latin typeface="Cambria Math"/>
                          </a:rPr>
                          <m:t>{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600" b="1" i="1" smtClean="0"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ko-KR" sz="16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600" b="1" i="1" smtClean="0"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altLang="ko-KR" sz="1600" i="1">
                        <a:latin typeface="Cambria Math"/>
                      </a:rPr>
                      <m:t>}</m:t>
                    </m:r>
                  </m:oMath>
                </a14:m>
                <a:r>
                  <a:rPr lang="en-US" altLang="ko-KR" sz="1600" dirty="0"/>
                  <a:t>,</a:t>
                </a:r>
                <a:r>
                  <a:rPr lang="en-US" altLang="ko-KR" sz="1600" dirty="0" smtClean="0"/>
                  <a:t> there are two coalitions, </a:t>
                </a:r>
                <a:r>
                  <a:rPr lang="en-US" altLang="ko-KR" sz="1600" i="1" dirty="0"/>
                  <a:t>i.e.</a:t>
                </a:r>
                <a:r>
                  <a:rPr lang="en-US" altLang="ko-KR" sz="1600" dirty="0"/>
                  <a:t>, </a:t>
                </a:r>
                <a14:m>
                  <m:oMath xmlns:m="http://schemas.openxmlformats.org/officeDocument/2006/math">
                    <m:r>
                      <a:rPr lang="en-US" altLang="ko-KR" sz="1600" b="1" i="1" smtClean="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altLang="ko-KR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altLang="ko-KR" sz="1600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ko-KR" sz="16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ko-KR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/>
                          </a:rPr>
                          <m:t>𝒏</m:t>
                        </m:r>
                      </m:e>
                      <m:sub>
                        <m:r>
                          <a:rPr lang="en-US" altLang="ko-KR" sz="1600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ko-KR" sz="1600" b="1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altLang="ko-KR" sz="1600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ko-KR" sz="1600" i="1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altLang="ko-KR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altLang="ko-KR" sz="16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altLang="ko-KR" sz="16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ko-KR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/>
                          </a:rPr>
                          <m:t>𝒏</m:t>
                        </m:r>
                      </m:e>
                      <m:sub>
                        <m:r>
                          <a:rPr lang="en-US" altLang="ko-KR" sz="16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altLang="ko-KR" sz="1600" i="1">
                        <a:latin typeface="Cambria Math"/>
                      </a:rPr>
                      <m:t>}</m:t>
                    </m:r>
                  </m:oMath>
                </a14:m>
                <a:r>
                  <a:rPr lang="en-US" altLang="ko-KR" sz="1600" dirty="0" smtClean="0"/>
                  <a:t>.</a:t>
                </a:r>
                <a:endParaRPr lang="en-US" altLang="ko-KR" dirty="0"/>
              </a:p>
            </p:txBody>
          </p:sp>
        </mc:Choice>
        <mc:Fallback xmlns="">
          <p:sp>
            <p:nvSpPr>
              <p:cNvPr id="1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2598" y="3074020"/>
                <a:ext cx="8561042" cy="1330711"/>
              </a:xfrm>
              <a:prstGeom prst="rect">
                <a:avLst/>
              </a:prstGeom>
              <a:blipFill rotWithShape="1">
                <a:blip r:embed="rId4"/>
                <a:stretch>
                  <a:fillRect l="-498" t="-2283" b="-2740"/>
                </a:stretch>
              </a:blipFill>
              <a:ln w="38100">
                <a:noFill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482598" y="4497600"/>
            <a:ext cx="3933285" cy="2153242"/>
            <a:chOff x="493185" y="1893260"/>
            <a:chExt cx="3994306" cy="1816239"/>
          </a:xfrm>
        </p:grpSpPr>
        <p:sp>
          <p:nvSpPr>
            <p:cNvPr id="28" name="Oval 12"/>
            <p:cNvSpPr>
              <a:spLocks noChangeArrowheads="1"/>
            </p:cNvSpPr>
            <p:nvPr/>
          </p:nvSpPr>
          <p:spPr bwMode="auto">
            <a:xfrm rot="16200000">
              <a:off x="1691752" y="1355405"/>
              <a:ext cx="1424165" cy="3284023"/>
            </a:xfrm>
            <a:prstGeom prst="ellipse">
              <a:avLst/>
            </a:prstGeom>
            <a:solidFill>
              <a:srgbClr val="FFCC00">
                <a:alpha val="16078"/>
              </a:srgbClr>
            </a:solidFill>
            <a:ln w="3810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eaVert" wrap="none" rIns="914400" anchor="ctr"/>
            <a:lstStyle/>
            <a:p>
              <a:pPr algn="ctr"/>
              <a:endParaRPr lang="en-US" altLang="ko-KR" sz="1600" dirty="0">
                <a:solidFill>
                  <a:srgbClr val="990000"/>
                </a:solidFill>
                <a:ea typeface="굴림" pitchFamily="50" charset="-127"/>
              </a:endParaRPr>
            </a:p>
          </p:txBody>
        </p:sp>
        <p:sp>
          <p:nvSpPr>
            <p:cNvPr id="29" name="Rounded Rectangle 28"/>
            <p:cNvSpPr/>
            <p:nvPr/>
          </p:nvSpPr>
          <p:spPr bwMode="auto">
            <a:xfrm>
              <a:off x="493185" y="1893260"/>
              <a:ext cx="3994306" cy="373261"/>
            </a:xfrm>
            <a:prstGeom prst="round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r>
                <a:rPr lang="en-US" sz="1400" dirty="0" smtClean="0">
                  <a:solidFill>
                    <a:schemeClr val="tx1"/>
                  </a:solidFill>
                  <a:latin typeface="+mn-lt"/>
                </a:rPr>
                <a:t>Non-partitioned player set</a:t>
              </a:r>
            </a:p>
            <a:p>
              <a:pPr marL="0" marR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r>
                <a:rPr lang="en-US" sz="1400" b="0" i="1" dirty="0" smtClean="0">
                  <a:solidFill>
                    <a:srgbClr val="C00000"/>
                  </a:solidFill>
                  <a:latin typeface="+mn-lt"/>
                </a:rPr>
                <a:t>Grand Coalition</a:t>
              </a:r>
              <a:endPara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latin typeface="+mn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249615" y="5101070"/>
                <a:ext cx="76293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615" y="5101070"/>
                <a:ext cx="762936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2053108" y="5101069"/>
                <a:ext cx="76293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en-US" altLang="ko-KR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108" y="5101069"/>
                <a:ext cx="762935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2833130" y="5613775"/>
                <a:ext cx="77299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𝒏</m:t>
                          </m:r>
                        </m:e>
                        <m:sub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130" y="5613775"/>
                <a:ext cx="772998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740363" y="5845526"/>
                <a:ext cx="77299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𝒏</m:t>
                          </m:r>
                        </m:e>
                        <m:sub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363" y="5845526"/>
                <a:ext cx="772998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4901594" y="4527394"/>
            <a:ext cx="4142045" cy="1888233"/>
            <a:chOff x="4901594" y="4527394"/>
            <a:chExt cx="4142045" cy="1888233"/>
          </a:xfrm>
        </p:grpSpPr>
        <p:sp>
          <p:nvSpPr>
            <p:cNvPr id="26" name="Oval 10"/>
            <p:cNvSpPr>
              <a:spLocks noChangeArrowheads="1"/>
            </p:cNvSpPr>
            <p:nvPr/>
          </p:nvSpPr>
          <p:spPr bwMode="auto">
            <a:xfrm>
              <a:off x="6902604" y="4975831"/>
              <a:ext cx="2141035" cy="1439796"/>
            </a:xfrm>
            <a:prstGeom prst="ellipse">
              <a:avLst/>
            </a:prstGeom>
            <a:solidFill>
              <a:srgbClr val="CCFFFF">
                <a:alpha val="30196"/>
              </a:srgbClr>
            </a:solidFill>
            <a:ln w="25400">
              <a:solidFill>
                <a:srgbClr val="00CCFF"/>
              </a:solidFill>
              <a:round/>
              <a:headEnd/>
              <a:tailEnd/>
            </a:ln>
          </p:spPr>
          <p:txBody>
            <a:bodyPr wrap="none" rIns="1280160" anchor="ctr"/>
            <a:lstStyle/>
            <a:p>
              <a:pPr algn="ctr"/>
              <a:endParaRPr lang="en-US" altLang="ko-KR" sz="2000" dirty="0">
                <a:solidFill>
                  <a:srgbClr val="0033CC"/>
                </a:solidFill>
                <a:ea typeface="굴림" pitchFamily="50" charset="-127"/>
              </a:endParaRPr>
            </a:p>
          </p:txBody>
        </p:sp>
        <p:sp>
          <p:nvSpPr>
            <p:cNvPr id="31" name="Oval 11"/>
            <p:cNvSpPr>
              <a:spLocks noChangeArrowheads="1"/>
            </p:cNvSpPr>
            <p:nvPr/>
          </p:nvSpPr>
          <p:spPr bwMode="auto">
            <a:xfrm>
              <a:off x="4901594" y="4831923"/>
              <a:ext cx="1948053" cy="1476131"/>
            </a:xfrm>
            <a:prstGeom prst="ellipse">
              <a:avLst/>
            </a:prstGeom>
            <a:solidFill>
              <a:srgbClr val="FF99CC">
                <a:alpha val="18823"/>
              </a:srgbClr>
            </a:solidFill>
            <a:ln w="38100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wrap="none" lIns="1463040" anchor="ctr"/>
            <a:lstStyle/>
            <a:p>
              <a:pPr algn="ctr"/>
              <a:endParaRPr lang="en-US" altLang="ko-KR" sz="1600" dirty="0">
                <a:solidFill>
                  <a:srgbClr val="990000"/>
                </a:solidFill>
                <a:ea typeface="굴림" pitchFamily="50" charset="-127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4998374" y="5152110"/>
                  <a:ext cx="762936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8374" y="5152110"/>
                  <a:ext cx="762936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131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/>
                <p:cNvSpPr/>
                <p:nvPr/>
              </p:nvSpPr>
              <p:spPr>
                <a:xfrm>
                  <a:off x="5489122" y="5636938"/>
                  <a:ext cx="772998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9122" y="5636938"/>
                  <a:ext cx="772998" cy="46166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5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7346220" y="5288048"/>
                  <a:ext cx="762935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ko-KR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6220" y="5288048"/>
                  <a:ext cx="762935" cy="46166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131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7917168" y="5644622"/>
                  <a:ext cx="772998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7168" y="5644622"/>
                  <a:ext cx="772998" cy="46166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Rounded Rectangle 40"/>
            <p:cNvSpPr/>
            <p:nvPr/>
          </p:nvSpPr>
          <p:spPr bwMode="auto">
            <a:xfrm>
              <a:off x="5767578" y="4527394"/>
              <a:ext cx="2696197" cy="542881"/>
            </a:xfrm>
            <a:prstGeom prst="round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r>
                <a:rPr lang="en-US" sz="1400" dirty="0" smtClean="0">
                  <a:solidFill>
                    <a:schemeClr val="tx1"/>
                  </a:solidFill>
                  <a:latin typeface="+mn-lt"/>
                </a:rPr>
                <a:t>Partitioned player set</a:t>
              </a:r>
              <a:endPara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605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45218" y="539751"/>
            <a:ext cx="8305096" cy="691172"/>
          </a:xfrm>
        </p:spPr>
        <p:txBody>
          <a:bodyPr>
            <a:normAutofit/>
          </a:bodyPr>
          <a:lstStyle/>
          <a:p>
            <a:pPr algn="ctr"/>
            <a:r>
              <a:rPr lang="en-US" altLang="ko-KR" b="1" dirty="0" smtClean="0"/>
              <a:t>Shapley-like Values</a:t>
            </a:r>
            <a:endParaRPr lang="en-US" altLang="ko-KR" b="1" dirty="0" smtClean="0">
              <a:solidFill>
                <a:schemeClr val="tx1"/>
              </a:solidFill>
              <a:ea typeface="굴림" pitchFamily="50" charset="-127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524107" y="1351973"/>
            <a:ext cx="8463775" cy="1062981"/>
          </a:xfrm>
          <a:prstGeom prst="rect">
            <a:avLst/>
          </a:prstGeom>
          <a:solidFill>
            <a:srgbClr val="F5EBFF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65760" indent="-457200"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ko-KR" sz="1800" dirty="0" smtClean="0">
                <a:solidFill>
                  <a:prstClr val="black"/>
                </a:solidFill>
                <a:ea typeface="굴림" pitchFamily="50" charset="-127"/>
              </a:rPr>
              <a:t>Value (or a Payoff Mechanism)</a:t>
            </a:r>
          </a:p>
          <a:p>
            <a:pPr marL="822960" lvl="1" indent="-457200"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ko-KR" sz="1800" b="0" dirty="0" smtClean="0">
                <a:solidFill>
                  <a:prstClr val="black"/>
                </a:solidFill>
                <a:ea typeface="굴림" pitchFamily="50" charset="-127"/>
              </a:rPr>
              <a:t>A worth distribution scheme.</a:t>
            </a:r>
          </a:p>
          <a:p>
            <a:pPr marL="822960" lvl="1" indent="-457200"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ko-KR" sz="1800" b="0" dirty="0" smtClean="0">
                <a:solidFill>
                  <a:prstClr val="black"/>
                </a:solidFill>
                <a:ea typeface="굴림" pitchFamily="50" charset="-127"/>
              </a:rPr>
              <a:t>Summarizes each player’s contribution to the coalition </a:t>
            </a:r>
            <a:r>
              <a:rPr lang="en-US" altLang="ko-KR" sz="1800" b="0" dirty="0">
                <a:solidFill>
                  <a:prstClr val="black"/>
                </a:solidFill>
                <a:ea typeface="굴림" pitchFamily="50" charset="-127"/>
              </a:rPr>
              <a:t>in one </a:t>
            </a:r>
            <a:r>
              <a:rPr lang="en-US" altLang="ko-KR" sz="1800" b="0" dirty="0" smtClean="0">
                <a:solidFill>
                  <a:prstClr val="black"/>
                </a:solidFill>
                <a:ea typeface="굴림" pitchFamily="50" charset="-127"/>
              </a:rPr>
              <a:t>number.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3"/>
              <p:cNvSpPr>
                <a:spLocks noChangeArrowheads="1"/>
              </p:cNvSpPr>
              <p:nvPr/>
            </p:nvSpPr>
            <p:spPr bwMode="auto">
              <a:xfrm>
                <a:off x="524107" y="2591645"/>
                <a:ext cx="8463775" cy="162116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noFill/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90000" tIns="46800" rIns="90000" bIns="46800"/>
              <a:lstStyle/>
              <a:p>
                <a:pPr marL="341313" indent="-341313">
                  <a:spcBef>
                    <a:spcPts val="500"/>
                  </a:spcBef>
                  <a:buFont typeface="Times New Roman" pitchFamily="18" charset="0"/>
                  <a:buChar char="•"/>
                </a:pPr>
                <a:r>
                  <a:rPr lang="en-US" altLang="ko-KR" sz="1800" dirty="0" smtClean="0">
                    <a:solidFill>
                      <a:srgbClr val="C00000"/>
                    </a:solidFill>
                    <a:effectLst/>
                  </a:rPr>
                  <a:t>Shapley value of player </a:t>
                </a:r>
                <a14:m>
                  <m:oMath xmlns:m="http://schemas.openxmlformats.org/officeDocument/2006/math">
                    <m:r>
                      <a:rPr lang="en-US" altLang="ko-KR" sz="1800" b="1" i="1" smtClean="0">
                        <a:solidFill>
                          <a:srgbClr val="C00000"/>
                        </a:solidFill>
                        <a:effectLst/>
                        <a:latin typeface="Cambria Math"/>
                      </a:rPr>
                      <m:t>𝒊</m:t>
                    </m:r>
                    <m:r>
                      <a:rPr lang="en-US" altLang="ko-KR" sz="1800" b="1" i="1" smtClean="0">
                        <a:solidFill>
                          <a:srgbClr val="C00000"/>
                        </a:solidFill>
                        <a:effectLst/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ko-KR" sz="1800" b="1" i="1" smtClean="0">
                        <a:solidFill>
                          <a:srgbClr val="C00000"/>
                        </a:solidFill>
                        <a:effectLst/>
                        <a:latin typeface="Cambria Math"/>
                        <a:ea typeface="Cambria Math"/>
                      </a:rPr>
                      <m:t>𝑵</m:t>
                    </m:r>
                  </m:oMath>
                </a14:m>
                <a:r>
                  <a:rPr lang="en-US" altLang="ko-KR" sz="1800" dirty="0" smtClean="0">
                    <a:solidFill>
                      <a:srgbClr val="C00000"/>
                    </a:solidFill>
                    <a:effectLst/>
                  </a:rPr>
                  <a:t> of game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1800" b="1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1800" b="1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𝑵</m:t>
                        </m:r>
                        <m:r>
                          <a:rPr lang="en-US" altLang="ko-KR" sz="1800" b="1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,</m:t>
                        </m:r>
                        <m:r>
                          <a:rPr lang="en-US" altLang="ko-KR" sz="1800" b="1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𝒗</m:t>
                        </m:r>
                        <m:r>
                          <a:rPr lang="en-US" altLang="ko-KR" sz="1800" b="1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ko-KR" sz="1800" b="1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ko-KR" sz="1800" b="1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</a:rPr>
                              <m:t>𝑵</m:t>
                            </m:r>
                          </m:e>
                        </m:d>
                      </m:e>
                    </m:d>
                  </m:oMath>
                </a14:m>
                <a:endParaRPr lang="en-US" altLang="ko-KR" sz="1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>
                  <a:spcBef>
                    <a:spcPts val="500"/>
                  </a:spcBef>
                </a:pPr>
                <a:r>
                  <a:rPr lang="en-US" altLang="ko-KR" sz="16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ko-KR" altLang="en-US" sz="2000" i="1">
                            <a:latin typeface="Cambria Math"/>
                          </a:rPr>
                          <m:t>𝝋</m:t>
                        </m:r>
                      </m:e>
                      <m:sub>
                        <m:r>
                          <a:rPr lang="en-US" altLang="ko-KR" sz="2000" b="1" i="1" smtClean="0">
                            <a:latin typeface="Cambria Math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altLang="ko-KR" sz="20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2000" b="1" i="1" smtClean="0">
                            <a:latin typeface="Cambria Math"/>
                          </a:rPr>
                          <m:t>𝑵</m:t>
                        </m:r>
                        <m:r>
                          <a:rPr lang="en-US" altLang="ko-KR" sz="2000" b="1" i="1" smtClean="0">
                            <a:latin typeface="Cambria Math"/>
                          </a:rPr>
                          <m:t>,</m:t>
                        </m:r>
                        <m:r>
                          <a:rPr lang="en-US" altLang="ko-KR" sz="2000" b="1" i="1" smtClean="0">
                            <a:latin typeface="Cambria Math"/>
                          </a:rPr>
                          <m:t>𝒗</m:t>
                        </m:r>
                      </m:e>
                    </m:d>
                    <m:box>
                      <m:boxPr>
                        <m:ctrlPr>
                          <a:rPr lang="en-US" altLang="ko-KR" sz="2000" b="1" i="1" smtClean="0">
                            <a:latin typeface="Cambria Math"/>
                          </a:rPr>
                        </m:ctrlPr>
                      </m:boxPr>
                      <m:e>
                        <m:r>
                          <a:rPr lang="en-US" altLang="ko-KR" sz="2000" b="1" i="1" smtClean="0">
                            <a:latin typeface="Cambria Math"/>
                          </a:rPr>
                          <m:t>≔</m:t>
                        </m:r>
                      </m:e>
                    </m:box>
                    <m:nary>
                      <m:naryPr>
                        <m:chr m:val="∑"/>
                        <m:supHide m:val="on"/>
                        <m:ctrlPr>
                          <a:rPr lang="en-US" altLang="ko-KR" sz="2000" b="1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ko-KR" sz="2000" b="1" i="1" smtClean="0">
                            <a:latin typeface="Cambria Math"/>
                          </a:rPr>
                          <m:t>𝑺</m:t>
                        </m:r>
                        <m:r>
                          <a:rPr lang="en-US" altLang="ko-KR" sz="2000" b="1" i="1" smtClean="0">
                            <a:latin typeface="Cambria Math"/>
                            <a:ea typeface="Cambria Math"/>
                          </a:rPr>
                          <m:t>⊆</m:t>
                        </m:r>
                        <m:r>
                          <a:rPr lang="en-US" altLang="ko-KR" sz="2000" b="1" i="1" smtClean="0">
                            <a:latin typeface="Cambria Math"/>
                            <a:ea typeface="Cambria Math"/>
                          </a:rPr>
                          <m:t>𝑵</m:t>
                        </m:r>
                        <m:r>
                          <a:rPr lang="en-US" altLang="ko-KR" sz="2000" b="1" i="1" smtClean="0">
                            <a:latin typeface="Cambria Math"/>
                            <a:ea typeface="Cambria Math"/>
                          </a:rPr>
                          <m:t>\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ko-KR" sz="2000" b="1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ko-KR" sz="2000" b="1" i="1" smtClean="0">
                                <a:latin typeface="Cambria Math"/>
                                <a:ea typeface="Cambria Math"/>
                              </a:rPr>
                              <m:t>𝒊</m:t>
                            </m:r>
                          </m:e>
                        </m:d>
                      </m:sub>
                      <m:sup/>
                      <m:e>
                        <m:f>
                          <m:fPr>
                            <m:ctrlPr>
                              <a:rPr lang="en-US" altLang="ko-KR" sz="2000" b="1" i="1" smtClean="0">
                                <a:latin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ko-KR" sz="2000" b="1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ko-KR" sz="2000" b="1" i="1" smtClean="0">
                                    <a:latin typeface="Cambria Math"/>
                                  </a:rPr>
                                  <m:t>𝑺</m:t>
                                </m:r>
                              </m:e>
                            </m:d>
                            <m:r>
                              <a:rPr lang="en-US" altLang="ko-KR" sz="2000" b="1" i="1" smtClean="0">
                                <a:latin typeface="Cambria Math"/>
                              </a:rPr>
                              <m:t>!</m:t>
                            </m:r>
                            <m:d>
                              <m:dPr>
                                <m:ctrlPr>
                                  <a:rPr lang="en-US" altLang="ko-KR" sz="2000" b="1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ko-KR" sz="2000" b="1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2000" b="1" i="1" smtClean="0">
                                        <a:latin typeface="Cambria Math"/>
                                      </a:rPr>
                                      <m:t>𝑵</m:t>
                                    </m:r>
                                  </m:e>
                                </m:d>
                                <m:r>
                                  <a:rPr lang="en-US" altLang="ko-KR" sz="2000" b="1" i="1" smtClean="0">
                                    <a:latin typeface="Cambria Math"/>
                                  </a:rPr>
                                  <m:t>−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ko-KR" sz="2000" b="1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2000" b="1" i="1" smtClean="0">
                                        <a:latin typeface="Cambria Math"/>
                                      </a:rPr>
                                      <m:t>𝑺</m:t>
                                    </m:r>
                                  </m:e>
                                </m:d>
                                <m:r>
                                  <a:rPr lang="en-US" altLang="ko-KR" sz="2000" b="1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altLang="ko-KR" sz="2000" b="1" i="1" smtClean="0">
                                    <a:latin typeface="Cambria Math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US" altLang="ko-KR" sz="2000" b="1" i="1" smtClean="0">
                                <a:latin typeface="Cambria Math"/>
                              </a:rPr>
                              <m:t>!</m:t>
                            </m:r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ko-KR" sz="2000" b="1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ko-KR" sz="2000" b="1" i="1" smtClean="0">
                                    <a:latin typeface="Cambria Math"/>
                                  </a:rPr>
                                  <m:t>𝑵</m:t>
                                </m:r>
                              </m:e>
                            </m:d>
                            <m:r>
                              <a:rPr lang="en-US" altLang="ko-KR" sz="2000" b="1" i="1" smtClean="0">
                                <a:latin typeface="Cambria Math"/>
                              </a:rPr>
                              <m:t>!</m:t>
                            </m:r>
                          </m:den>
                        </m:f>
                        <m:d>
                          <m:dPr>
                            <m:ctrlPr>
                              <a:rPr lang="en-US" altLang="ko-KR" sz="2000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ko-KR" sz="2000" b="1" i="1" smtClean="0">
                                <a:latin typeface="Cambria Math"/>
                              </a:rPr>
                              <m:t>𝒗</m:t>
                            </m:r>
                            <m:d>
                              <m:dPr>
                                <m:ctrlPr>
                                  <a:rPr lang="en-US" altLang="ko-KR" sz="2000" b="1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ko-KR" sz="2000" b="1" i="1" smtClean="0">
                                    <a:latin typeface="Cambria Math"/>
                                  </a:rPr>
                                  <m:t>𝑺</m:t>
                                </m:r>
                                <m:r>
                                  <a:rPr lang="en-US" altLang="ko-KR" sz="2000" b="1" i="1" smtClean="0">
                                    <a:latin typeface="Cambria Math"/>
                                    <a:ea typeface="Cambria Math"/>
                                  </a:rPr>
                                  <m:t>∪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altLang="ko-KR" sz="20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2000" i="1">
                                        <a:latin typeface="Cambria Math"/>
                                        <a:ea typeface="Cambria Math"/>
                                      </a:rPr>
                                      <m:t>𝒊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ko-KR" sz="2000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ko-KR" sz="2000" b="1" i="1" smtClean="0">
                                <a:latin typeface="Cambria Math"/>
                              </a:rPr>
                              <m:t>𝒗</m:t>
                            </m:r>
                            <m:d>
                              <m:dPr>
                                <m:ctrlPr>
                                  <a:rPr lang="en-US" altLang="ko-KR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ko-KR" sz="2000" i="1">
                                    <a:latin typeface="Cambria Math"/>
                                  </a:rPr>
                                  <m:t>𝑺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altLang="ko-KR" sz="2000" dirty="0" smtClean="0"/>
              </a:p>
              <a:p>
                <a:pPr marL="800100" lvl="1" indent="-342900">
                  <a:spcBef>
                    <a:spcPts val="500"/>
                  </a:spcBef>
                  <a:buFont typeface="Arial" pitchFamily="34" charset="0"/>
                  <a:buChar char="•"/>
                </a:pPr>
                <a:r>
                  <a:rPr lang="en-US" altLang="ko-KR" sz="1800" b="0" dirty="0" smtClean="0"/>
                  <a:t>The average of the marginal contribution</a:t>
                </a:r>
                <a14:m>
                  <m:oMath xmlns:m="http://schemas.openxmlformats.org/officeDocument/2006/math">
                    <m:r>
                      <a:rPr lang="en-US" altLang="ko-KR" sz="1800" b="0" i="0" smtClean="0">
                        <a:latin typeface="Cambria Math"/>
                      </a:rPr>
                      <m:t> </m:t>
                    </m:r>
                    <m:r>
                      <a:rPr lang="en-US" altLang="ko-KR" sz="1800" i="1">
                        <a:latin typeface="Cambria Math"/>
                      </a:rPr>
                      <m:t>𝒗</m:t>
                    </m:r>
                    <m:d>
                      <m:dPr>
                        <m:ctrlPr>
                          <a:rPr lang="en-US" altLang="ko-KR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1800" i="1">
                            <a:latin typeface="Cambria Math"/>
                          </a:rPr>
                          <m:t>𝑺</m:t>
                        </m:r>
                        <m:r>
                          <a:rPr lang="en-US" altLang="ko-KR" sz="1800" i="1">
                            <a:latin typeface="Cambria Math"/>
                            <a:ea typeface="Cambria Math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ko-KR" sz="18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ko-KR" sz="1800" i="1">
                                <a:latin typeface="Cambria Math"/>
                                <a:ea typeface="Cambria Math"/>
                              </a:rPr>
                              <m:t>𝒊</m:t>
                            </m:r>
                          </m:e>
                        </m:d>
                      </m:e>
                    </m:d>
                    <m:r>
                      <a:rPr lang="en-US" altLang="ko-KR" sz="1800" i="1">
                        <a:latin typeface="Cambria Math"/>
                      </a:rPr>
                      <m:t>−</m:t>
                    </m:r>
                    <m:r>
                      <a:rPr lang="en-US" altLang="ko-KR" sz="1800" i="1">
                        <a:latin typeface="Cambria Math"/>
                      </a:rPr>
                      <m:t>𝒗</m:t>
                    </m:r>
                    <m:d>
                      <m:dPr>
                        <m:ctrlPr>
                          <a:rPr lang="en-US" altLang="ko-KR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1800" i="1">
                            <a:latin typeface="Cambria Math"/>
                          </a:rPr>
                          <m:t>𝑺</m:t>
                        </m:r>
                      </m:e>
                    </m:d>
                  </m:oMath>
                </a14:m>
                <a:r>
                  <a:rPr lang="en-US" altLang="ko-KR" sz="1800" b="0" dirty="0" smtClean="0"/>
                  <a:t>.</a:t>
                </a:r>
              </a:p>
              <a:p>
                <a:pPr marL="800100" lvl="1" indent="-342900">
                  <a:spcBef>
                    <a:spcPts val="500"/>
                  </a:spcBef>
                  <a:buFont typeface="Arial" pitchFamily="34" charset="0"/>
                  <a:buChar char="•"/>
                </a:pPr>
                <a:r>
                  <a:rPr lang="en-US" altLang="ko-KR" sz="1800" b="0" dirty="0" smtClean="0"/>
                  <a:t>Considered to be a fair assessment of each player’s due desert.</a:t>
                </a:r>
              </a:p>
            </p:txBody>
          </p:sp>
        </mc:Choice>
        <mc:Fallback xmlns="">
          <p:sp>
            <p:nvSpPr>
              <p:cNvPr id="21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4107" y="2591645"/>
                <a:ext cx="8463775" cy="1621169"/>
              </a:xfrm>
              <a:prstGeom prst="rect">
                <a:avLst/>
              </a:prstGeom>
              <a:blipFill rotWithShape="1">
                <a:blip r:embed="rId3"/>
                <a:stretch>
                  <a:fillRect l="-504" t="-1880" b="-4135"/>
                </a:stretch>
              </a:blipFill>
              <a:ln w="38100">
                <a:noFill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3"/>
              <p:cNvSpPr>
                <a:spLocks noChangeArrowheads="1"/>
              </p:cNvSpPr>
              <p:nvPr/>
            </p:nvSpPr>
            <p:spPr bwMode="auto">
              <a:xfrm>
                <a:off x="524108" y="4385276"/>
                <a:ext cx="8463774" cy="173417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noFill/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90000" tIns="46800" rIns="90000" bIns="46800"/>
              <a:lstStyle/>
              <a:p>
                <a:pPr marL="341313" indent="-341313">
                  <a:spcBef>
                    <a:spcPts val="500"/>
                  </a:spcBef>
                  <a:buFont typeface="Times New Roman" pitchFamily="18" charset="0"/>
                  <a:buChar char="•"/>
                </a:pPr>
                <a:r>
                  <a:rPr lang="en-US" altLang="ko-KR" sz="1800" dirty="0" smtClean="0">
                    <a:solidFill>
                      <a:srgbClr val="C00000"/>
                    </a:solidFill>
                    <a:effectLst/>
                  </a:rPr>
                  <a:t>Aumann-Dr</a:t>
                </a:r>
                <a:r>
                  <a:rPr lang="en-US" altLang="ko-KR" sz="1800" dirty="0" err="1">
                    <a:solidFill>
                      <a:srgbClr val="C00000"/>
                    </a:solidFill>
                    <a:effectLst/>
                  </a:rPr>
                  <a:t>è</a:t>
                </a:r>
                <a:r>
                  <a:rPr lang="en-US" altLang="ko-KR" sz="1800" dirty="0" err="1" smtClean="0">
                    <a:solidFill>
                      <a:srgbClr val="C00000"/>
                    </a:solidFill>
                    <a:effectLst/>
                  </a:rPr>
                  <a:t>ze</a:t>
                </a:r>
                <a:r>
                  <a:rPr lang="en-US" altLang="ko-KR" sz="1800" dirty="0" smtClean="0">
                    <a:solidFill>
                      <a:srgbClr val="C00000"/>
                    </a:solidFill>
                    <a:effectLst/>
                  </a:rPr>
                  <a:t> value of player </a:t>
                </a:r>
                <a14:m>
                  <m:oMath xmlns:m="http://schemas.openxmlformats.org/officeDocument/2006/math">
                    <m:r>
                      <a:rPr lang="en-US" altLang="ko-KR" sz="1800" b="1" i="1" smtClean="0">
                        <a:solidFill>
                          <a:srgbClr val="C00000"/>
                        </a:solidFill>
                        <a:effectLst/>
                        <a:latin typeface="Cambria Math"/>
                      </a:rPr>
                      <m:t>𝒊</m:t>
                    </m:r>
                    <m:r>
                      <a:rPr lang="en-US" altLang="ko-KR" sz="1800" b="1" i="1" smtClean="0">
                        <a:solidFill>
                          <a:srgbClr val="C00000"/>
                        </a:solidFill>
                        <a:effectLst/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ko-KR" sz="1800" b="1" i="1" smtClean="0">
                        <a:solidFill>
                          <a:srgbClr val="C00000"/>
                        </a:solidFill>
                        <a:effectLst/>
                        <a:latin typeface="Cambria Math"/>
                        <a:ea typeface="Cambria Math"/>
                      </a:rPr>
                      <m:t>𝑵</m:t>
                    </m:r>
                  </m:oMath>
                </a14:m>
                <a:r>
                  <a:rPr lang="en-US" altLang="ko-KR" sz="1800" dirty="0" smtClean="0">
                    <a:solidFill>
                      <a:srgbClr val="C00000"/>
                    </a:solidFill>
                    <a:effectLst/>
                  </a:rPr>
                  <a:t> of game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1800" b="1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1800" b="1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𝑵</m:t>
                        </m:r>
                        <m:r>
                          <a:rPr lang="en-US" altLang="ko-KR" sz="1800" b="1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,</m:t>
                        </m:r>
                        <m:r>
                          <a:rPr lang="en-US" altLang="ko-KR" sz="1800" b="1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𝒗</m:t>
                        </m:r>
                        <m:r>
                          <a:rPr lang="en-US" altLang="ko-KR" sz="1800" b="1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,</m:t>
                        </m:r>
                        <m:r>
                          <a:rPr lang="ko-KR" altLang="en-US" sz="1800" b="1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𝓟</m:t>
                        </m:r>
                      </m:e>
                    </m:d>
                  </m:oMath>
                </a14:m>
                <a:r>
                  <a:rPr lang="en-US" altLang="ko-KR" sz="1800" dirty="0" smtClean="0">
                    <a:solidFill>
                      <a:srgbClr val="C00000"/>
                    </a:solidFill>
                    <a:effectLst/>
                  </a:rPr>
                  <a:t> where </a:t>
                </a:r>
                <a14:m>
                  <m:oMath xmlns:m="http://schemas.openxmlformats.org/officeDocument/2006/math">
                    <m:r>
                      <a:rPr lang="ko-KR" altLang="en-US" sz="1800" i="1">
                        <a:solidFill>
                          <a:srgbClr val="C00000"/>
                        </a:solidFill>
                        <a:latin typeface="Cambria Math"/>
                      </a:rPr>
                      <m:t>𝓟</m:t>
                    </m:r>
                    <m:r>
                      <a:rPr lang="ko-KR" altLang="en-US" sz="1800" i="1" smtClean="0">
                        <a:solidFill>
                          <a:srgbClr val="C00000"/>
                        </a:solidFill>
                        <a:latin typeface="Cambria Math"/>
                      </a:rPr>
                      <m:t>≠</m:t>
                    </m:r>
                    <m:d>
                      <m:dPr>
                        <m:begChr m:val="{"/>
                        <m:endChr m:val="}"/>
                        <m:ctrlPr>
                          <a:rPr lang="en-US" altLang="ko-KR" sz="18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1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𝑵</m:t>
                        </m:r>
                      </m:e>
                    </m:d>
                  </m:oMath>
                </a14:m>
                <a:endParaRPr lang="en-US" altLang="ko-KR" sz="1800" dirty="0">
                  <a:solidFill>
                    <a:srgbClr val="C00000"/>
                  </a:solidFill>
                  <a:effectLst/>
                </a:endParaRPr>
              </a:p>
              <a:p>
                <a:pPr>
                  <a:spcBef>
                    <a:spcPts val="500"/>
                  </a:spcBef>
                </a:pPr>
                <a:r>
                  <a:rPr lang="en-US" altLang="ko-KR" sz="16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ko-KR" altLang="en-US" sz="2000" i="1">
                            <a:latin typeface="Cambria Math"/>
                          </a:rPr>
                          <m:t>𝝋</m:t>
                        </m:r>
                      </m:e>
                      <m:sub>
                        <m:r>
                          <a:rPr lang="en-US" altLang="ko-KR" sz="2000" b="1" i="1" smtClean="0">
                            <a:latin typeface="Cambria Math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altLang="ko-KR" sz="20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2000" b="1" i="1" smtClean="0">
                            <a:latin typeface="Cambria Math"/>
                          </a:rPr>
                          <m:t>𝑵</m:t>
                        </m:r>
                        <m:r>
                          <a:rPr lang="en-US" altLang="ko-KR" sz="2000" b="1" i="1" smtClean="0">
                            <a:latin typeface="Cambria Math"/>
                          </a:rPr>
                          <m:t>,</m:t>
                        </m:r>
                        <m:r>
                          <a:rPr lang="en-US" altLang="ko-KR" sz="2000" b="1" i="1" smtClean="0">
                            <a:latin typeface="Cambria Math"/>
                          </a:rPr>
                          <m:t>𝒗</m:t>
                        </m:r>
                        <m:r>
                          <a:rPr lang="en-US" altLang="ko-KR" sz="2000" b="1" i="1" smtClean="0">
                            <a:latin typeface="Cambria Math"/>
                          </a:rPr>
                          <m:t>,</m:t>
                        </m:r>
                        <m:r>
                          <a:rPr lang="ko-KR" altLang="en-US" sz="2000" b="1" i="1" smtClean="0">
                            <a:latin typeface="Cambria Math"/>
                          </a:rPr>
                          <m:t>𝓟</m:t>
                        </m:r>
                      </m:e>
                    </m:d>
                    <m:box>
                      <m:boxPr>
                        <m:ctrlPr>
                          <a:rPr lang="ko-KR" altLang="en-US" sz="2000" b="1" i="1" smtClean="0">
                            <a:latin typeface="Cambria Math"/>
                          </a:rPr>
                        </m:ctrlPr>
                      </m:boxPr>
                      <m:e>
                        <m:r>
                          <a:rPr lang="en-US" altLang="ko-KR" sz="2000" b="1" i="1" smtClean="0">
                            <a:latin typeface="Cambria Math"/>
                          </a:rPr>
                          <m:t>≔</m:t>
                        </m:r>
                      </m:e>
                    </m:box>
                    <m:sSub>
                      <m:sSubPr>
                        <m:ctrlPr>
                          <a:rPr lang="en-US" altLang="ko-K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ko-KR" altLang="en-US" sz="2000" i="1">
                            <a:latin typeface="Cambria Math"/>
                          </a:rPr>
                          <m:t>𝝋</m:t>
                        </m:r>
                      </m:e>
                      <m:sub>
                        <m:r>
                          <a:rPr lang="en-US" altLang="ko-KR" sz="2000" i="1">
                            <a:latin typeface="Cambria Math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altLang="ko-K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2000" b="1" i="1" smtClean="0">
                            <a:latin typeface="Cambria Math"/>
                          </a:rPr>
                          <m:t>𝑪</m:t>
                        </m:r>
                        <m:r>
                          <a:rPr lang="en-US" altLang="ko-KR" sz="2000" b="1" i="1" smtClean="0">
                            <a:latin typeface="Cambria Math"/>
                          </a:rPr>
                          <m:t>(</m:t>
                        </m:r>
                        <m:r>
                          <a:rPr lang="en-US" altLang="ko-KR" sz="2000" b="1" i="1" smtClean="0">
                            <a:latin typeface="Cambria Math"/>
                          </a:rPr>
                          <m:t>𝒊</m:t>
                        </m:r>
                        <m:r>
                          <a:rPr lang="en-US" altLang="ko-KR" sz="2000" b="1" i="1" smtClean="0">
                            <a:latin typeface="Cambria Math"/>
                          </a:rPr>
                          <m:t>)</m:t>
                        </m:r>
                        <m:r>
                          <a:rPr lang="en-US" altLang="ko-KR" sz="2000" i="1">
                            <a:latin typeface="Cambria Math"/>
                          </a:rPr>
                          <m:t>,</m:t>
                        </m:r>
                        <m:r>
                          <a:rPr lang="en-US" altLang="ko-KR" sz="2000" i="1">
                            <a:latin typeface="Cambria Math"/>
                          </a:rPr>
                          <m:t>𝒗</m:t>
                        </m:r>
                      </m:e>
                    </m:d>
                  </m:oMath>
                </a14:m>
                <a:r>
                  <a:rPr lang="en-US" altLang="ko-KR" sz="2000" dirty="0" smtClean="0"/>
                  <a:t> where </a:t>
                </a:r>
                <a14:m>
                  <m:oMath xmlns:m="http://schemas.openxmlformats.org/officeDocument/2006/math">
                    <m:r>
                      <a:rPr lang="en-US" altLang="ko-KR" sz="2000" b="1" i="1" smtClean="0">
                        <a:latin typeface="Cambria Math"/>
                      </a:rPr>
                      <m:t>𝒊</m:t>
                    </m:r>
                    <m:r>
                      <a:rPr lang="en-US" altLang="ko-KR" sz="2000" b="1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ko-KR" sz="2000" b="1" i="1" smtClean="0">
                        <a:latin typeface="Cambria Math"/>
                      </a:rPr>
                      <m:t>𝑪</m:t>
                    </m:r>
                    <m:r>
                      <a:rPr lang="en-US" altLang="ko-KR" sz="2000" i="1">
                        <a:latin typeface="Cambria Math"/>
                      </a:rPr>
                      <m:t>(</m:t>
                    </m:r>
                    <m:r>
                      <a:rPr lang="en-US" altLang="ko-KR" sz="2000" i="1">
                        <a:latin typeface="Cambria Math"/>
                      </a:rPr>
                      <m:t>𝒊</m:t>
                    </m:r>
                    <m:r>
                      <a:rPr lang="en-US" altLang="ko-KR" sz="2000" i="1">
                        <a:latin typeface="Cambria Math"/>
                      </a:rPr>
                      <m:t>)∈</m:t>
                    </m:r>
                    <m:r>
                      <a:rPr lang="ko-KR" altLang="en-US" sz="2000" i="1">
                        <a:latin typeface="Cambria Math"/>
                      </a:rPr>
                      <m:t>𝓟</m:t>
                    </m:r>
                    <m:r>
                      <a:rPr lang="en-US" altLang="ko-KR" sz="2000" i="1">
                        <a:latin typeface="Cambria Math"/>
                      </a:rPr>
                      <m:t>,</m:t>
                    </m:r>
                  </m:oMath>
                </a14:m>
                <a:endParaRPr lang="en-US" altLang="ko-KR" sz="2000" dirty="0" smtClean="0"/>
              </a:p>
              <a:p>
                <a:pPr marL="800100" lvl="1" indent="-342900">
                  <a:spcBef>
                    <a:spcPts val="500"/>
                  </a:spcBef>
                  <a:buFont typeface="Arial" pitchFamily="34" charset="0"/>
                  <a:buChar char="•"/>
                </a:pPr>
                <a:r>
                  <a:rPr lang="en-US" altLang="ko-KR" sz="1800" b="0" dirty="0" smtClean="0">
                    <a:solidFill>
                      <a:schemeClr val="tx1"/>
                    </a:solidFill>
                    <a:effectLst/>
                  </a:rPr>
                  <a:t>Equivalent to the Shapley value of game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1800" b="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18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𝐶</m:t>
                        </m:r>
                        <m:r>
                          <a:rPr lang="en-US" altLang="ko-KR" sz="18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(</m:t>
                        </m:r>
                        <m:r>
                          <a:rPr lang="en-US" altLang="ko-KR" sz="18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𝑖</m:t>
                        </m:r>
                        <m:r>
                          <a:rPr lang="en-US" altLang="ko-KR" sz="18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),</m:t>
                        </m:r>
                        <m:r>
                          <a:rPr lang="en-US" altLang="ko-KR" sz="1800" b="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endParaRPr lang="en-US" altLang="ko-KR" sz="1800" b="0" dirty="0" smtClean="0"/>
              </a:p>
              <a:p>
                <a:pPr marL="800100" lvl="1" indent="-342900">
                  <a:spcBef>
                    <a:spcPts val="500"/>
                  </a:spcBef>
                  <a:buFont typeface="Arial" pitchFamily="34" charset="0"/>
                  <a:buChar char="•"/>
                </a:pPr>
                <a:r>
                  <a:rPr lang="en-US" altLang="ko-KR" sz="1800" b="0" dirty="0" smtClean="0"/>
                  <a:t>Compute the Shapley value as if the player set was </a:t>
                </a:r>
                <a14:m>
                  <m:oMath xmlns:m="http://schemas.openxmlformats.org/officeDocument/2006/math">
                    <m:r>
                      <a:rPr lang="en-US" altLang="ko-KR" sz="1800" b="0" i="1">
                        <a:solidFill>
                          <a:schemeClr val="tx1"/>
                        </a:solidFill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n-US" altLang="ko-KR" sz="1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1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altLang="ko-KR" sz="1800" b="0" dirty="0" smtClean="0"/>
                  <a:t>, </a:t>
                </a:r>
                <a:r>
                  <a:rPr lang="en-US" altLang="ko-KR" sz="1800" b="0" i="1" dirty="0" smtClean="0"/>
                  <a:t>i.e.</a:t>
                </a:r>
                <a:r>
                  <a:rPr lang="en-US" altLang="ko-KR" sz="1800" b="0" dirty="0" smtClean="0"/>
                  <a:t>,</a:t>
                </a:r>
                <a:r>
                  <a:rPr lang="en-US" altLang="ko-KR" sz="1800" b="0" dirty="0"/>
                  <a:t> </a:t>
                </a:r>
                <a14:m>
                  <m:oMath xmlns:m="http://schemas.openxmlformats.org/officeDocument/2006/math">
                    <m:r>
                      <a:rPr lang="en-US" altLang="ko-KR" sz="1800" b="1" i="1" smtClean="0">
                        <a:solidFill>
                          <a:schemeClr val="tx1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altLang="ko-KR" sz="1800" b="0" dirty="0" smtClean="0"/>
                  <a:t>’s coalition.</a:t>
                </a:r>
              </a:p>
              <a:p>
                <a:pPr marL="800100" lvl="1" indent="-342900">
                  <a:spcBef>
                    <a:spcPts val="500"/>
                  </a:spcBef>
                  <a:buFont typeface="Arial" pitchFamily="34" charset="0"/>
                  <a:buChar char="•"/>
                </a:pPr>
                <a:r>
                  <a:rPr lang="en-US" altLang="ko-KR" sz="1800" b="0" dirty="0" smtClean="0"/>
                  <a:t>A direct extension of Shapley value to a game with coalition structure.</a:t>
                </a:r>
              </a:p>
            </p:txBody>
          </p:sp>
        </mc:Choice>
        <mc:Fallback xmlns="">
          <p:sp>
            <p:nvSpPr>
              <p:cNvPr id="22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4108" y="4385276"/>
                <a:ext cx="8463774" cy="1734170"/>
              </a:xfrm>
              <a:prstGeom prst="rect">
                <a:avLst/>
              </a:prstGeom>
              <a:blipFill rotWithShape="1">
                <a:blip r:embed="rId4"/>
                <a:stretch>
                  <a:fillRect l="-504" t="-1404" r="-360" b="-6667"/>
                </a:stretch>
              </a:blipFill>
              <a:ln w="38100">
                <a:noFill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612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45218" y="539751"/>
            <a:ext cx="8305096" cy="691172"/>
          </a:xfrm>
        </p:spPr>
        <p:txBody>
          <a:bodyPr>
            <a:noAutofit/>
          </a:bodyPr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ea typeface="굴림" pitchFamily="50" charset="-127"/>
              </a:rPr>
              <a:t>Toy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489686" y="1238736"/>
                <a:ext cx="8561041" cy="19399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noFill/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90000" tIns="46800" rIns="90000" bIns="46800"/>
              <a:lstStyle/>
              <a:p>
                <a:pPr marL="341313" lvl="1" indent="-341313">
                  <a:spcBef>
                    <a:spcPts val="500"/>
                  </a:spcBef>
                  <a:buFont typeface="Times New Roman" pitchFamily="18" charset="0"/>
                  <a:buChar char="•"/>
                </a:pPr>
                <a:r>
                  <a:rPr lang="en-US" altLang="ko-KR" sz="1800" dirty="0" smtClean="0"/>
                  <a:t>Suppose again </a:t>
                </a:r>
                <a14:m>
                  <m:oMath xmlns:m="http://schemas.openxmlformats.org/officeDocument/2006/math">
                    <m:r>
                      <a:rPr lang="en-US" altLang="ko-KR" sz="1800" b="1" i="1" smtClean="0">
                        <a:latin typeface="Cambria Math"/>
                      </a:rPr>
                      <m:t>𝑵</m:t>
                    </m:r>
                    <m:r>
                      <a:rPr lang="en-US" altLang="ko-KR" sz="1800" b="1" i="1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altLang="ko-KR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1800" i="1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altLang="ko-KR" sz="1800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ko-KR" sz="18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ko-KR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1800" i="1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altLang="ko-KR" sz="1800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altLang="ko-KR" sz="1800" b="1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ko-KR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1800" i="1">
                            <a:latin typeface="Cambria Math"/>
                          </a:rPr>
                          <m:t>𝒏</m:t>
                        </m:r>
                      </m:e>
                      <m:sub>
                        <m:r>
                          <a:rPr lang="en-US" altLang="ko-KR" sz="1800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ko-KR" sz="18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ko-KR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1800" i="1">
                            <a:latin typeface="Cambria Math"/>
                          </a:rPr>
                          <m:t>𝒏</m:t>
                        </m:r>
                      </m:e>
                      <m:sub>
                        <m:r>
                          <a:rPr lang="en-US" altLang="ko-KR" sz="1800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altLang="ko-KR" sz="1800" b="1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altLang="ko-KR" sz="1800" dirty="0" smtClean="0"/>
                  <a:t>. Put the worth function </a:t>
                </a:r>
                <a14:m>
                  <m:oMath xmlns:m="http://schemas.openxmlformats.org/officeDocument/2006/math">
                    <m:r>
                      <a:rPr lang="en-US" altLang="ko-KR" sz="1800" b="1" i="1">
                        <a:latin typeface="Cambria Math"/>
                      </a:rPr>
                      <m:t>𝒗</m:t>
                    </m:r>
                    <m:r>
                      <a:rPr lang="en-US" altLang="ko-KR" sz="1800" b="1" i="1" smtClean="0">
                        <a:latin typeface="Cambria Math"/>
                      </a:rPr>
                      <m:t>(</m:t>
                    </m:r>
                    <m:r>
                      <a:rPr lang="en-US" altLang="ko-KR" sz="1800" b="1" i="1" smtClean="0">
                        <a:latin typeface="Cambria Math"/>
                        <a:ea typeface="Cambria Math"/>
                      </a:rPr>
                      <m:t>⋅</m:t>
                    </m:r>
                    <m:r>
                      <a:rPr lang="en-US" altLang="ko-KR" sz="18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ko-KR" sz="1800" dirty="0" smtClean="0"/>
                  <a:t> as</a:t>
                </a:r>
              </a:p>
              <a:p>
                <a:pPr marL="798513" lvl="1" indent="-341313">
                  <a:spcBef>
                    <a:spcPts val="500"/>
                  </a:spcBef>
                  <a:buFont typeface="Times New Roman" pitchFamily="18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600" b="1" i="1" smtClean="0">
                        <a:latin typeface="Cambria Math"/>
                      </a:rPr>
                      <m:t>𝒗</m:t>
                    </m:r>
                    <m:d>
                      <m:dPr>
                        <m:ctrlPr>
                          <a:rPr lang="en-US" altLang="ko-KR" sz="1600" b="1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16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600" b="1" i="1" smtClean="0">
                                <a:latin typeface="Cambria Math"/>
                              </a:rPr>
                              <m:t>{</m:t>
                            </m:r>
                            <m:r>
                              <a:rPr lang="en-US" altLang="ko-KR" sz="1600" b="1" i="1" smtClean="0"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ko-KR" sz="16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altLang="ko-KR" sz="1600" b="1" i="1" smtClean="0">
                            <a:latin typeface="Cambria Math"/>
                          </a:rPr>
                          <m:t>}</m:t>
                        </m:r>
                      </m:e>
                    </m:d>
                    <m:r>
                      <a:rPr lang="en-US" altLang="ko-KR" sz="1600" i="1">
                        <a:latin typeface="Cambria Math"/>
                      </a:rPr>
                      <m:t>=</m:t>
                    </m:r>
                    <m:r>
                      <a:rPr lang="en-US" altLang="ko-KR" sz="1600" i="1">
                        <a:latin typeface="Cambria Math"/>
                      </a:rPr>
                      <m:t>𝒗</m:t>
                    </m:r>
                    <m:d>
                      <m:dPr>
                        <m:ctrlPr>
                          <a:rPr lang="en-US" altLang="ko-KR" sz="16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600" b="1" i="1" smtClean="0">
                                <a:latin typeface="Cambria Math"/>
                              </a:rPr>
                              <m:t>{</m:t>
                            </m:r>
                            <m:r>
                              <a:rPr lang="en-US" altLang="ko-KR" sz="1600" i="1"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ko-KR" sz="16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altLang="ko-KR" sz="1600" b="1" i="1" smtClean="0">
                            <a:latin typeface="Cambria Math"/>
                          </a:rPr>
                          <m:t>}</m:t>
                        </m:r>
                      </m:e>
                    </m:d>
                    <m:r>
                      <a:rPr lang="en-US" altLang="ko-KR" sz="1600" b="1" i="1" smtClean="0">
                        <a:latin typeface="Cambria Math"/>
                      </a:rPr>
                      <m:t>=</m:t>
                    </m:r>
                    <m:r>
                      <a:rPr lang="en-US" altLang="ko-KR" sz="1600" i="1">
                        <a:latin typeface="Cambria Math"/>
                      </a:rPr>
                      <m:t>𝒗</m:t>
                    </m:r>
                    <m:d>
                      <m:dPr>
                        <m:ctrlPr>
                          <a:rPr lang="en-US" altLang="ko-KR" sz="16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600" b="1" i="1" smtClean="0">
                                <a:latin typeface="Cambria Math"/>
                              </a:rPr>
                              <m:t>{</m:t>
                            </m:r>
                            <m:r>
                              <a:rPr lang="en-US" altLang="ko-KR" sz="1600" b="1" i="1" smtClean="0"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altLang="ko-KR" sz="1600" b="1" i="1" smtClean="0">
                            <a:latin typeface="Cambria Math"/>
                          </a:rPr>
                          <m:t>}</m:t>
                        </m:r>
                      </m:e>
                    </m:d>
                    <m:r>
                      <a:rPr lang="en-US" altLang="ko-KR" sz="1600" b="1" i="1" smtClean="0">
                        <a:latin typeface="Cambria Math"/>
                      </a:rPr>
                      <m:t>=</m:t>
                    </m:r>
                    <m:r>
                      <a:rPr lang="en-US" altLang="ko-KR" sz="1600" i="1">
                        <a:latin typeface="Cambria Math"/>
                      </a:rPr>
                      <m:t>𝒗</m:t>
                    </m:r>
                    <m:d>
                      <m:dPr>
                        <m:ctrlPr>
                          <a:rPr lang="en-US" altLang="ko-KR" sz="16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600" b="1" i="1" smtClean="0">
                                <a:latin typeface="Cambria Math"/>
                              </a:rPr>
                              <m:t>{</m:t>
                            </m:r>
                            <m:r>
                              <a:rPr lang="en-US" altLang="ko-KR" sz="1600" b="1" i="1" smtClean="0"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ko-KR" sz="16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altLang="ko-KR" sz="1600" b="1" i="1" smtClean="0">
                            <a:latin typeface="Cambria Math"/>
                          </a:rPr>
                          <m:t>}</m:t>
                        </m:r>
                      </m:e>
                    </m:d>
                    <m:r>
                      <a:rPr lang="en-US" altLang="ko-KR" sz="1600" b="1" i="1" smtClean="0">
                        <a:latin typeface="Cambria Math"/>
                      </a:rPr>
                      <m:t>=</m:t>
                    </m:r>
                    <m:r>
                      <a:rPr lang="en-US" altLang="ko-KR" sz="1600" b="1" i="1" smtClean="0">
                        <a:latin typeface="Cambria Math"/>
                      </a:rPr>
                      <m:t>𝟎</m:t>
                    </m:r>
                  </m:oMath>
                </a14:m>
                <a:endParaRPr lang="en-US" altLang="ko-KR" sz="1600" dirty="0" smtClean="0"/>
              </a:p>
              <a:p>
                <a:pPr marL="798513" lvl="1" indent="-341313">
                  <a:spcBef>
                    <a:spcPts val="500"/>
                  </a:spcBef>
                  <a:buFont typeface="Times New Roman" pitchFamily="18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600" i="1">
                        <a:latin typeface="Cambria Math"/>
                      </a:rPr>
                      <m:t>𝒗</m:t>
                    </m:r>
                    <m:d>
                      <m:dPr>
                        <m:ctrlPr>
                          <a:rPr lang="en-US" altLang="ko-KR" sz="16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1600" b="1" i="1" smtClean="0">
                            <a:latin typeface="Cambria Math"/>
                          </a:rPr>
                          <m:t>{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altLang="ko-KR" sz="1600" b="1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sz="16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600" b="1" i="1" smtClean="0"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ko-KR" sz="16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altLang="ko-KR" sz="1600" b="1" i="1" smtClean="0">
                            <a:latin typeface="Cambria Math"/>
                          </a:rPr>
                          <m:t>}</m:t>
                        </m:r>
                      </m:e>
                    </m:d>
                    <m:r>
                      <a:rPr lang="en-US" altLang="ko-KR" sz="1600" b="1" i="1" smtClean="0">
                        <a:latin typeface="Cambria Math"/>
                      </a:rPr>
                      <m:t>=</m:t>
                    </m:r>
                    <m:r>
                      <a:rPr lang="en-US" altLang="ko-KR" sz="1600" i="1">
                        <a:latin typeface="Cambria Math"/>
                      </a:rPr>
                      <m:t>𝒗</m:t>
                    </m:r>
                    <m:d>
                      <m:dPr>
                        <m:ctrlPr>
                          <a:rPr lang="en-US" altLang="ko-KR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1600" i="1">
                            <a:latin typeface="Cambria Math"/>
                          </a:rPr>
                          <m:t>{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600" b="1" i="1" smtClean="0"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600" b="1" i="1" smtClean="0"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</a:rPr>
                          <m:t>}</m:t>
                        </m:r>
                      </m:e>
                    </m:d>
                    <m:r>
                      <a:rPr lang="en-US" altLang="ko-KR" sz="1600" b="1" i="1" smtClean="0">
                        <a:latin typeface="Cambria Math"/>
                      </a:rPr>
                      <m:t>=</m:t>
                    </m:r>
                    <m:r>
                      <a:rPr lang="en-US" altLang="ko-KR" sz="1600" b="1" i="1" smtClean="0">
                        <a:latin typeface="Cambria Math"/>
                      </a:rPr>
                      <m:t>𝟎</m:t>
                    </m:r>
                  </m:oMath>
                </a14:m>
                <a:endParaRPr lang="en-US" altLang="ko-KR" sz="1600" b="1" dirty="0" smtClean="0"/>
              </a:p>
              <a:p>
                <a:pPr marL="798513" lvl="1" indent="-341313">
                  <a:spcBef>
                    <a:spcPts val="500"/>
                  </a:spcBef>
                  <a:buFont typeface="Times New Roman" pitchFamily="18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600" i="1">
                        <a:latin typeface="Cambria Math"/>
                      </a:rPr>
                      <m:t>𝒗</m:t>
                    </m:r>
                    <m:d>
                      <m:dPr>
                        <m:ctrlPr>
                          <a:rPr lang="en-US" altLang="ko-KR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1600" i="1">
                            <a:latin typeface="Cambria Math"/>
                          </a:rPr>
                          <m:t>{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600" b="1" i="1" smtClean="0"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ko-KR" sz="16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</a:rPr>
                          <m:t>}</m:t>
                        </m:r>
                      </m:e>
                    </m:d>
                    <m:r>
                      <a:rPr lang="en-US" altLang="ko-KR" sz="1600" i="1">
                        <a:latin typeface="Cambria Math"/>
                      </a:rPr>
                      <m:t>=</m:t>
                    </m:r>
                    <m:r>
                      <a:rPr lang="en-US" altLang="ko-KR" sz="1600" i="1">
                        <a:latin typeface="Cambria Math"/>
                      </a:rPr>
                      <m:t>𝒗</m:t>
                    </m:r>
                    <m:d>
                      <m:dPr>
                        <m:ctrlPr>
                          <a:rPr lang="en-US" altLang="ko-KR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1600" i="1">
                            <a:latin typeface="Cambria Math"/>
                          </a:rPr>
                          <m:t>{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600" b="1" i="1" smtClean="0"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</a:rPr>
                          <m:t>}</m:t>
                        </m:r>
                      </m:e>
                    </m:d>
                    <m:r>
                      <a:rPr lang="en-US" altLang="ko-KR" sz="1600" i="1">
                        <a:latin typeface="Cambria Math"/>
                      </a:rPr>
                      <m:t>=</m:t>
                    </m:r>
                    <m:r>
                      <a:rPr lang="en-US" altLang="ko-KR" sz="1600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altLang="ko-KR" sz="160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ko-KR" sz="1600" i="1">
                        <a:latin typeface="Cambria Math"/>
                      </a:rPr>
                      <m:t>𝒗</m:t>
                    </m:r>
                    <m:d>
                      <m:dPr>
                        <m:ctrlPr>
                          <a:rPr lang="en-US" altLang="ko-KR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1600" i="1">
                            <a:latin typeface="Cambria Math"/>
                          </a:rPr>
                          <m:t>{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altLang="ko-KR" sz="1600" b="1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sz="16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600" b="1" i="1" smtClean="0"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ko-KR" sz="16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</a:rPr>
                          <m:t>}</m:t>
                        </m:r>
                      </m:e>
                    </m:d>
                    <m:r>
                      <a:rPr lang="en-US" altLang="ko-KR" sz="1600" b="1" i="1" smtClean="0">
                        <a:latin typeface="Cambria Math"/>
                      </a:rPr>
                      <m:t>=</m:t>
                    </m:r>
                    <m:r>
                      <a:rPr lang="en-US" altLang="ko-KR" sz="1600" b="1" i="1" smtClean="0">
                        <a:latin typeface="Cambria Math"/>
                      </a:rPr>
                      <m:t>𝟐</m:t>
                    </m:r>
                  </m:oMath>
                </a14:m>
                <a:endParaRPr lang="en-US" altLang="ko-KR" sz="1600" dirty="0" smtClean="0"/>
              </a:p>
              <a:p>
                <a:pPr marL="798513" lvl="1" indent="-341313">
                  <a:spcBef>
                    <a:spcPts val="500"/>
                  </a:spcBef>
                  <a:buFont typeface="Times New Roman" pitchFamily="18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600" i="1">
                        <a:latin typeface="Cambria Math"/>
                      </a:rPr>
                      <m:t>𝒗</m:t>
                    </m:r>
                    <m:d>
                      <m:dPr>
                        <m:ctrlPr>
                          <a:rPr lang="en-US" altLang="ko-KR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1600" i="1">
                            <a:latin typeface="Cambria Math"/>
                          </a:rPr>
                          <m:t>{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ko-KR" sz="16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</a:rPr>
                          <m:t>}</m:t>
                        </m:r>
                      </m:e>
                    </m:d>
                    <m:r>
                      <a:rPr lang="en-US" altLang="ko-KR" sz="1600" i="1">
                        <a:latin typeface="Cambria Math"/>
                      </a:rPr>
                      <m:t>=</m:t>
                    </m:r>
                    <m:r>
                      <a:rPr lang="en-US" altLang="ko-KR" sz="1600" i="1">
                        <a:latin typeface="Cambria Math"/>
                      </a:rPr>
                      <m:t>𝒗</m:t>
                    </m:r>
                    <m:d>
                      <m:dPr>
                        <m:ctrlPr>
                          <a:rPr lang="en-US" altLang="ko-KR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1600" i="1">
                            <a:latin typeface="Cambria Math"/>
                          </a:rPr>
                          <m:t>{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ko-KR" sz="16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</a:rPr>
                          <m:t>}</m:t>
                        </m:r>
                      </m:e>
                    </m:d>
                    <m:r>
                      <a:rPr lang="en-US" altLang="ko-KR" sz="1600" i="1">
                        <a:latin typeface="Cambria Math"/>
                      </a:rPr>
                      <m:t>=</m:t>
                    </m:r>
                    <m:r>
                      <a:rPr lang="en-US" altLang="ko-KR" sz="1600" b="1" i="1" smtClean="0">
                        <a:latin typeface="Cambria Math"/>
                      </a:rPr>
                      <m:t>𝟐</m:t>
                    </m:r>
                  </m:oMath>
                </a14:m>
                <a:r>
                  <a:rPr lang="en-US" altLang="ko-KR" sz="160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ko-KR" sz="1600" i="1">
                        <a:latin typeface="Cambria Math"/>
                      </a:rPr>
                      <m:t>𝒗</m:t>
                    </m:r>
                    <m:d>
                      <m:dPr>
                        <m:ctrlPr>
                          <a:rPr lang="en-US" altLang="ko-KR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1600" i="1">
                            <a:latin typeface="Cambria Math"/>
                          </a:rPr>
                          <m:t>{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</a:rPr>
                          <m:t>}</m:t>
                        </m:r>
                      </m:e>
                    </m:d>
                    <m:r>
                      <a:rPr lang="en-US" altLang="ko-KR" sz="1600" i="1">
                        <a:latin typeface="Cambria Math"/>
                      </a:rPr>
                      <m:t>=</m:t>
                    </m:r>
                    <m:r>
                      <a:rPr lang="en-US" altLang="ko-KR" sz="1600" b="1" i="1" smtClean="0">
                        <a:latin typeface="Cambria Math"/>
                      </a:rPr>
                      <m:t>𝟒</m:t>
                    </m:r>
                  </m:oMath>
                </a14:m>
                <a:endParaRPr lang="en-US" altLang="ko-KR" sz="1600" dirty="0" smtClean="0"/>
              </a:p>
              <a:p>
                <a:pPr marL="798513" lvl="1" indent="-341313">
                  <a:spcBef>
                    <a:spcPts val="500"/>
                  </a:spcBef>
                  <a:buFont typeface="Times New Roman" pitchFamily="18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600" i="1">
                        <a:latin typeface="Cambria Math"/>
                      </a:rPr>
                      <m:t>𝒗</m:t>
                    </m:r>
                    <m:d>
                      <m:dPr>
                        <m:ctrlPr>
                          <a:rPr lang="en-US" altLang="ko-KR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1600" i="1">
                            <a:latin typeface="Cambria Math"/>
                          </a:rPr>
                          <m:t>{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ko-KR" sz="1600" i="1"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</a:rPr>
                          <m:t>}</m:t>
                        </m:r>
                      </m:e>
                    </m:d>
                    <m:r>
                      <a:rPr lang="en-US" altLang="ko-KR" sz="1600" i="1">
                        <a:latin typeface="Cambria Math"/>
                      </a:rPr>
                      <m:t>=</m:t>
                    </m:r>
                    <m:r>
                      <a:rPr lang="en-US" altLang="ko-KR" sz="1600" b="1" i="1" smtClean="0">
                        <a:latin typeface="Cambria Math"/>
                      </a:rPr>
                      <m:t>𝟐</m:t>
                    </m:r>
                  </m:oMath>
                </a14:m>
                <a:r>
                  <a:rPr lang="en-US" altLang="ko-KR" sz="160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ko-KR" sz="1600" i="1">
                        <a:latin typeface="Cambria Math"/>
                      </a:rPr>
                      <m:t>𝒗</m:t>
                    </m:r>
                    <m:d>
                      <m:dPr>
                        <m:ctrlPr>
                          <a:rPr lang="en-US" altLang="ko-KR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1600" i="1">
                            <a:latin typeface="Cambria Math"/>
                          </a:rPr>
                          <m:t>{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ko-KR" sz="1600" i="1"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ko-KR" sz="16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</a:rPr>
                          <m:t>}</m:t>
                        </m:r>
                      </m:e>
                    </m:d>
                    <m:r>
                      <a:rPr lang="en-US" altLang="ko-KR" sz="1600" i="1">
                        <a:latin typeface="Cambria Math"/>
                      </a:rPr>
                      <m:t>=</m:t>
                    </m:r>
                    <m:r>
                      <a:rPr lang="en-US" altLang="ko-KR" sz="1600" i="1">
                        <a:latin typeface="Cambria Math"/>
                      </a:rPr>
                      <m:t>𝟐</m:t>
                    </m:r>
                  </m:oMath>
                </a14:m>
                <a:r>
                  <a:rPr lang="en-US" altLang="ko-KR" sz="160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ko-KR" sz="1600" i="1">
                        <a:latin typeface="Cambria Math"/>
                      </a:rPr>
                      <m:t>𝒗</m:t>
                    </m:r>
                    <m:d>
                      <m:dPr>
                        <m:ctrlPr>
                          <a:rPr lang="en-US" altLang="ko-KR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1600" i="1">
                            <a:latin typeface="Cambria Math"/>
                          </a:rPr>
                          <m:t>{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ko-KR" sz="16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600" b="1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ko-KR" sz="1600" i="1"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</a:rPr>
                          <m:t>}</m:t>
                        </m:r>
                      </m:e>
                    </m:d>
                    <m:r>
                      <a:rPr lang="en-US" altLang="ko-KR" sz="1600" i="1">
                        <a:latin typeface="Cambria Math"/>
                      </a:rPr>
                      <m:t>=</m:t>
                    </m:r>
                    <m:r>
                      <a:rPr lang="en-US" altLang="ko-KR" sz="1600" i="1">
                        <a:latin typeface="Cambria Math"/>
                      </a:rPr>
                      <m:t>𝟒</m:t>
                    </m:r>
                  </m:oMath>
                </a14:m>
                <a:endParaRPr lang="en-US" altLang="ko-KR" sz="1600" dirty="0"/>
              </a:p>
              <a:p>
                <a:pPr marL="798513" lvl="1" indent="-341313">
                  <a:spcBef>
                    <a:spcPts val="500"/>
                  </a:spcBef>
                  <a:buFont typeface="Times New Roman" pitchFamily="18" charset="0"/>
                  <a:buChar char="•"/>
                </a:pPr>
                <a:endParaRPr lang="en-US" altLang="ko-KR" sz="1600" dirty="0"/>
              </a:p>
              <a:p>
                <a:pPr marL="798513" lvl="1" indent="-341313">
                  <a:spcBef>
                    <a:spcPts val="500"/>
                  </a:spcBef>
                  <a:buFont typeface="Times New Roman" pitchFamily="18" charset="0"/>
                  <a:buChar char="•"/>
                </a:pPr>
                <a:endParaRPr lang="en-US" altLang="ko-KR" sz="1600" dirty="0"/>
              </a:p>
              <a:p>
                <a:pPr marL="798513" lvl="1" indent="-341313">
                  <a:spcBef>
                    <a:spcPts val="500"/>
                  </a:spcBef>
                  <a:buFont typeface="Times New Roman" pitchFamily="18" charset="0"/>
                  <a:buChar char="•"/>
                </a:pPr>
                <a:endParaRPr lang="en-US" altLang="ko-KR" sz="1600" dirty="0" smtClean="0"/>
              </a:p>
              <a:p>
                <a:pPr marL="798513" lvl="1" indent="-341313">
                  <a:spcBef>
                    <a:spcPts val="500"/>
                  </a:spcBef>
                  <a:buFont typeface="Times New Roman" pitchFamily="18" charset="0"/>
                  <a:buChar char="•"/>
                </a:pPr>
                <a:endParaRPr lang="en-US" altLang="ko-KR" sz="1600" dirty="0" smtClean="0"/>
              </a:p>
            </p:txBody>
          </p:sp>
        </mc:Choice>
        <mc:Fallback xmlns="">
          <p:sp>
            <p:nvSpPr>
              <p:cNvPr id="6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9686" y="1238736"/>
                <a:ext cx="8561041" cy="1939924"/>
              </a:xfrm>
              <a:prstGeom prst="rect">
                <a:avLst/>
              </a:prstGeom>
              <a:blipFill rotWithShape="1">
                <a:blip r:embed="rId3"/>
                <a:stretch>
                  <a:fillRect l="-427" t="-1572" b="-2516"/>
                </a:stretch>
              </a:blipFill>
              <a:ln w="38100">
                <a:noFill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482598" y="3178660"/>
            <a:ext cx="3933285" cy="2153242"/>
            <a:chOff x="493185" y="1893260"/>
            <a:chExt cx="3994306" cy="1816239"/>
          </a:xfrm>
        </p:grpSpPr>
        <p:sp>
          <p:nvSpPr>
            <p:cNvPr id="28" name="Oval 12"/>
            <p:cNvSpPr>
              <a:spLocks noChangeArrowheads="1"/>
            </p:cNvSpPr>
            <p:nvPr/>
          </p:nvSpPr>
          <p:spPr bwMode="auto">
            <a:xfrm rot="16200000">
              <a:off x="1691752" y="1355405"/>
              <a:ext cx="1424165" cy="3284023"/>
            </a:xfrm>
            <a:prstGeom prst="ellipse">
              <a:avLst/>
            </a:prstGeom>
            <a:solidFill>
              <a:srgbClr val="FFCC00">
                <a:alpha val="16078"/>
              </a:srgbClr>
            </a:solidFill>
            <a:ln w="3810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eaVert" wrap="none" rIns="914400" anchor="ctr"/>
            <a:lstStyle/>
            <a:p>
              <a:pPr algn="ctr"/>
              <a:endParaRPr lang="en-US" altLang="ko-KR" sz="1600" dirty="0">
                <a:solidFill>
                  <a:srgbClr val="990000"/>
                </a:solidFill>
                <a:ea typeface="굴림" pitchFamily="50" charset="-127"/>
              </a:endParaRPr>
            </a:p>
          </p:txBody>
        </p:sp>
        <p:sp>
          <p:nvSpPr>
            <p:cNvPr id="29" name="Rounded Rectangle 28"/>
            <p:cNvSpPr/>
            <p:nvPr/>
          </p:nvSpPr>
          <p:spPr bwMode="auto">
            <a:xfrm>
              <a:off x="493185" y="1893260"/>
              <a:ext cx="3994306" cy="373261"/>
            </a:xfrm>
            <a:prstGeom prst="round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r>
                <a:rPr lang="en-US" sz="1400" dirty="0" smtClean="0">
                  <a:solidFill>
                    <a:schemeClr val="tx1"/>
                  </a:solidFill>
                  <a:latin typeface="+mn-lt"/>
                </a:rPr>
                <a:t>Non-partitioned player set</a:t>
              </a:r>
            </a:p>
            <a:p>
              <a:pPr marL="0" marR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r>
                <a:rPr lang="en-US" sz="1400" b="0" i="1" dirty="0" smtClean="0">
                  <a:solidFill>
                    <a:srgbClr val="C00000"/>
                  </a:solidFill>
                  <a:latin typeface="+mn-lt"/>
                </a:rPr>
                <a:t>Grand Coalition</a:t>
              </a:r>
              <a:endPara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latin typeface="+mn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249615" y="3782130"/>
                <a:ext cx="76293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615" y="3782130"/>
                <a:ext cx="762936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2053108" y="3782129"/>
                <a:ext cx="76293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en-US" altLang="ko-KR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108" y="3782129"/>
                <a:ext cx="762935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2833130" y="4294835"/>
                <a:ext cx="77299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𝒏</m:t>
                          </m:r>
                        </m:e>
                        <m:sub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130" y="4294835"/>
                <a:ext cx="772998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740363" y="4526586"/>
                <a:ext cx="77299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𝒏</m:t>
                          </m:r>
                        </m:e>
                        <m:sub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363" y="4526586"/>
                <a:ext cx="772998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4901594" y="3208454"/>
            <a:ext cx="4142045" cy="1888233"/>
            <a:chOff x="4901594" y="4527394"/>
            <a:chExt cx="4142045" cy="1888233"/>
          </a:xfrm>
        </p:grpSpPr>
        <p:sp>
          <p:nvSpPr>
            <p:cNvPr id="26" name="Oval 10"/>
            <p:cNvSpPr>
              <a:spLocks noChangeArrowheads="1"/>
            </p:cNvSpPr>
            <p:nvPr/>
          </p:nvSpPr>
          <p:spPr bwMode="auto">
            <a:xfrm>
              <a:off x="6902604" y="4975831"/>
              <a:ext cx="2141035" cy="1439796"/>
            </a:xfrm>
            <a:prstGeom prst="ellipse">
              <a:avLst/>
            </a:prstGeom>
            <a:solidFill>
              <a:srgbClr val="CCFFFF">
                <a:alpha val="30196"/>
              </a:srgbClr>
            </a:solidFill>
            <a:ln w="25400">
              <a:solidFill>
                <a:srgbClr val="00CCFF"/>
              </a:solidFill>
              <a:round/>
              <a:headEnd/>
              <a:tailEnd/>
            </a:ln>
          </p:spPr>
          <p:txBody>
            <a:bodyPr wrap="none" rIns="1280160" anchor="ctr"/>
            <a:lstStyle/>
            <a:p>
              <a:pPr algn="ctr"/>
              <a:endParaRPr lang="en-US" altLang="ko-KR" sz="2000" dirty="0">
                <a:solidFill>
                  <a:srgbClr val="0033CC"/>
                </a:solidFill>
                <a:ea typeface="굴림" pitchFamily="50" charset="-127"/>
              </a:endParaRPr>
            </a:p>
          </p:txBody>
        </p:sp>
        <p:sp>
          <p:nvSpPr>
            <p:cNvPr id="31" name="Oval 11"/>
            <p:cNvSpPr>
              <a:spLocks noChangeArrowheads="1"/>
            </p:cNvSpPr>
            <p:nvPr/>
          </p:nvSpPr>
          <p:spPr bwMode="auto">
            <a:xfrm>
              <a:off x="4901594" y="4831923"/>
              <a:ext cx="1948053" cy="1476131"/>
            </a:xfrm>
            <a:prstGeom prst="ellipse">
              <a:avLst/>
            </a:prstGeom>
            <a:solidFill>
              <a:srgbClr val="FF99CC">
                <a:alpha val="18823"/>
              </a:srgbClr>
            </a:solidFill>
            <a:ln w="38100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wrap="none" lIns="1463040" anchor="ctr"/>
            <a:lstStyle/>
            <a:p>
              <a:pPr algn="ctr"/>
              <a:endParaRPr lang="en-US" altLang="ko-KR" sz="1600" dirty="0">
                <a:solidFill>
                  <a:srgbClr val="990000"/>
                </a:solidFill>
                <a:ea typeface="굴림" pitchFamily="50" charset="-127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4998374" y="5152110"/>
                  <a:ext cx="762936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8374" y="5152110"/>
                  <a:ext cx="762936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131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/>
                <p:cNvSpPr/>
                <p:nvPr/>
              </p:nvSpPr>
              <p:spPr>
                <a:xfrm>
                  <a:off x="5489122" y="5636938"/>
                  <a:ext cx="772998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9122" y="5636938"/>
                  <a:ext cx="772998" cy="46166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5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7346220" y="5288048"/>
                  <a:ext cx="762935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ko-KR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6220" y="5288048"/>
                  <a:ext cx="762935" cy="46166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131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7917168" y="5644622"/>
                  <a:ext cx="772998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7168" y="5644622"/>
                  <a:ext cx="772998" cy="46166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Rounded Rectangle 40"/>
            <p:cNvSpPr/>
            <p:nvPr/>
          </p:nvSpPr>
          <p:spPr bwMode="auto">
            <a:xfrm>
              <a:off x="5767578" y="4527394"/>
              <a:ext cx="2696197" cy="542881"/>
            </a:xfrm>
            <a:prstGeom prst="round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r>
                <a:rPr lang="en-US" sz="1400" dirty="0" smtClean="0">
                  <a:solidFill>
                    <a:schemeClr val="tx1"/>
                  </a:solidFill>
                  <a:latin typeface="+mn-lt"/>
                </a:rPr>
                <a:t>Partitioned player set</a:t>
              </a:r>
              <a:endPara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+mn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3"/>
              <p:cNvSpPr>
                <a:spLocks noChangeArrowheads="1"/>
              </p:cNvSpPr>
              <p:nvPr/>
            </p:nvSpPr>
            <p:spPr bwMode="auto">
              <a:xfrm>
                <a:off x="571035" y="5472579"/>
                <a:ext cx="3884652" cy="1062981"/>
              </a:xfrm>
              <a:prstGeom prst="rect">
                <a:avLst/>
              </a:prstGeom>
              <a:noFill/>
              <a:ln w="9525">
                <a:solidFill>
                  <a:srgbClr val="00006C"/>
                </a:solidFill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>
                  <a:spcBef>
                    <a:spcPts val="600"/>
                  </a:spcBef>
                </a:pPr>
                <a:r>
                  <a:rPr lang="en-US" altLang="ko-KR" sz="1600" dirty="0" smtClean="0">
                    <a:solidFill>
                      <a:prstClr val="black"/>
                    </a:solidFill>
                    <a:ea typeface="굴림" pitchFamily="50" charset="-127"/>
                  </a:rPr>
                  <a:t>Shapley value of each player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 smtClean="0">
                            <a:solidFill>
                              <a:prstClr val="black"/>
                            </a:solidFill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lang="en-US" altLang="ko-KR" sz="1800" b="1" i="1" smtClean="0">
                            <a:solidFill>
                              <a:prstClr val="black"/>
                            </a:solidFill>
                            <a:latin typeface="Cambria Math"/>
                            <a:ea typeface="굴림" pitchFamily="50" charset="-127"/>
                          </a:rPr>
                          <m:t>𝒑</m:t>
                        </m:r>
                      </m:e>
                      <m:sub>
                        <m:r>
                          <a:rPr lang="en-US" altLang="ko-KR" sz="1800" b="1" i="1" smtClean="0">
                            <a:solidFill>
                              <a:prstClr val="black"/>
                            </a:solidFill>
                            <a:latin typeface="Cambria Math"/>
                            <a:ea typeface="굴림" pitchFamily="50" charset="-127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ko-KR" sz="1800" dirty="0" smtClean="0">
                    <a:solidFill>
                      <a:prstClr val="black"/>
                    </a:solidFill>
                    <a:ea typeface="굴림" pitchFamily="50" charset="-127"/>
                  </a:rPr>
                  <a:t>: 1/3,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>
                            <a:solidFill>
                              <a:prstClr val="black"/>
                            </a:solidFill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lang="en-US" altLang="ko-KR" sz="1800" i="1">
                            <a:solidFill>
                              <a:prstClr val="black"/>
                            </a:solidFill>
                            <a:latin typeface="Cambria Math"/>
                            <a:ea typeface="굴림" pitchFamily="50" charset="-127"/>
                          </a:rPr>
                          <m:t>𝒑</m:t>
                        </m:r>
                      </m:e>
                      <m:sub>
                        <m:r>
                          <a:rPr lang="en-US" altLang="ko-KR" sz="1800" b="1" i="1" smtClean="0">
                            <a:solidFill>
                              <a:prstClr val="black"/>
                            </a:solidFill>
                            <a:latin typeface="Cambria Math"/>
                            <a:ea typeface="굴림" pitchFamily="50" charset="-127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ko-KR" sz="1800" dirty="0">
                    <a:solidFill>
                      <a:prstClr val="black"/>
                    </a:solidFill>
                    <a:ea typeface="굴림" pitchFamily="50" charset="-127"/>
                  </a:rPr>
                  <a:t>: </a:t>
                </a:r>
                <a:r>
                  <a:rPr lang="en-US" altLang="ko-KR" sz="1800" dirty="0" smtClean="0">
                    <a:solidFill>
                      <a:prstClr val="black"/>
                    </a:solidFill>
                    <a:ea typeface="굴림" pitchFamily="50" charset="-127"/>
                  </a:rPr>
                  <a:t>4/3,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>
                            <a:solidFill>
                              <a:prstClr val="black"/>
                            </a:solidFill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lang="en-US" altLang="ko-KR" sz="1800" b="1" i="1" smtClean="0">
                            <a:solidFill>
                              <a:prstClr val="black"/>
                            </a:solidFill>
                            <a:latin typeface="Cambria Math"/>
                            <a:ea typeface="굴림" pitchFamily="50" charset="-127"/>
                          </a:rPr>
                          <m:t>𝒏</m:t>
                        </m:r>
                      </m:e>
                      <m:sub>
                        <m:r>
                          <a:rPr lang="en-US" altLang="ko-KR" sz="1800" i="1">
                            <a:solidFill>
                              <a:prstClr val="black"/>
                            </a:solidFill>
                            <a:latin typeface="Cambria Math"/>
                            <a:ea typeface="굴림" pitchFamily="50" charset="-127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ko-KR" sz="1800" dirty="0">
                    <a:solidFill>
                      <a:prstClr val="black"/>
                    </a:solidFill>
                    <a:ea typeface="굴림" pitchFamily="50" charset="-127"/>
                  </a:rPr>
                  <a:t>: </a:t>
                </a:r>
                <a:r>
                  <a:rPr lang="en-US" altLang="ko-KR" sz="1800" dirty="0" smtClean="0">
                    <a:solidFill>
                      <a:prstClr val="black"/>
                    </a:solidFill>
                    <a:ea typeface="굴림" pitchFamily="50" charset="-127"/>
                  </a:rPr>
                  <a:t>7/6,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>
                            <a:solidFill>
                              <a:prstClr val="black"/>
                            </a:solidFill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lang="en-US" altLang="ko-KR" sz="1800" b="1" i="1" smtClean="0">
                            <a:solidFill>
                              <a:prstClr val="black"/>
                            </a:solidFill>
                            <a:latin typeface="Cambria Math"/>
                            <a:ea typeface="굴림" pitchFamily="50" charset="-127"/>
                          </a:rPr>
                          <m:t>𝒏</m:t>
                        </m:r>
                      </m:e>
                      <m:sub>
                        <m:r>
                          <a:rPr lang="en-US" altLang="ko-KR" sz="1800" i="1">
                            <a:solidFill>
                              <a:prstClr val="black"/>
                            </a:solidFill>
                            <a:latin typeface="Cambria Math"/>
                            <a:ea typeface="굴림" pitchFamily="50" charset="-127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ko-KR" sz="1800" dirty="0">
                    <a:solidFill>
                      <a:prstClr val="black"/>
                    </a:solidFill>
                    <a:ea typeface="굴림" pitchFamily="50" charset="-127"/>
                  </a:rPr>
                  <a:t>: </a:t>
                </a:r>
                <a:r>
                  <a:rPr lang="en-US" altLang="ko-KR" sz="1800" dirty="0" smtClean="0">
                    <a:solidFill>
                      <a:prstClr val="black"/>
                    </a:solidFill>
                    <a:ea typeface="굴림" pitchFamily="50" charset="-127"/>
                  </a:rPr>
                  <a:t>7/6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altLang="ko-KR" sz="16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굴림" pitchFamily="50" charset="-127"/>
                  </a:rPr>
                  <a:t>(N.B.: 1/3+4/3+7/6+7/6=4)</a:t>
                </a:r>
              </a:p>
            </p:txBody>
          </p:sp>
        </mc:Choice>
        <mc:Fallback xmlns="">
          <p:sp>
            <p:nvSpPr>
              <p:cNvPr id="20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035" y="5472579"/>
                <a:ext cx="3884652" cy="1062981"/>
              </a:xfrm>
              <a:prstGeom prst="rect">
                <a:avLst/>
              </a:prstGeom>
              <a:blipFill rotWithShape="1">
                <a:blip r:embed="rId13"/>
                <a:stretch>
                  <a:fillRect l="-782" t="-1136" b="-1705"/>
                </a:stretch>
              </a:blipFill>
              <a:ln w="9525">
                <a:solidFill>
                  <a:srgbClr val="00006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ounded Rectangle 20"/>
          <p:cNvSpPr/>
          <p:nvPr/>
        </p:nvSpPr>
        <p:spPr bwMode="auto">
          <a:xfrm>
            <a:off x="2816043" y="5110642"/>
            <a:ext cx="1929988" cy="44252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en-US" sz="2000" dirty="0" smtClean="0">
                <a:solidFill>
                  <a:srgbClr val="00B050"/>
                </a:solidFill>
                <a:latin typeface="+mn-lt"/>
              </a:rPr>
              <a:t>Worth = 4</a:t>
            </a:r>
            <a:endParaRPr kumimoji="0" lang="en-US" sz="2000" b="0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latin typeface="+mn-lt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4998374" y="4983334"/>
            <a:ext cx="1929988" cy="44252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en-US" sz="2000" dirty="0" smtClean="0">
                <a:solidFill>
                  <a:srgbClr val="00B050"/>
                </a:solidFill>
                <a:latin typeface="+mn-lt"/>
              </a:rPr>
              <a:t>Worth = 1</a:t>
            </a:r>
            <a:endParaRPr kumimoji="0" lang="en-US" sz="2000" b="0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latin typeface="+mn-lt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7168548" y="5018499"/>
            <a:ext cx="1929988" cy="44252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en-US" sz="2000" dirty="0" smtClean="0">
                <a:solidFill>
                  <a:srgbClr val="00B050"/>
                </a:solidFill>
                <a:latin typeface="+mn-lt"/>
              </a:rPr>
              <a:t>Worth = 2</a:t>
            </a:r>
            <a:endParaRPr kumimoji="0" lang="en-US" sz="2000" b="0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3"/>
              <p:cNvSpPr>
                <a:spLocks noChangeArrowheads="1"/>
              </p:cNvSpPr>
              <p:nvPr/>
            </p:nvSpPr>
            <p:spPr bwMode="auto">
              <a:xfrm>
                <a:off x="5269370" y="5470481"/>
                <a:ext cx="3692611" cy="1062981"/>
              </a:xfrm>
              <a:prstGeom prst="rect">
                <a:avLst/>
              </a:prstGeom>
              <a:noFill/>
              <a:ln w="9525">
                <a:solidFill>
                  <a:srgbClr val="00006C"/>
                </a:solidFill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>
                  <a:spcBef>
                    <a:spcPts val="600"/>
                  </a:spcBef>
                </a:pPr>
                <a:r>
                  <a:rPr lang="en-US" altLang="ko-KR" sz="1600" dirty="0" err="1" smtClean="0">
                    <a:solidFill>
                      <a:prstClr val="black"/>
                    </a:solidFill>
                    <a:ea typeface="굴림" pitchFamily="50" charset="-127"/>
                  </a:rPr>
                  <a:t>Aumann</a:t>
                </a:r>
                <a:r>
                  <a:rPr lang="en-US" altLang="ko-KR" sz="1600" dirty="0" err="1" smtClean="0">
                    <a:solidFill>
                      <a:schemeClr val="tx1"/>
                    </a:solidFill>
                    <a:ea typeface="굴림" pitchFamily="50" charset="-127"/>
                  </a:rPr>
                  <a:t>-</a:t>
                </a:r>
                <a:r>
                  <a:rPr lang="en-US" altLang="ko-KR" sz="1600" dirty="0" err="1" smtClean="0">
                    <a:solidFill>
                      <a:schemeClr val="tx1"/>
                    </a:solidFill>
                  </a:rPr>
                  <a:t>Drèze</a:t>
                </a:r>
                <a:r>
                  <a:rPr lang="en-US" altLang="ko-KR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ko-KR" sz="1600" dirty="0" smtClean="0">
                    <a:solidFill>
                      <a:prstClr val="black"/>
                    </a:solidFill>
                    <a:ea typeface="굴림" pitchFamily="50" charset="-127"/>
                  </a:rPr>
                  <a:t>value of each player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 smtClean="0">
                            <a:solidFill>
                              <a:prstClr val="black"/>
                            </a:solidFill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lang="en-US" altLang="ko-KR" sz="1800" b="1" i="1" smtClean="0">
                            <a:solidFill>
                              <a:prstClr val="black"/>
                            </a:solidFill>
                            <a:latin typeface="Cambria Math"/>
                            <a:ea typeface="굴림" pitchFamily="50" charset="-127"/>
                          </a:rPr>
                          <m:t>𝒑</m:t>
                        </m:r>
                      </m:e>
                      <m:sub>
                        <m:r>
                          <a:rPr lang="en-US" altLang="ko-KR" sz="1800" b="1" i="1" smtClean="0">
                            <a:solidFill>
                              <a:prstClr val="black"/>
                            </a:solidFill>
                            <a:latin typeface="Cambria Math"/>
                            <a:ea typeface="굴림" pitchFamily="50" charset="-127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ko-KR" sz="1800" dirty="0" smtClean="0">
                    <a:solidFill>
                      <a:prstClr val="black"/>
                    </a:solidFill>
                    <a:ea typeface="굴림" pitchFamily="50" charset="-127"/>
                  </a:rPr>
                  <a:t>: 1/2,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>
                            <a:solidFill>
                              <a:prstClr val="black"/>
                            </a:solidFill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lang="en-US" altLang="ko-KR" sz="1800" i="1">
                            <a:solidFill>
                              <a:prstClr val="black"/>
                            </a:solidFill>
                            <a:latin typeface="Cambria Math"/>
                            <a:ea typeface="굴림" pitchFamily="50" charset="-127"/>
                          </a:rPr>
                          <m:t>𝒑</m:t>
                        </m:r>
                      </m:e>
                      <m:sub>
                        <m:r>
                          <a:rPr lang="en-US" altLang="ko-KR" sz="1800" b="1" i="1" smtClean="0">
                            <a:solidFill>
                              <a:prstClr val="black"/>
                            </a:solidFill>
                            <a:latin typeface="Cambria Math"/>
                            <a:ea typeface="굴림" pitchFamily="50" charset="-127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ko-KR" sz="1800" dirty="0">
                    <a:solidFill>
                      <a:prstClr val="black"/>
                    </a:solidFill>
                    <a:ea typeface="굴림" pitchFamily="50" charset="-127"/>
                  </a:rPr>
                  <a:t>: </a:t>
                </a:r>
                <a:r>
                  <a:rPr lang="en-US" altLang="ko-KR" sz="1800" dirty="0" smtClean="0">
                    <a:solidFill>
                      <a:prstClr val="black"/>
                    </a:solidFill>
                    <a:ea typeface="굴림" pitchFamily="50" charset="-127"/>
                  </a:rPr>
                  <a:t>1,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>
                            <a:solidFill>
                              <a:prstClr val="black"/>
                            </a:solidFill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lang="en-US" altLang="ko-KR" sz="1800" b="1" i="1" smtClean="0">
                            <a:solidFill>
                              <a:prstClr val="black"/>
                            </a:solidFill>
                            <a:latin typeface="Cambria Math"/>
                            <a:ea typeface="굴림" pitchFamily="50" charset="-127"/>
                          </a:rPr>
                          <m:t>𝒏</m:t>
                        </m:r>
                      </m:e>
                      <m:sub>
                        <m:r>
                          <a:rPr lang="en-US" altLang="ko-KR" sz="1800" i="1">
                            <a:solidFill>
                              <a:prstClr val="black"/>
                            </a:solidFill>
                            <a:latin typeface="Cambria Math"/>
                            <a:ea typeface="굴림" pitchFamily="50" charset="-127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ko-KR" sz="1800" dirty="0">
                    <a:solidFill>
                      <a:prstClr val="black"/>
                    </a:solidFill>
                    <a:ea typeface="굴림" pitchFamily="50" charset="-127"/>
                  </a:rPr>
                  <a:t>: </a:t>
                </a:r>
                <a:r>
                  <a:rPr lang="en-US" altLang="ko-KR" sz="1800" dirty="0" smtClean="0">
                    <a:solidFill>
                      <a:prstClr val="black"/>
                    </a:solidFill>
                    <a:ea typeface="굴림" pitchFamily="50" charset="-127"/>
                  </a:rPr>
                  <a:t>1/2,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>
                            <a:solidFill>
                              <a:prstClr val="black"/>
                            </a:solidFill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lang="en-US" altLang="ko-KR" sz="1800" b="1" i="1" smtClean="0">
                            <a:solidFill>
                              <a:prstClr val="black"/>
                            </a:solidFill>
                            <a:latin typeface="Cambria Math"/>
                            <a:ea typeface="굴림" pitchFamily="50" charset="-127"/>
                          </a:rPr>
                          <m:t>𝒏</m:t>
                        </m:r>
                      </m:e>
                      <m:sub>
                        <m:r>
                          <a:rPr lang="en-US" altLang="ko-KR" sz="1800" i="1">
                            <a:solidFill>
                              <a:prstClr val="black"/>
                            </a:solidFill>
                            <a:latin typeface="Cambria Math"/>
                            <a:ea typeface="굴림" pitchFamily="50" charset="-127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ko-KR" sz="1800" dirty="0">
                    <a:solidFill>
                      <a:prstClr val="black"/>
                    </a:solidFill>
                    <a:ea typeface="굴림" pitchFamily="50" charset="-127"/>
                  </a:rPr>
                  <a:t>: 1</a:t>
                </a:r>
                <a:endParaRPr lang="en-US" altLang="ko-KR" sz="1800" dirty="0" smtClean="0">
                  <a:solidFill>
                    <a:prstClr val="black"/>
                  </a:solidFill>
                  <a:ea typeface="굴림" pitchFamily="50" charset="-127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altLang="ko-KR" sz="16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굴림" pitchFamily="50" charset="-127"/>
                  </a:rPr>
                  <a:t>(N.B.: 1/2+1/2=1, 1+1=2)</a:t>
                </a:r>
              </a:p>
            </p:txBody>
          </p:sp>
        </mc:Choice>
        <mc:Fallback xmlns="">
          <p:sp>
            <p:nvSpPr>
              <p:cNvPr id="25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69370" y="5470481"/>
                <a:ext cx="3692611" cy="1062981"/>
              </a:xfrm>
              <a:prstGeom prst="rect">
                <a:avLst/>
              </a:prstGeom>
              <a:blipFill rotWithShape="1">
                <a:blip r:embed="rId14"/>
                <a:stretch>
                  <a:fillRect l="-658" t="-565" b="-1695"/>
                </a:stretch>
              </a:blipFill>
              <a:ln w="9525">
                <a:solidFill>
                  <a:srgbClr val="00006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974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2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37815</TotalTime>
  <Words>2315</Words>
  <Application>Microsoft Office PowerPoint</Application>
  <PresentationFormat>On-screen Show (4:3)</PresentationFormat>
  <Paragraphs>217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Wingdings</vt:lpstr>
      <vt:lpstr>굴림</vt:lpstr>
      <vt:lpstr>Times New Roman</vt:lpstr>
      <vt:lpstr>맑은 고딕</vt:lpstr>
      <vt:lpstr>Cambria Math</vt:lpstr>
      <vt:lpstr>2_Default Design</vt:lpstr>
      <vt:lpstr>On the Shapley-like Payoff Mechanisms  in Peer-Assisted Services  with Multiple Content Providers</vt:lpstr>
      <vt:lpstr>IPTV: Global Trend</vt:lpstr>
      <vt:lpstr>P2P: Potential for Cost Reduction</vt:lpstr>
      <vt:lpstr>Viewing P2P in a New Light</vt:lpstr>
      <vt:lpstr>Incentive Structure of Peer-Assisted Services</vt:lpstr>
      <vt:lpstr>Outline</vt:lpstr>
      <vt:lpstr>Game with Coalition Structure</vt:lpstr>
      <vt:lpstr>Shapley-like Values</vt:lpstr>
      <vt:lpstr>Toy Example</vt:lpstr>
      <vt:lpstr>Outline</vt:lpstr>
      <vt:lpstr>Worth Function in Peer-Assisted Services</vt:lpstr>
      <vt:lpstr>Fluid Aumann-Drèze Payoff</vt:lpstr>
      <vt:lpstr>Outline</vt:lpstr>
      <vt:lpstr>Local Instability: Shapley Value ∉ Core</vt:lpstr>
      <vt:lpstr>Convergence to the Grand Coalition</vt:lpstr>
      <vt:lpstr>Outline</vt:lpstr>
      <vt:lpstr>Critique of A-D Value: Unfairness</vt:lpstr>
      <vt:lpstr>Critique of A-D Value: Monopoly</vt:lpstr>
      <vt:lpstr>Critique of A-D Value: Oscillation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GameNets 2011</dc:title>
  <dc:creator>Jeong-woo Cho</dc:creator>
  <cp:lastModifiedBy>ggumdol</cp:lastModifiedBy>
  <cp:revision>1592</cp:revision>
  <dcterms:modified xsi:type="dcterms:W3CDTF">2011-04-20T08:23:42Z</dcterms:modified>
</cp:coreProperties>
</file>