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691813" cy="7559675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8080"/>
    <a:srgbClr val="666699"/>
    <a:srgbClr val="FF00FF"/>
    <a:srgbClr val="86A818"/>
    <a:srgbClr val="00B060"/>
    <a:srgbClr val="0BD365"/>
    <a:srgbClr val="0606BC"/>
    <a:srgbClr val="FFFFFF"/>
    <a:srgbClr val="B8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66935" autoAdjust="0"/>
  </p:normalViewPr>
  <p:slideViewPr>
    <p:cSldViewPr>
      <p:cViewPr>
        <p:scale>
          <a:sx n="106" d="100"/>
          <a:sy n="106" d="100"/>
        </p:scale>
        <p:origin x="-1122" y="-7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6613" y="768350"/>
            <a:ext cx="54260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fld id="{9B4F8527-CB31-4F3C-944A-5DAFB21C6DC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0712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I am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Gyozo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Gidofalvi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from KTH, Sweden. I am here to present joint work with my colleges from Uppsala University, Aalborg University and Spain. The title of our paper is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Frequent Route Based Continuous Moving Object Location- and Density Prediction on Road Networks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F8527-CB31-4F3C-944A-5DAFB21C6DCC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643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So, given the current and historical movements of vehicles, we aim to predict their near-future location on the road network to: 1) estimate near-future traffic conditions and 2) provide actionable travel information based 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the future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estimates.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We assume map-matching clients that in an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incremental and streaming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fashion submit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pieces of their road network trajectories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to the server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.  Knowledge about the movement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of a set of objects 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represented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in a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compressed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fashion as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Closed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Contiguous Frequent Routes (CCFR)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.  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Time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F8527-CB31-4F3C-944A-5DAFB21C6DCC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835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We propose a client-server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architecture,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where the server has three main components: the CCFR mining module, the CCFR knowledge bank, and the CCFR-based prediction and management module. Components of the server are implemented as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continuous queries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in a Data Stream Management System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DSMS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), in which the input stream is processed using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sliding window model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Times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We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propose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a location prediction model where the object’s current trajectory is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matched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to a set of CCFRs, which then in turn are used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estimate the probability of the next segment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. Predictions further into the future are facilitated by recursively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distributing the objects probability mass based on the estimates and extending the trajectory with the predicted segment until the prediction horizon is reached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. Network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densities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are calculated by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aggregating the probability masses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for each segment at the prediction horizon.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F8527-CB31-4F3C-944A-5DAFB21C6DCC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6137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We evaluated our proposal on a 1 day long real-word trajectory data set of 1900 commercial vehicles which contains 17000 trips. We have found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that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execution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time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for the proposed method is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within real-time processing limits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(&lt;1 minute).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Second,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method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scales nearly linearly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 with the number of trajectories.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Finally,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the proposed method has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prediction accuracy that is 10-30% higher than the simpler turn-statistics based approach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"/>
                <a:ea typeface="+mn-ea"/>
                <a:cs typeface="+mn-cs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F8527-CB31-4F3C-944A-5DAFB21C6DCC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906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C:\Users\gyozo\Documents\research\STDM\documents\presentations\pictures\Modus_SourceCode_trafficjam-highway_vfx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064" y="1"/>
            <a:ext cx="10746507" cy="759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 userDrawn="1"/>
        </p:nvSpPr>
        <p:spPr bwMode="auto">
          <a:xfrm>
            <a:off x="377354" y="1300826"/>
            <a:ext cx="1512168" cy="50405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4" name="Bildobjekt 9" descr="kth_eng_rgb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" t="2219" r="1569" b="187"/>
          <a:stretch/>
        </p:blipFill>
        <p:spPr bwMode="auto">
          <a:xfrm>
            <a:off x="504000" y="1331565"/>
            <a:ext cx="1260000" cy="16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345510" y="2351077"/>
            <a:ext cx="7215237" cy="1120771"/>
          </a:xfrm>
          <a:noFill/>
        </p:spPr>
        <p:txBody>
          <a:bodyPr/>
          <a:lstStyle>
            <a:lvl1pPr algn="l">
              <a:defRPr sz="4000"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345510" y="3490923"/>
            <a:ext cx="7214400" cy="9318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sz="2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en-US" dirty="0"/>
          </a:p>
        </p:txBody>
      </p:sp>
      <p:pic>
        <p:nvPicPr>
          <p:cNvPr id="10242" name="Picture 2" descr="C:\Users\gyozo\Documents\research\STDM\documents\presentations\Logos\UU.tif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0" t="2742" r="2769" b="1911"/>
          <a:stretch/>
        </p:blipFill>
        <p:spPr bwMode="auto">
          <a:xfrm>
            <a:off x="504000" y="3076717"/>
            <a:ext cx="1260000" cy="122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gyozo\Documents\research\STDM\documents\presentations\Logos\ECSC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" t="5967" r="2856" b="10486"/>
          <a:stretch/>
        </p:blipFill>
        <p:spPr bwMode="auto">
          <a:xfrm>
            <a:off x="504000" y="4504877"/>
            <a:ext cx="1260000" cy="30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gyozo\Documents\research\STDM\documents\presentations\Logos\AAU.tif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0" t="10487" r="11166" b="10287"/>
          <a:stretch/>
        </p:blipFill>
        <p:spPr bwMode="auto">
          <a:xfrm>
            <a:off x="504000" y="5037285"/>
            <a:ext cx="1260000" cy="128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769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449362" y="1331565"/>
            <a:ext cx="9705463" cy="5472608"/>
          </a:xfrm>
        </p:spPr>
        <p:txBody>
          <a:bodyPr/>
          <a:lstStyle>
            <a:lvl1pPr marL="204788" indent="-204788">
              <a:buClrTx/>
              <a:buFont typeface="Wingdings" pitchFamily="2" charset="2"/>
              <a:buChar char="§"/>
              <a:defRPr/>
            </a:lvl1pPr>
            <a:lvl2pPr marL="504825" indent="-209550">
              <a:buClrTx/>
              <a:buFont typeface="Wingdings" pitchFamily="2" charset="2"/>
              <a:buChar char="§"/>
              <a:defRPr sz="1800"/>
            </a:lvl2pPr>
            <a:lvl3pPr marL="754063" indent="-260350">
              <a:buClrTx/>
              <a:buFont typeface="Wingdings" pitchFamily="2" charset="2"/>
              <a:buChar char="§"/>
              <a:defRPr sz="1600"/>
            </a:lvl3pPr>
            <a:lvl4pPr marL="1030288" indent="-261938">
              <a:buClrTx/>
              <a:buFont typeface="Wingdings" pitchFamily="2" charset="2"/>
              <a:buChar char="§"/>
              <a:defRPr sz="1400"/>
            </a:lvl4pPr>
            <a:lvl5pPr marL="1281113" indent="-260350">
              <a:buClrTx/>
              <a:buFont typeface="Wingdings" pitchFamily="2" charset="2"/>
              <a:buChar char="§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4"/>
          </p:nvPr>
        </p:nvSpPr>
        <p:spPr>
          <a:xfrm>
            <a:off x="365274" y="7050608"/>
            <a:ext cx="1092200" cy="401637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2011-11-02</a:t>
            </a:r>
            <a:endParaRPr lang="sv-SE" dirty="0"/>
          </a:p>
        </p:txBody>
      </p:sp>
      <p:sp>
        <p:nvSpPr>
          <p:cNvPr id="5" name="Platshållare för sidfot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ACM SIGSPATIAL GIS 2011, Chicago, Illinois, USA</a:t>
            </a:r>
            <a:endParaRPr lang="sv-SE" dirty="0"/>
          </a:p>
        </p:txBody>
      </p:sp>
      <p:sp>
        <p:nvSpPr>
          <p:cNvPr id="6" name="Platshållare för bildnumm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3A59C6A-A52D-477B-85CE-4457C323BBC0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8532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2011-11-02</a:t>
            </a:r>
            <a:endParaRPr lang="sv-SE" dirty="0"/>
          </a:p>
        </p:txBody>
      </p:sp>
      <p:sp>
        <p:nvSpPr>
          <p:cNvPr id="4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ACM SIGSPATIAL GIS 2011, Chicago, Illinois, USA</a:t>
            </a:r>
            <a:endParaRPr lang="sv-SE" dirty="0"/>
          </a:p>
        </p:txBody>
      </p:sp>
      <p:sp>
        <p:nvSpPr>
          <p:cNvPr id="5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D6AC15-50B1-4F03-8F9C-32661DDEE3AE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0028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amarbets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489046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sv-SE" noProof="0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310588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sv-SE" noProof="0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132130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sv-SE" noProof="0" dirty="0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6"/>
          </p:nvPr>
        </p:nvSpPr>
        <p:spPr>
          <a:xfrm>
            <a:off x="449362" y="1331565"/>
            <a:ext cx="9705463" cy="547260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9" name="Platshållare för datum 1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2011-11-02</a:t>
            </a:r>
            <a:endParaRPr lang="sv-SE" dirty="0"/>
          </a:p>
        </p:txBody>
      </p:sp>
      <p:sp>
        <p:nvSpPr>
          <p:cNvPr id="11" name="Platshållare för sidfot 1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ACM SIGSPATIAL GIS 2011, Chicago, Illinois, USA</a:t>
            </a:r>
            <a:endParaRPr lang="sv-SE" dirty="0"/>
          </a:p>
        </p:txBody>
      </p:sp>
      <p:sp>
        <p:nvSpPr>
          <p:cNvPr id="12" name="Platshållare för bildnumm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FAD534-EE26-40C1-B5BF-AE721BD2F4CC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503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2011-11-02</a:t>
            </a:r>
            <a:endParaRPr lang="sv-SE" dirty="0"/>
          </a:p>
        </p:txBody>
      </p:sp>
      <p:sp>
        <p:nvSpPr>
          <p:cNvPr id="3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ACM SIGSPATIAL GIS 2011, Chicago, Illinois, USA</a:t>
            </a:r>
            <a:endParaRPr lang="sv-SE" dirty="0"/>
          </a:p>
        </p:txBody>
      </p:sp>
      <p:sp>
        <p:nvSpPr>
          <p:cNvPr id="4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A864FE-07A6-49C4-A8E5-ABFBF105684A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7948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85466" y="350839"/>
            <a:ext cx="8747547" cy="83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bakgrundsrubriken</a:t>
            </a:r>
          </a:p>
        </p:txBody>
      </p:sp>
      <p:pic>
        <p:nvPicPr>
          <p:cNvPr id="1027" name="Bildobjekt 9" descr="kth_eng_rgb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53" y="349344"/>
            <a:ext cx="663114" cy="83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449362" y="1331565"/>
            <a:ext cx="9707463" cy="547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49362" y="6876181"/>
            <a:ext cx="9721080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365274" y="7050608"/>
            <a:ext cx="109220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00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2011-11-02</a:t>
            </a:r>
            <a:endParaRPr lang="sv-SE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3"/>
          </p:nvPr>
        </p:nvSpPr>
        <p:spPr>
          <a:xfrm>
            <a:off x="3257674" y="7050608"/>
            <a:ext cx="46259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ACM SIGSPATIAL GIS 2011, Chicago, Illinois, USA</a:t>
            </a:r>
            <a:endParaRPr lang="sv-SE" dirty="0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9666386" y="7050608"/>
            <a:ext cx="5270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00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C89C1F85-6B5B-4B44-AF80-BB1EFE434008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2" r:id="rId3"/>
    <p:sldLayoutId id="2147483693" r:id="rId4"/>
    <p:sldLayoutId id="2147483694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9pPr>
    </p:titleStyle>
    <p:bodyStyle>
      <a:lvl1pPr marL="204788" indent="-204788" algn="l" defTabSz="1042988" rtl="0" eaLnBrk="1" fontAlgn="base" hangingPunct="1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825" indent="-209550" algn="l" defTabSz="1042988" rtl="0" eaLnBrk="1" fontAlgn="base" hangingPunct="1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1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754063" indent="-260350" algn="l" defTabSz="1042988" rtl="0" eaLnBrk="1" fontAlgn="base" hangingPunct="1">
        <a:spcBef>
          <a:spcPts val="600"/>
        </a:spcBef>
        <a:spcAft>
          <a:spcPct val="0"/>
        </a:spcAft>
        <a:buClrTx/>
        <a:buSzPct val="90000"/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030288" indent="-261938" algn="l" defTabSz="1042988" rtl="0" eaLnBrk="1" fontAlgn="base" hangingPunct="1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281113" indent="-260350" algn="l" defTabSz="1042988" rtl="0" eaLnBrk="1" fontAlgn="base" hangingPunct="1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321570" y="1298009"/>
            <a:ext cx="7920880" cy="2625844"/>
          </a:xfrm>
          <a:prstGeom prst="rect">
            <a:avLst/>
          </a:prstGeom>
          <a:solidFill>
            <a:schemeClr val="bg1">
              <a:alpha val="8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074" name="Rubrik 1"/>
          <p:cNvSpPr>
            <a:spLocks noGrp="1"/>
          </p:cNvSpPr>
          <p:nvPr>
            <p:ph type="ctrTitle"/>
          </p:nvPr>
        </p:nvSpPr>
        <p:spPr>
          <a:xfrm>
            <a:off x="2560762" y="1482567"/>
            <a:ext cx="7537672" cy="2232247"/>
          </a:xfrm>
        </p:spPr>
        <p:txBody>
          <a:bodyPr/>
          <a:lstStyle/>
          <a:p>
            <a:r>
              <a:rPr lang="en-US" dirty="0"/>
              <a:t>Frequent Route Based Continuous Moving Object</a:t>
            </a:r>
            <a:br>
              <a:rPr lang="en-US" dirty="0"/>
            </a:br>
            <a:r>
              <a:rPr lang="en-US" dirty="0"/>
              <a:t>Location- and Density Prediction on Road Networks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 bwMode="auto">
          <a:xfrm>
            <a:off x="2321570" y="4715940"/>
            <a:ext cx="7920880" cy="1631017"/>
          </a:xfrm>
          <a:prstGeom prst="rect">
            <a:avLst/>
          </a:prstGeom>
          <a:solidFill>
            <a:schemeClr val="bg1">
              <a:alpha val="8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Underrubrik 2"/>
          <p:cNvSpPr txBox="1">
            <a:spLocks/>
          </p:cNvSpPr>
          <p:nvPr/>
        </p:nvSpPr>
        <p:spPr bwMode="auto">
          <a:xfrm>
            <a:off x="5118000" y="4787949"/>
            <a:ext cx="489654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None/>
              <a:defRPr sz="2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defTabSz="1042988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defTabSz="10429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ctr" defTabSz="1042988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</a:defRPr>
            </a:lvl6pPr>
            <a:lvl7pPr marL="2743200" indent="0" algn="ctr" defTabSz="1042988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</a:defRPr>
            </a:lvl7pPr>
            <a:lvl8pPr marL="3200400" indent="0" algn="ctr" defTabSz="1042988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</a:defRPr>
            </a:lvl8pPr>
            <a:lvl9pPr marL="3657600" indent="0" algn="ctr" defTabSz="1042988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sv-SE" sz="2000" dirty="0" smtClean="0"/>
              <a:t>KTH – Royal Institute of </a:t>
            </a:r>
            <a:r>
              <a:rPr lang="sv-SE" sz="2000" dirty="0" err="1" smtClean="0"/>
              <a:t>Technology</a:t>
            </a:r>
            <a:endParaRPr lang="en-US" sz="2000" dirty="0" smtClean="0"/>
          </a:p>
          <a:p>
            <a:pPr algn="r"/>
            <a:r>
              <a:rPr lang="sv-SE" sz="2000" dirty="0" smtClean="0"/>
              <a:t>Uppsala University</a:t>
            </a:r>
          </a:p>
          <a:p>
            <a:pPr algn="r"/>
            <a:r>
              <a:rPr lang="sv-SE" sz="2000" dirty="0" err="1" smtClean="0"/>
              <a:t>European</a:t>
            </a:r>
            <a:r>
              <a:rPr lang="sv-SE" sz="2000" dirty="0" smtClean="0"/>
              <a:t> Centre for Soft </a:t>
            </a:r>
            <a:r>
              <a:rPr lang="sv-SE" sz="2000" dirty="0" err="1" smtClean="0"/>
              <a:t>Computing</a:t>
            </a:r>
            <a:endParaRPr lang="sv-SE" sz="2000" dirty="0" smtClean="0"/>
          </a:p>
          <a:p>
            <a:pPr algn="r"/>
            <a:r>
              <a:rPr lang="sv-SE" sz="2000" dirty="0" smtClean="0"/>
              <a:t>Aalborg University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3075" name="Underrubrik 2"/>
          <p:cNvSpPr>
            <a:spLocks noGrp="1"/>
          </p:cNvSpPr>
          <p:nvPr>
            <p:ph type="subTitle" idx="1"/>
          </p:nvPr>
        </p:nvSpPr>
        <p:spPr>
          <a:xfrm>
            <a:off x="2592824" y="4787949"/>
            <a:ext cx="3096344" cy="1512168"/>
          </a:xfrm>
        </p:spPr>
        <p:txBody>
          <a:bodyPr/>
          <a:lstStyle/>
          <a:p>
            <a:r>
              <a:rPr lang="en-US" sz="2000" dirty="0" err="1"/>
              <a:t>Gyözö</a:t>
            </a:r>
            <a:r>
              <a:rPr lang="en-US" sz="2000" dirty="0"/>
              <a:t> </a:t>
            </a:r>
            <a:r>
              <a:rPr lang="en-US" sz="2000" dirty="0" err="1"/>
              <a:t>Gidofalvi</a:t>
            </a:r>
            <a:endParaRPr lang="en-US" sz="2000" dirty="0"/>
          </a:p>
          <a:p>
            <a:r>
              <a:rPr lang="sv-SE" sz="2000" dirty="0" err="1"/>
              <a:t>Manohar</a:t>
            </a:r>
            <a:r>
              <a:rPr lang="sv-SE" sz="2000" dirty="0"/>
              <a:t> </a:t>
            </a:r>
            <a:r>
              <a:rPr lang="sv-SE" sz="2000" dirty="0" err="1"/>
              <a:t>Kaul</a:t>
            </a:r>
            <a:endParaRPr lang="sv-SE" sz="2000" dirty="0"/>
          </a:p>
          <a:p>
            <a:r>
              <a:rPr lang="sv-SE" sz="2000" dirty="0"/>
              <a:t>Christian </a:t>
            </a:r>
            <a:r>
              <a:rPr lang="sv-SE" sz="2000" dirty="0" err="1"/>
              <a:t>Borgelt</a:t>
            </a:r>
            <a:endParaRPr lang="sv-SE" sz="2000" dirty="0"/>
          </a:p>
          <a:p>
            <a:r>
              <a:rPr lang="sv-SE" sz="2000" dirty="0"/>
              <a:t>Torben B. Pedersen</a:t>
            </a:r>
            <a:endParaRPr lang="en-US" sz="2000" dirty="0"/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Problem </a:t>
            </a:r>
            <a:r>
              <a:rPr lang="sv-SE" sz="3600" dirty="0"/>
              <a:t>S</a:t>
            </a:r>
            <a:r>
              <a:rPr lang="sv-SE" sz="3600" dirty="0" smtClean="0"/>
              <a:t>tatement and </a:t>
            </a:r>
            <a:r>
              <a:rPr lang="sv-SE" sz="3600" dirty="0" err="1" smtClean="0"/>
              <a:t>Preliminaries</a:t>
            </a:r>
            <a:r>
              <a:rPr lang="sv-SE" sz="3600" dirty="0" smtClean="0"/>
              <a:t>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9362" y="1331565"/>
            <a:ext cx="9705463" cy="2304256"/>
          </a:xfrm>
        </p:spPr>
        <p:txBody>
          <a:bodyPr/>
          <a:lstStyle/>
          <a:p>
            <a:r>
              <a:rPr lang="en-US" b="1" u="sng" dirty="0" smtClean="0"/>
              <a:t>Aim</a:t>
            </a:r>
            <a:r>
              <a:rPr lang="sv-SE" dirty="0" smtClean="0"/>
              <a:t>: Given the current and historical movements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vehicles</a:t>
            </a:r>
            <a:r>
              <a:rPr lang="sv-SE" dirty="0" smtClean="0"/>
              <a:t>, </a:t>
            </a:r>
            <a:r>
              <a:rPr lang="sv-SE" dirty="0" err="1" smtClean="0"/>
              <a:t>predict</a:t>
            </a:r>
            <a:r>
              <a:rPr lang="sv-SE" dirty="0" smtClean="0"/>
              <a:t>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near-future</a:t>
            </a:r>
            <a:r>
              <a:rPr lang="sv-SE" dirty="0" smtClean="0"/>
              <a:t> </a:t>
            </a:r>
            <a:r>
              <a:rPr lang="sv-SE" dirty="0" err="1" smtClean="0"/>
              <a:t>location</a:t>
            </a:r>
            <a:r>
              <a:rPr lang="sv-SE" dirty="0" smtClean="0"/>
              <a:t> on the road </a:t>
            </a:r>
            <a:r>
              <a:rPr lang="sv-SE" dirty="0" err="1" smtClean="0"/>
              <a:t>network</a:t>
            </a:r>
            <a:r>
              <a:rPr lang="sv-SE" dirty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:</a:t>
            </a:r>
          </a:p>
          <a:p>
            <a:pPr lvl="1"/>
            <a:r>
              <a:rPr lang="sv-SE" dirty="0" err="1" smtClean="0"/>
              <a:t>Estimate</a:t>
            </a:r>
            <a:r>
              <a:rPr lang="sv-SE" dirty="0" smtClean="0"/>
              <a:t> </a:t>
            </a:r>
            <a:r>
              <a:rPr lang="sv-SE" dirty="0" err="1" smtClean="0"/>
              <a:t>near-future</a:t>
            </a:r>
            <a:r>
              <a:rPr lang="sv-SE" dirty="0" smtClean="0"/>
              <a:t> </a:t>
            </a:r>
            <a:r>
              <a:rPr lang="sv-SE" dirty="0" err="1" smtClean="0"/>
              <a:t>traffic</a:t>
            </a:r>
            <a:r>
              <a:rPr lang="sv-SE" dirty="0" smtClean="0"/>
              <a:t> </a:t>
            </a:r>
            <a:r>
              <a:rPr lang="sv-SE" dirty="0" err="1" smtClean="0"/>
              <a:t>conditions</a:t>
            </a:r>
            <a:r>
              <a:rPr lang="sv-SE" dirty="0" smtClean="0"/>
              <a:t>: (</a:t>
            </a:r>
            <a:r>
              <a:rPr lang="sv-SE" dirty="0" err="1" smtClean="0"/>
              <a:t>density</a:t>
            </a:r>
            <a:r>
              <a:rPr lang="sv-SE" dirty="0" smtClean="0"/>
              <a:t> / speed / </a:t>
            </a:r>
            <a:r>
              <a:rPr lang="sv-SE" dirty="0" err="1" smtClean="0"/>
              <a:t>flow</a:t>
            </a:r>
            <a:r>
              <a:rPr lang="sv-SE" dirty="0" smtClean="0"/>
              <a:t>)</a:t>
            </a:r>
          </a:p>
          <a:p>
            <a:pPr lvl="1"/>
            <a:r>
              <a:rPr lang="en-US" dirty="0" smtClean="0"/>
              <a:t>Provide actionable travel information based on future estimates     </a:t>
            </a:r>
          </a:p>
          <a:p>
            <a:pPr lvl="2"/>
            <a:r>
              <a:rPr lang="en-US" dirty="0" smtClean="0"/>
              <a:t>Inform the relevant vehicles in case of an (actual / predicted) event</a:t>
            </a:r>
          </a:p>
          <a:p>
            <a:pPr lvl="2"/>
            <a:r>
              <a:rPr lang="en-US" dirty="0" smtClean="0"/>
              <a:t>Suggest how and which vehicles to re-route in case of an event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2011-11-02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ACM SIGSPATIAL GIS 2011, Chicago, Illinois, USA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3A59C6A-A52D-477B-85CE-4457C323BBC0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9362" y="3394630"/>
            <a:ext cx="619268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204788" indent="-204788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825" indent="-2095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2pPr>
            <a:lvl3pPr marL="754063" indent="-260350" algn="l" defTabSz="1042988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30288" indent="-261938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281113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8035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2607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7179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1751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Tx/>
              <a:buFont typeface="Wingdings" pitchFamily="2" charset="2"/>
              <a:buChar char="§"/>
            </a:pPr>
            <a:r>
              <a:rPr lang="sv-SE" dirty="0" err="1" smtClean="0">
                <a:latin typeface="Arial" pitchFamily="34" charset="0"/>
                <a:cs typeface="Arial" pitchFamily="34" charset="0"/>
              </a:rPr>
              <a:t>Continuous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movement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on a road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network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(RN)</a:t>
            </a:r>
          </a:p>
          <a:p>
            <a:pPr lvl="1">
              <a:buFont typeface="Wingdings" pitchFamily="2" charset="2"/>
              <a:buChar char="§"/>
            </a:pPr>
            <a:r>
              <a:rPr lang="sv-SE" sz="1800" dirty="0" err="1" smtClean="0">
                <a:latin typeface="Arial" pitchFamily="34" charset="0"/>
                <a:cs typeface="Arial" pitchFamily="34" charset="0"/>
              </a:rPr>
              <a:t>Map</a:t>
            </a:r>
            <a:r>
              <a:rPr lang="sv-SE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</a:rPr>
              <a:t>matching</a:t>
            </a:r>
            <a:r>
              <a:rPr lang="sv-SE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</a:rPr>
              <a:t>clients</a:t>
            </a:r>
            <a:r>
              <a:rPr lang="sv-SE" sz="1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sv-S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smtClean="0">
                <a:solidFill>
                  <a:srgbClr val="0606BC"/>
                </a:solidFill>
                <a:latin typeface="Arial" pitchFamily="34" charset="0"/>
                <a:cs typeface="Arial" pitchFamily="34" charset="0"/>
              </a:rPr>
              <a:t>GPS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v-SE" sz="1600" dirty="0" err="1">
                <a:solidFill>
                  <a:srgbClr val="00B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</a:t>
            </a:r>
            <a:r>
              <a:rPr lang="sv-SE" sz="1600" dirty="0" err="1" smtClean="0">
                <a:solidFill>
                  <a:srgbClr val="00B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etwork</a:t>
            </a:r>
            <a:r>
              <a:rPr lang="sv-SE" sz="1600" dirty="0" smtClean="0">
                <a:solidFill>
                  <a:srgbClr val="00B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600" dirty="0" err="1" smtClean="0">
                <a:solidFill>
                  <a:srgbClr val="00B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location</a:t>
            </a:r>
            <a:r>
              <a:rPr lang="sv-SE" sz="1600" dirty="0" smtClean="0">
                <a:solidFill>
                  <a:srgbClr val="00B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v-SE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trajectory</a:t>
            </a:r>
            <a:r>
              <a:rPr lang="sv-S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piece</a:t>
            </a:r>
            <a:r>
              <a:rPr lang="sv-S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 marL="493713" lvl="2" indent="0">
              <a:buClrTx/>
              <a:buNone/>
            </a:pPr>
            <a:r>
              <a:rPr lang="sv-SE" sz="16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r>
              <a:rPr lang="sv-S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sv-SE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oid</a:t>
            </a:r>
            <a:r>
              <a:rPr lang="sv-S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segment, </a:t>
            </a:r>
            <a:r>
              <a:rPr lang="sv-SE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traversal</a:t>
            </a:r>
            <a:r>
              <a:rPr lang="sv-S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time</a:t>
            </a:r>
            <a:r>
              <a:rPr lang="sv-S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[</a:t>
            </a:r>
            <a:r>
              <a:rPr lang="sv-SE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arrival</a:t>
            </a:r>
            <a:r>
              <a:rPr lang="sv-S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time</a:t>
            </a:r>
            <a:r>
              <a:rPr lang="sv-SE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])</a:t>
            </a:r>
          </a:p>
          <a:p>
            <a:pPr lvl="1">
              <a:buFont typeface="Wingdings" pitchFamily="2" charset="2"/>
              <a:buChar char="§"/>
            </a:pP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RN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trajectory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=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sequence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of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trajectory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pieces</a:t>
            </a:r>
            <a:endParaRPr lang="sv-SE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Trip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trajectories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sv-SE" sz="18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b="1" u="sng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Stream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of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b="1" u="sng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evolving</a:t>
            </a:r>
            <a:r>
              <a:rPr lang="sv-SE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trip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trajectories</a:t>
            </a:r>
            <a:endParaRPr lang="sv-SE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endParaRPr lang="sv-SE" sz="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sv-SE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Closed</a:t>
            </a:r>
            <a:r>
              <a:rPr lang="sv-SE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Contiguous</a:t>
            </a:r>
            <a:r>
              <a:rPr lang="sv-SE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Frequent</a:t>
            </a:r>
            <a:r>
              <a:rPr lang="sv-SE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Routes (CCFR):</a:t>
            </a:r>
          </a:p>
          <a:p>
            <a:pPr lvl="1">
              <a:buFont typeface="Wingdings" pitchFamily="2" charset="2"/>
              <a:buChar char="§"/>
            </a:pPr>
            <a:r>
              <a:rPr lang="sv-SE" sz="1800" b="1" u="sng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Closed</a:t>
            </a:r>
            <a:r>
              <a:rPr lang="sv-SE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lossless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compression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of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knowledge</a:t>
            </a:r>
            <a:endParaRPr lang="sv-SE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sv-SE" sz="1800" b="1" u="sng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Contiguous</a:t>
            </a:r>
            <a:r>
              <a:rPr lang="sv-SE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= ”no gaps” 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effective</a:t>
            </a:r>
            <a:r>
              <a:rPr lang="sv-SE" sz="1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v-SE" sz="1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prediction</a:t>
            </a:r>
            <a:endParaRPr lang="sv-SE" sz="18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/>
            <a:endParaRPr lang="sv-SE" sz="1800" dirty="0"/>
          </a:p>
        </p:txBody>
      </p:sp>
      <p:pic>
        <p:nvPicPr>
          <p:cNvPr id="1026" name="Picture 2" descr="C:\Users\gyozo\Documents\research\STDM\documents\presentations\pictures\RNtraj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034" y="3433571"/>
            <a:ext cx="2232247" cy="236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6979085" y="4761465"/>
            <a:ext cx="114505" cy="105564"/>
          </a:xfrm>
          <a:prstGeom prst="ellipse">
            <a:avLst/>
          </a:prstGeom>
          <a:solidFill>
            <a:srgbClr val="0606BC"/>
          </a:solidFill>
          <a:ln w="9525" cap="flat" cmpd="sng" algn="ctr">
            <a:solidFill>
              <a:srgbClr val="0606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984836" y="4888228"/>
            <a:ext cx="105427" cy="105427"/>
          </a:xfrm>
          <a:prstGeom prst="ellipse">
            <a:avLst/>
          </a:prstGeom>
          <a:solidFill>
            <a:srgbClr val="00B060"/>
          </a:solidFill>
          <a:ln w="9525" cap="flat" cmpd="sng" algn="ctr">
            <a:solidFill>
              <a:srgbClr val="00B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362129" y="4801722"/>
            <a:ext cx="114505" cy="105564"/>
          </a:xfrm>
          <a:prstGeom prst="ellipse">
            <a:avLst/>
          </a:prstGeom>
          <a:solidFill>
            <a:srgbClr val="0606BC"/>
          </a:solidFill>
          <a:ln w="9525" cap="flat" cmpd="sng" algn="ctr">
            <a:solidFill>
              <a:srgbClr val="0606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209035" y="4821204"/>
            <a:ext cx="114505" cy="105564"/>
          </a:xfrm>
          <a:prstGeom prst="ellipse">
            <a:avLst/>
          </a:prstGeom>
          <a:solidFill>
            <a:srgbClr val="0606BC"/>
          </a:solidFill>
          <a:ln w="9525" cap="flat" cmpd="sng" algn="ctr">
            <a:solidFill>
              <a:srgbClr val="0606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499652" y="4703336"/>
            <a:ext cx="114505" cy="105564"/>
          </a:xfrm>
          <a:prstGeom prst="ellipse">
            <a:avLst/>
          </a:prstGeom>
          <a:solidFill>
            <a:srgbClr val="0606BC"/>
          </a:solidFill>
          <a:ln w="9525" cap="flat" cmpd="sng" algn="ctr">
            <a:solidFill>
              <a:srgbClr val="0606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218113" y="4888228"/>
            <a:ext cx="105427" cy="105427"/>
          </a:xfrm>
          <a:prstGeom prst="ellipse">
            <a:avLst/>
          </a:prstGeom>
          <a:solidFill>
            <a:srgbClr val="00B060"/>
          </a:solidFill>
          <a:ln w="9525" cap="flat" cmpd="sng" algn="ctr">
            <a:solidFill>
              <a:srgbClr val="00B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367880" y="4893979"/>
            <a:ext cx="105427" cy="105427"/>
          </a:xfrm>
          <a:prstGeom prst="ellipse">
            <a:avLst/>
          </a:prstGeom>
          <a:solidFill>
            <a:srgbClr val="00B060"/>
          </a:solidFill>
          <a:ln w="9525" cap="flat" cmpd="sng" algn="ctr">
            <a:solidFill>
              <a:srgbClr val="00B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409091" y="4709224"/>
            <a:ext cx="105427" cy="105427"/>
          </a:xfrm>
          <a:prstGeom prst="ellipse">
            <a:avLst/>
          </a:prstGeom>
          <a:solidFill>
            <a:srgbClr val="00B060"/>
          </a:solidFill>
          <a:ln w="9525" cap="flat" cmpd="sng" algn="ctr">
            <a:solidFill>
              <a:srgbClr val="00B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77996" y="2483693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sv-SE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sv-SE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o1,</a:t>
            </a:r>
            <a:r>
              <a:rPr lang="sv-SE" sz="1200" b="1" dirty="0" smtClean="0">
                <a:solidFill>
                  <a:srgbClr val="00808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  <a:r>
              <a:rPr lang="sv-SE" sz="1200" b="1" dirty="0" smtClean="0">
                <a:solidFill>
                  <a:srgbClr val="660033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  <a:r>
              <a:rPr lang="sv-SE" sz="12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sv-SE" sz="1200" b="1" dirty="0" smtClean="0">
                <a:solidFill>
                  <a:srgbClr val="666699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sv-SE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,2,2)</a:t>
            </a:r>
            <a:endParaRPr lang="sv-SE" sz="1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415735" y="4516625"/>
            <a:ext cx="105427" cy="105427"/>
          </a:xfrm>
          <a:prstGeom prst="ellipse">
            <a:avLst/>
          </a:prstGeom>
          <a:solidFill>
            <a:srgbClr val="00B060"/>
          </a:solidFill>
          <a:ln w="9525" cap="flat" cmpd="sng" algn="ctr">
            <a:solidFill>
              <a:srgbClr val="00B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514518" y="4516488"/>
            <a:ext cx="114505" cy="105564"/>
          </a:xfrm>
          <a:prstGeom prst="ellipse">
            <a:avLst/>
          </a:prstGeom>
          <a:solidFill>
            <a:srgbClr val="0606BC"/>
          </a:solidFill>
          <a:ln w="9525" cap="flat" cmpd="sng" algn="ctr">
            <a:solidFill>
              <a:srgbClr val="0606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629023" y="4405319"/>
            <a:ext cx="114505" cy="105564"/>
          </a:xfrm>
          <a:prstGeom prst="ellipse">
            <a:avLst/>
          </a:prstGeom>
          <a:solidFill>
            <a:srgbClr val="0606BC"/>
          </a:solidFill>
          <a:ln w="9525" cap="flat" cmpd="sng" algn="ctr">
            <a:solidFill>
              <a:srgbClr val="0606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634254" y="4473030"/>
            <a:ext cx="105427" cy="105427"/>
          </a:xfrm>
          <a:prstGeom prst="ellipse">
            <a:avLst/>
          </a:prstGeom>
          <a:solidFill>
            <a:srgbClr val="00B060"/>
          </a:solidFill>
          <a:ln w="9525" cap="flat" cmpd="sng" algn="ctr">
            <a:solidFill>
              <a:srgbClr val="00B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823689" y="4394353"/>
            <a:ext cx="114505" cy="105564"/>
          </a:xfrm>
          <a:prstGeom prst="ellipse">
            <a:avLst/>
          </a:prstGeom>
          <a:solidFill>
            <a:srgbClr val="0606BC"/>
          </a:solidFill>
          <a:ln w="9525" cap="flat" cmpd="sng" algn="ctr">
            <a:solidFill>
              <a:srgbClr val="0606B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832767" y="4466498"/>
            <a:ext cx="105427" cy="105427"/>
          </a:xfrm>
          <a:prstGeom prst="ellipse">
            <a:avLst/>
          </a:prstGeom>
          <a:solidFill>
            <a:srgbClr val="00B060"/>
          </a:solidFill>
          <a:ln w="9525" cap="flat" cmpd="sng" algn="ctr">
            <a:solidFill>
              <a:srgbClr val="00B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7434138" y="6404207"/>
            <a:ext cx="2637460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9954418" y="6424388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>
                <a:latin typeface="Arial" pitchFamily="34" charset="0"/>
                <a:cs typeface="Arial" pitchFamily="34" charset="0"/>
              </a:rPr>
              <a:t>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477223" y="2699717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sv-SE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sv-SE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o1,2223,2,4)</a:t>
            </a:r>
            <a:endParaRPr lang="sv-SE" sz="1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77223" y="2926774"/>
            <a:ext cx="1393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sv-SE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sv-SE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o1,2333,2,6)</a:t>
            </a:r>
            <a:endParaRPr lang="sv-SE" sz="1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97583" y="3995861"/>
            <a:ext cx="544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7097103" y="6404863"/>
            <a:ext cx="409043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737063" y="6404863"/>
            <a:ext cx="409043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ular Callout 58"/>
          <p:cNvSpPr/>
          <p:nvPr/>
        </p:nvSpPr>
        <p:spPr bwMode="auto">
          <a:xfrm>
            <a:off x="8658274" y="3552781"/>
            <a:ext cx="1512169" cy="1606046"/>
          </a:xfrm>
          <a:prstGeom prst="wedgeRectCallout">
            <a:avLst>
              <a:gd name="adj1" fmla="val -77462"/>
              <a:gd name="adj2" fmla="val 1683"/>
            </a:avLst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100" b="1" dirty="0" err="1" smtClean="0">
                <a:latin typeface="Arial" pitchFamily="34" charset="0"/>
                <a:cs typeface="Arial" pitchFamily="34" charset="0"/>
              </a:rPr>
              <a:t>Location</a:t>
            </a:r>
            <a:r>
              <a:rPr lang="sv-SE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100" b="1" dirty="0" err="1" smtClean="0">
                <a:latin typeface="Arial" pitchFamily="34" charset="0"/>
                <a:cs typeface="Arial" pitchFamily="34" charset="0"/>
              </a:rPr>
              <a:t>prediction</a:t>
            </a:r>
            <a:r>
              <a:rPr lang="sv-SE" sz="11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v-SE" sz="11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sv-SE" sz="1100" dirty="0" smtClean="0">
                <a:latin typeface="Arial" pitchFamily="34" charset="0"/>
                <a:cs typeface="Arial" pitchFamily="34" charset="0"/>
              </a:rPr>
              <a:t> is the </a:t>
            </a:r>
            <a:r>
              <a:rPr lang="sv-SE" sz="1100" dirty="0" err="1" smtClean="0">
                <a:latin typeface="Arial" pitchFamily="34" charset="0"/>
                <a:cs typeface="Arial" pitchFamily="34" charset="0"/>
              </a:rPr>
              <a:t>probability</a:t>
            </a:r>
            <a:r>
              <a:rPr lang="sv-SE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1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sv-SE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100" b="1" dirty="0" smtClean="0">
                <a:latin typeface="Courier New" pitchFamily="49" charset="0"/>
                <a:cs typeface="Courier New" pitchFamily="49" charset="0"/>
              </a:rPr>
              <a:t>o1</a:t>
            </a:r>
            <a:r>
              <a:rPr lang="sv-SE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100" dirty="0" err="1" smtClean="0">
                <a:latin typeface="Arial" pitchFamily="34" charset="0"/>
                <a:cs typeface="Arial" pitchFamily="34" charset="0"/>
              </a:rPr>
              <a:t>being</a:t>
            </a:r>
            <a:r>
              <a:rPr lang="sv-SE" sz="1100" dirty="0" smtClean="0">
                <a:latin typeface="Arial" pitchFamily="34" charset="0"/>
                <a:cs typeface="Arial" pitchFamily="34" charset="0"/>
              </a:rPr>
              <a:t> on segment </a:t>
            </a:r>
            <a:r>
              <a:rPr lang="sv-SE" sz="1100" b="1" dirty="0" smtClean="0">
                <a:latin typeface="Courier New" pitchFamily="49" charset="0"/>
                <a:cs typeface="Courier New" pitchFamily="49" charset="0"/>
              </a:rPr>
              <a:t>3444</a:t>
            </a:r>
            <a:r>
              <a:rPr lang="sv-SE" sz="1100" dirty="0" smtClean="0">
                <a:latin typeface="Arial" pitchFamily="34" charset="0"/>
                <a:cs typeface="Arial" pitchFamily="34" charset="0"/>
              </a:rPr>
              <a:t> in 2 </a:t>
            </a:r>
            <a:r>
              <a:rPr lang="sv-SE" sz="1100" dirty="0" err="1" smtClean="0">
                <a:latin typeface="Arial" pitchFamily="34" charset="0"/>
                <a:cs typeface="Arial" pitchFamily="34" charset="0"/>
              </a:rPr>
              <a:t>time</a:t>
            </a:r>
            <a:r>
              <a:rPr lang="sv-SE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100" dirty="0" err="1" smtClean="0">
                <a:latin typeface="Arial" pitchFamily="34" charset="0"/>
                <a:cs typeface="Arial" pitchFamily="34" charset="0"/>
              </a:rPr>
              <a:t>units</a:t>
            </a:r>
            <a:r>
              <a:rPr lang="sv-SE" sz="11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sz="110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Density</a:t>
            </a: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prediction</a:t>
            </a:r>
            <a:r>
              <a:rPr kumimoji="0" lang="sv-S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kumimoji="0" lang="sv-SE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How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many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objects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will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be on segment </a:t>
            </a:r>
            <a:r>
              <a:rPr kumimoji="0" lang="sv-SE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3242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in 2 </a:t>
            </a:r>
            <a:r>
              <a:rPr kumimoji="0" lang="sv-SE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time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units</a:t>
            </a:r>
            <a:r>
              <a:rPr kumimoji="0" lang="sv-SE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r>
              <a:rPr kumimoji="0" lang="sv-SE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5" name="Group 1024"/>
          <p:cNvGrpSpPr/>
          <p:nvPr/>
        </p:nvGrpSpPr>
        <p:grpSpPr>
          <a:xfrm>
            <a:off x="6558958" y="4787949"/>
            <a:ext cx="1057952" cy="1041326"/>
            <a:chOff x="6774982" y="4787949"/>
            <a:chExt cx="1057952" cy="1041326"/>
          </a:xfrm>
        </p:grpSpPr>
        <p:sp>
          <p:nvSpPr>
            <p:cNvPr id="1024" name="Rectangle 1023"/>
            <p:cNvSpPr/>
            <p:nvPr/>
          </p:nvSpPr>
          <p:spPr bwMode="auto">
            <a:xfrm>
              <a:off x="6774982" y="4787949"/>
              <a:ext cx="266785" cy="299065"/>
            </a:xfrm>
            <a:prstGeom prst="rect">
              <a:avLst/>
            </a:prstGeom>
            <a:solidFill>
              <a:srgbClr val="666699">
                <a:alpha val="41000"/>
              </a:srgbClr>
            </a:solidFill>
            <a:ln w="19050" cap="flat" cmpd="sng" algn="ctr">
              <a:solidFill>
                <a:srgbClr val="66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7566149" y="5530210"/>
              <a:ext cx="266785" cy="299065"/>
            </a:xfrm>
            <a:prstGeom prst="rect">
              <a:avLst/>
            </a:prstGeom>
            <a:solidFill>
              <a:srgbClr val="FF00FF">
                <a:alpha val="41000"/>
              </a:srgbClr>
            </a:solidFill>
            <a:ln w="19050" cap="flat" cmpd="sng" algn="ctr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7095345" y="5530197"/>
              <a:ext cx="266785" cy="299065"/>
            </a:xfrm>
            <a:prstGeom prst="rect">
              <a:avLst/>
            </a:prstGeom>
            <a:solidFill>
              <a:srgbClr val="008080">
                <a:alpha val="47000"/>
              </a:srgbClr>
            </a:solidFill>
            <a:ln w="19050" cap="flat" cmpd="sng" algn="ctr">
              <a:solidFill>
                <a:srgbClr val="008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779603" y="5197880"/>
              <a:ext cx="266785" cy="299065"/>
            </a:xfrm>
            <a:prstGeom prst="rect">
              <a:avLst/>
            </a:prstGeom>
            <a:solidFill>
              <a:srgbClr val="660033">
                <a:alpha val="46667"/>
              </a:srgbClr>
            </a:solidFill>
            <a:ln w="19050" cap="flat" cmpd="sng" algn="ctr">
              <a:solidFill>
                <a:srgbClr val="6600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027" name="Group 1026"/>
          <p:cNvGrpSpPr/>
          <p:nvPr/>
        </p:nvGrpSpPr>
        <p:grpSpPr>
          <a:xfrm>
            <a:off x="6782051" y="5879153"/>
            <a:ext cx="2740319" cy="997028"/>
            <a:chOff x="6998075" y="5879153"/>
            <a:chExt cx="2740319" cy="997028"/>
          </a:xfrm>
        </p:grpSpPr>
        <p:grpSp>
          <p:nvGrpSpPr>
            <p:cNvPr id="63" name="Group 62"/>
            <p:cNvGrpSpPr/>
            <p:nvPr/>
          </p:nvGrpSpPr>
          <p:grpSpPr>
            <a:xfrm>
              <a:off x="6998075" y="6179462"/>
              <a:ext cx="1372167" cy="696719"/>
              <a:chOff x="6998075" y="6179462"/>
              <a:chExt cx="1372167" cy="696719"/>
            </a:xfrm>
          </p:grpSpPr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7002090" y="6195371"/>
                <a:ext cx="0" cy="408687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flipV="1">
                <a:off x="7650162" y="6179462"/>
                <a:ext cx="0" cy="408687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" name="TextBox 60"/>
              <p:cNvSpPr txBox="1"/>
              <p:nvPr/>
            </p:nvSpPr>
            <p:spPr>
              <a:xfrm>
                <a:off x="6998075" y="6568404"/>
                <a:ext cx="137216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400" dirty="0" smtClean="0">
                    <a:latin typeface="Arial" pitchFamily="34" charset="0"/>
                    <a:cs typeface="Arial" pitchFamily="34" charset="0"/>
                  </a:rPr>
                  <a:t>Mining </a:t>
                </a:r>
                <a:r>
                  <a:rPr lang="sv-SE" sz="1400" dirty="0" err="1">
                    <a:latin typeface="Arial" pitchFamily="34" charset="0"/>
                    <a:cs typeface="Arial" pitchFamily="34" charset="0"/>
                  </a:rPr>
                  <a:t>w</a:t>
                </a:r>
                <a:r>
                  <a:rPr lang="sv-SE" sz="1400" dirty="0" err="1" smtClean="0">
                    <a:latin typeface="Arial" pitchFamily="34" charset="0"/>
                    <a:cs typeface="Arial" pitchFamily="34" charset="0"/>
                  </a:rPr>
                  <a:t>indow</a:t>
                </a:r>
                <a:r>
                  <a:rPr lang="sv-SE" sz="1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70" name="Straight Connector 69"/>
            <p:cNvCxnSpPr/>
            <p:nvPr/>
          </p:nvCxnSpPr>
          <p:spPr bwMode="auto">
            <a:xfrm flipV="1">
              <a:off x="8449354" y="6300117"/>
              <a:ext cx="0" cy="216024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8366227" y="5879153"/>
              <a:ext cx="13721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err="1" smtClean="0">
                  <a:latin typeface="Arial" pitchFamily="34" charset="0"/>
                  <a:cs typeface="Arial" pitchFamily="34" charset="0"/>
                </a:rPr>
                <a:t>Prediction</a:t>
              </a:r>
              <a:r>
                <a:rPr lang="sv-SE" sz="14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1400" dirty="0" err="1" smtClean="0">
                  <a:latin typeface="Arial" pitchFamily="34" charset="0"/>
                  <a:cs typeface="Arial" pitchFamily="34" charset="0"/>
                </a:rPr>
                <a:t>time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70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5000"/>
    </mc:Choice>
    <mc:Fallback xmlns="">
      <p:transition spd="slow" advClick="0" advTm="4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6261 0.33411 L -0.17805 0.43889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" y="522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78081E-6 0.00378 L 0.0202 0.00378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5608 0.23877 L -0.14924 0.42944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" y="953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202 0.00378 L 0.04039 0.00378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37 0.19929 L -0.12237 0.41831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941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39 0.00378 L 0.06059 0.00378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3" grpId="0" animBg="1"/>
      <p:bldP spid="9" grpId="0"/>
      <p:bldP spid="9" grpId="1"/>
      <p:bldP spid="25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6" grpId="0"/>
      <p:bldP spid="38" grpId="0"/>
      <p:bldP spid="38" grpId="1"/>
      <p:bldP spid="39" grpId="0"/>
      <p:bldP spid="39" grpId="1"/>
      <p:bldP spid="44" grpId="0"/>
      <p:bldP spid="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CCFR-Based Prediction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9363" y="1331565"/>
            <a:ext cx="5400599" cy="547260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 err="1" smtClean="0"/>
              <a:t>Mine</a:t>
            </a:r>
            <a:r>
              <a:rPr lang="sv-SE" dirty="0" smtClean="0"/>
              <a:t> and store </a:t>
            </a:r>
            <a:r>
              <a:rPr lang="sv-SE" dirty="0" err="1" smtClean="0"/>
              <a:t>CCFRs</a:t>
            </a:r>
            <a:r>
              <a:rPr lang="sv-SE" dirty="0" smtClean="0"/>
              <a:t> </a:t>
            </a:r>
            <a:r>
              <a:rPr lang="sv-SE" dirty="0" err="1" smtClean="0"/>
              <a:t>continuously</a:t>
            </a:r>
            <a:r>
              <a:rPr lang="sv-SE" dirty="0" smtClean="0"/>
              <a:t>.</a:t>
            </a:r>
          </a:p>
          <a:p>
            <a:pPr marL="757237" lvl="1" indent="-457200"/>
            <a:r>
              <a:rPr lang="sv-SE" sz="1600" dirty="0" err="1" smtClean="0"/>
              <a:t>Depth-first</a:t>
            </a:r>
            <a:r>
              <a:rPr lang="sv-SE" sz="1600" dirty="0" smtClean="0"/>
              <a:t> </a:t>
            </a:r>
            <a:r>
              <a:rPr lang="sv-SE" sz="1600" dirty="0" err="1" smtClean="0"/>
              <a:t>search</a:t>
            </a:r>
            <a:endParaRPr lang="sv-SE" sz="1600" dirty="0" smtClean="0"/>
          </a:p>
          <a:p>
            <a:pPr marL="757237" lvl="1" indent="-457200"/>
            <a:r>
              <a:rPr lang="sv-SE" sz="1600" dirty="0" err="1" smtClean="0"/>
              <a:t>Closedness</a:t>
            </a:r>
            <a:r>
              <a:rPr lang="sv-SE" sz="1600" dirty="0" smtClean="0"/>
              <a:t>: </a:t>
            </a:r>
            <a:r>
              <a:rPr lang="sv-SE" sz="1600" dirty="0" err="1" smtClean="0"/>
              <a:t>direct</a:t>
            </a:r>
            <a:r>
              <a:rPr lang="sv-SE" sz="1600" dirty="0" smtClean="0"/>
              <a:t> check </a:t>
            </a:r>
            <a:r>
              <a:rPr lang="sv-SE" sz="1600" dirty="0" err="1" smtClean="0"/>
              <a:t>of</a:t>
            </a:r>
            <a:r>
              <a:rPr lang="sv-SE" sz="1600" dirty="0" smtClean="0"/>
              <a:t> </a:t>
            </a:r>
            <a:r>
              <a:rPr lang="sv-SE" sz="1600" dirty="0" err="1" smtClean="0"/>
              <a:t>pattern</a:t>
            </a:r>
            <a:r>
              <a:rPr lang="sv-SE" sz="1600" dirty="0" smtClean="0"/>
              <a:t> extension</a:t>
            </a:r>
          </a:p>
          <a:p>
            <a:pPr marL="757237" lvl="1" indent="-457200"/>
            <a:r>
              <a:rPr lang="sv-SE" sz="1600" dirty="0" err="1" smtClean="0"/>
              <a:t>Also</a:t>
            </a:r>
            <a:r>
              <a:rPr lang="sv-SE" sz="1600" dirty="0" smtClean="0"/>
              <a:t> </a:t>
            </a:r>
            <a:r>
              <a:rPr lang="sv-SE" sz="1600" dirty="0" err="1" smtClean="0"/>
              <a:t>calculate</a:t>
            </a:r>
            <a:r>
              <a:rPr lang="sv-SE" sz="1600" dirty="0" smtClean="0"/>
              <a:t> </a:t>
            </a:r>
            <a:r>
              <a:rPr lang="sv-SE" sz="1600" dirty="0" err="1" smtClean="0"/>
              <a:t>turn</a:t>
            </a:r>
            <a:r>
              <a:rPr lang="sv-SE" sz="1600" dirty="0" smtClean="0"/>
              <a:t> </a:t>
            </a:r>
            <a:r>
              <a:rPr lang="sv-SE" sz="1600" dirty="0" err="1" smtClean="0"/>
              <a:t>statistics</a:t>
            </a:r>
            <a:r>
              <a:rPr lang="sv-SE" sz="1600" dirty="0" smtClean="0"/>
              <a:t> 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Retrieve and insert previously mined, relevant CCFRs in an FP-tree </a:t>
            </a:r>
            <a:r>
              <a:rPr lang="en-US" dirty="0" smtClean="0"/>
              <a:t>τ.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Given an </a:t>
            </a:r>
            <a:r>
              <a:rPr lang="sv-SE" dirty="0" err="1" smtClean="0"/>
              <a:t>object’s</a:t>
            </a:r>
            <a:r>
              <a:rPr lang="sv-SE" dirty="0" smtClean="0"/>
              <a:t> </a:t>
            </a:r>
            <a:r>
              <a:rPr lang="sv-SE" dirty="0" err="1" smtClean="0"/>
              <a:t>current</a:t>
            </a:r>
            <a:r>
              <a:rPr lang="sv-SE" dirty="0" smtClean="0"/>
              <a:t> </a:t>
            </a:r>
            <a:r>
              <a:rPr lang="sv-SE" dirty="0" err="1" smtClean="0"/>
              <a:t>trajectory</a:t>
            </a:r>
            <a:r>
              <a:rPr lang="sv-SE" dirty="0" smtClean="0"/>
              <a:t> </a:t>
            </a:r>
            <a:r>
              <a:rPr lang="sv-SE" i="1" dirty="0" err="1" smtClean="0"/>
              <a:t>qv</a:t>
            </a:r>
            <a:r>
              <a:rPr lang="sv-SE" dirty="0" smtClean="0"/>
              <a:t>:</a:t>
            </a:r>
          </a:p>
          <a:p>
            <a:pPr marL="757237" lvl="1" indent="-457200">
              <a:buFont typeface="+mj-lt"/>
              <a:buAutoNum type="romanUcPeriod"/>
            </a:pPr>
            <a:r>
              <a:rPr lang="sv-SE" sz="1600" dirty="0" err="1" smtClean="0"/>
              <a:t>Find</a:t>
            </a:r>
            <a:r>
              <a:rPr lang="sv-SE" sz="1600" dirty="0" smtClean="0"/>
              <a:t> the </a:t>
            </a:r>
            <a:r>
              <a:rPr lang="sv-SE" sz="1600" u="sng" dirty="0" err="1" smtClean="0"/>
              <a:t>branches</a:t>
            </a:r>
            <a:r>
              <a:rPr lang="sv-SE" sz="1600" u="sng" dirty="0" smtClean="0"/>
              <a:t> </a:t>
            </a:r>
            <a:r>
              <a:rPr lang="sv-SE" sz="1600" u="sng" dirty="0" err="1" smtClean="0"/>
              <a:t>that</a:t>
            </a:r>
            <a:r>
              <a:rPr lang="sv-SE" sz="1600" u="sng" dirty="0" smtClean="0"/>
              <a:t> ”best” match </a:t>
            </a:r>
            <a:r>
              <a:rPr lang="sv-SE" sz="1600" i="1" u="sng" dirty="0" err="1" smtClean="0"/>
              <a:t>qv</a:t>
            </a:r>
            <a:r>
              <a:rPr lang="sv-SE" sz="1600" dirty="0" smtClean="0"/>
              <a:t> in </a:t>
            </a:r>
            <a:r>
              <a:rPr lang="el-GR" sz="1600" i="1" dirty="0" smtClean="0"/>
              <a:t>τ</a:t>
            </a:r>
            <a:r>
              <a:rPr lang="sv-SE" sz="1600" i="1" dirty="0" smtClean="0"/>
              <a:t>.</a:t>
            </a:r>
          </a:p>
          <a:p>
            <a:pPr marL="549275" lvl="2" indent="0">
              <a:buNone/>
            </a:pPr>
            <a:r>
              <a:rPr lang="sv-SE" sz="1400" i="1" dirty="0"/>
              <a:t> </a:t>
            </a:r>
            <a:r>
              <a:rPr lang="sv-SE" sz="1400" i="1" dirty="0" smtClean="0"/>
              <a:t>   </a:t>
            </a:r>
            <a:r>
              <a:rPr lang="sv-SE" sz="1400" dirty="0" smtClean="0"/>
              <a:t>(NOTE: </a:t>
            </a:r>
            <a:r>
              <a:rPr lang="sv-SE" sz="1400" dirty="0" err="1" smtClean="0"/>
              <a:t>Turn</a:t>
            </a:r>
            <a:r>
              <a:rPr lang="sv-SE" sz="1400" dirty="0" smtClean="0"/>
              <a:t> </a:t>
            </a:r>
            <a:r>
              <a:rPr lang="sv-SE" sz="1400" dirty="0" err="1" smtClean="0"/>
              <a:t>statistics</a:t>
            </a:r>
            <a:r>
              <a:rPr lang="sv-SE" sz="1400" dirty="0" smtClean="0"/>
              <a:t> </a:t>
            </a:r>
            <a:r>
              <a:rPr lang="sv-SE" sz="1400" dirty="0" err="1" smtClean="0"/>
              <a:t>guarantee</a:t>
            </a:r>
            <a:r>
              <a:rPr lang="sv-SE" sz="1400" dirty="0" smtClean="0"/>
              <a:t> a match</a:t>
            </a:r>
            <a:r>
              <a:rPr lang="sv-SE" sz="1400" dirty="0"/>
              <a:t>)</a:t>
            </a:r>
            <a:endParaRPr lang="sv-SE" sz="1400" dirty="0" smtClean="0"/>
          </a:p>
          <a:p>
            <a:pPr marL="757237" lvl="1" indent="-457200">
              <a:buFont typeface="+mj-lt"/>
              <a:buAutoNum type="romanUcPeriod"/>
            </a:pPr>
            <a:r>
              <a:rPr lang="sv-SE" sz="1600" dirty="0" err="1" smtClean="0"/>
              <a:t>Calculate</a:t>
            </a:r>
            <a:r>
              <a:rPr lang="sv-SE" sz="1600" dirty="0" smtClean="0"/>
              <a:t> the </a:t>
            </a:r>
            <a:r>
              <a:rPr lang="sv-SE" sz="1600" u="sng" dirty="0" err="1" smtClean="0"/>
              <a:t>probability</a:t>
            </a:r>
            <a:r>
              <a:rPr lang="sv-SE" sz="1600" dirty="0" smtClean="0"/>
              <a:t> </a:t>
            </a:r>
            <a:r>
              <a:rPr lang="sv-SE" sz="1600" dirty="0" err="1" smtClean="0"/>
              <a:t>of</a:t>
            </a:r>
            <a:r>
              <a:rPr lang="sv-SE" sz="1600" dirty="0" smtClean="0"/>
              <a:t> </a:t>
            </a:r>
            <a:r>
              <a:rPr lang="sv-SE" sz="1600" dirty="0" err="1" smtClean="0"/>
              <a:t>each</a:t>
            </a:r>
            <a:r>
              <a:rPr lang="sv-SE" sz="1600" dirty="0" smtClean="0"/>
              <a:t> </a:t>
            </a:r>
            <a:r>
              <a:rPr lang="sv-SE" sz="1600" dirty="0" err="1" smtClean="0"/>
              <a:t>possible</a:t>
            </a:r>
            <a:r>
              <a:rPr lang="sv-SE" sz="1600" dirty="0" smtClean="0"/>
              <a:t> </a:t>
            </a:r>
            <a:r>
              <a:rPr lang="sv-SE" sz="1600" u="sng" dirty="0" err="1" smtClean="0"/>
              <a:t>next</a:t>
            </a:r>
            <a:r>
              <a:rPr lang="sv-SE" sz="1600" u="sng" dirty="0" smtClean="0"/>
              <a:t> segment</a:t>
            </a:r>
            <a:r>
              <a:rPr lang="sv-SE" sz="1600" dirty="0" smtClean="0"/>
              <a:t> from the </a:t>
            </a:r>
            <a:r>
              <a:rPr lang="sv-SE" sz="1600" i="1" dirty="0" err="1" smtClean="0"/>
              <a:t>closed</a:t>
            </a:r>
            <a:r>
              <a:rPr lang="sv-SE" sz="1600" dirty="0" smtClean="0"/>
              <a:t> </a:t>
            </a:r>
            <a:r>
              <a:rPr lang="sv-SE" sz="1600" dirty="0" err="1" smtClean="0"/>
              <a:t>pattern</a:t>
            </a:r>
            <a:r>
              <a:rPr lang="sv-SE" sz="1600" dirty="0" smtClean="0"/>
              <a:t> supports.</a:t>
            </a:r>
            <a:endParaRPr lang="sv-SE" sz="1600" dirty="0"/>
          </a:p>
          <a:p>
            <a:pPr marL="757237" lvl="1" indent="-457200">
              <a:buFont typeface="+mj-lt"/>
              <a:buAutoNum type="romanUcPeriod"/>
            </a:pPr>
            <a:r>
              <a:rPr lang="sv-SE" sz="1600" u="sng" dirty="0" err="1" smtClean="0"/>
              <a:t>Distribute</a:t>
            </a:r>
            <a:r>
              <a:rPr lang="sv-SE" sz="1600" u="sng" dirty="0" smtClean="0"/>
              <a:t> the </a:t>
            </a:r>
            <a:r>
              <a:rPr lang="sv-SE" sz="1600" u="sng" dirty="0" err="1" smtClean="0"/>
              <a:t>the</a:t>
            </a:r>
            <a:r>
              <a:rPr lang="sv-SE" sz="1600" u="sng" dirty="0" smtClean="0"/>
              <a:t> </a:t>
            </a:r>
            <a:r>
              <a:rPr lang="sv-SE" sz="1600" u="sng" dirty="0" err="1" smtClean="0"/>
              <a:t>probability</a:t>
            </a:r>
            <a:r>
              <a:rPr lang="sv-SE" sz="1600" u="sng" dirty="0" smtClean="0"/>
              <a:t> mass </a:t>
            </a:r>
            <a:r>
              <a:rPr lang="sv-SE" sz="1600" dirty="0" err="1" smtClean="0"/>
              <a:t>of</a:t>
            </a:r>
            <a:r>
              <a:rPr lang="sv-SE" sz="1600" dirty="0" smtClean="0"/>
              <a:t> the </a:t>
            </a:r>
            <a:r>
              <a:rPr lang="sv-SE" sz="1600" dirty="0" err="1" smtClean="0"/>
              <a:t>object</a:t>
            </a:r>
            <a:r>
              <a:rPr lang="sv-SE" sz="1600" dirty="0" smtClean="0"/>
              <a:t> proportional </a:t>
            </a:r>
            <a:r>
              <a:rPr lang="sv-SE" sz="1600" dirty="0" err="1" smtClean="0"/>
              <a:t>to</a:t>
            </a:r>
            <a:r>
              <a:rPr lang="sv-SE" sz="1600" dirty="0" smtClean="0"/>
              <a:t> the segment </a:t>
            </a:r>
            <a:r>
              <a:rPr lang="sv-SE" sz="1600" dirty="0" err="1" smtClean="0"/>
              <a:t>probabilities</a:t>
            </a:r>
            <a:r>
              <a:rPr lang="sv-SE" sz="1600" dirty="0" smtClean="0"/>
              <a:t>, </a:t>
            </a:r>
            <a:r>
              <a:rPr lang="sv-SE" sz="1600" u="sng" dirty="0" err="1" smtClean="0"/>
              <a:t>extend</a:t>
            </a:r>
            <a:r>
              <a:rPr lang="sv-SE" sz="1600" u="sng" dirty="0" smtClean="0"/>
              <a:t> </a:t>
            </a:r>
            <a:r>
              <a:rPr lang="sv-SE" sz="1600" i="1" u="sng" dirty="0" err="1" smtClean="0"/>
              <a:t>qv</a:t>
            </a:r>
            <a:r>
              <a:rPr lang="sv-SE" sz="1600" u="sng" dirty="0" smtClean="0"/>
              <a:t>, and </a:t>
            </a:r>
            <a:r>
              <a:rPr lang="sv-SE" sz="1600" u="sng" dirty="0" err="1" smtClean="0"/>
              <a:t>recurse</a:t>
            </a:r>
            <a:r>
              <a:rPr lang="sv-SE" sz="1600" u="sng" dirty="0" smtClean="0"/>
              <a:t> </a:t>
            </a:r>
            <a:r>
              <a:rPr lang="sv-SE" sz="1600" u="sng" dirty="0" err="1" smtClean="0"/>
              <a:t>until</a:t>
            </a:r>
            <a:r>
              <a:rPr lang="sv-SE" sz="1600" u="sng" dirty="0" smtClean="0"/>
              <a:t> the </a:t>
            </a:r>
            <a:r>
              <a:rPr lang="sv-SE" sz="1600" u="sng" dirty="0" err="1" smtClean="0"/>
              <a:t>time</a:t>
            </a:r>
            <a:r>
              <a:rPr lang="sv-SE" sz="1600" u="sng" dirty="0" smtClean="0"/>
              <a:t> </a:t>
            </a:r>
            <a:r>
              <a:rPr lang="sv-SE" sz="1600" u="sng" dirty="0" err="1" smtClean="0"/>
              <a:t>horizon</a:t>
            </a:r>
            <a:r>
              <a:rPr lang="sv-SE" sz="1600" u="sng" dirty="0" smtClean="0"/>
              <a:t> is </a:t>
            </a:r>
            <a:r>
              <a:rPr lang="sv-SE" sz="1600" u="sng" dirty="0" err="1" smtClean="0"/>
              <a:t>reached</a:t>
            </a:r>
            <a:r>
              <a:rPr lang="sv-SE" sz="1600" dirty="0"/>
              <a:t>.</a:t>
            </a:r>
            <a:endParaRPr lang="sv-SE" sz="1600" dirty="0" smtClean="0"/>
          </a:p>
          <a:p>
            <a:pPr marL="757237" lvl="1" indent="-457200">
              <a:buFont typeface="+mj-lt"/>
              <a:buAutoNum type="romanUcPeriod"/>
            </a:pPr>
            <a:r>
              <a:rPr lang="sv-SE" sz="1600" u="sng" dirty="0" err="1" smtClean="0"/>
              <a:t>Aggregate</a:t>
            </a:r>
            <a:r>
              <a:rPr lang="sv-SE" sz="1600" u="sng" dirty="0" smtClean="0"/>
              <a:t> the </a:t>
            </a:r>
            <a:r>
              <a:rPr lang="sv-SE" sz="1600" u="sng" dirty="0" err="1" smtClean="0"/>
              <a:t>predicted</a:t>
            </a:r>
            <a:r>
              <a:rPr lang="sv-SE" sz="1600" u="sng" dirty="0" smtClean="0"/>
              <a:t> </a:t>
            </a:r>
            <a:r>
              <a:rPr lang="sv-SE" sz="1600" u="sng" dirty="0" err="1" smtClean="0"/>
              <a:t>object</a:t>
            </a:r>
            <a:r>
              <a:rPr lang="sv-SE" sz="1600" u="sng" dirty="0" smtClean="0"/>
              <a:t> </a:t>
            </a:r>
            <a:r>
              <a:rPr lang="sv-SE" sz="1600" u="sng" dirty="0" err="1" smtClean="0"/>
              <a:t>locations</a:t>
            </a:r>
            <a:r>
              <a:rPr lang="sv-SE" sz="1600" dirty="0" smtClean="0"/>
              <a:t> at the </a:t>
            </a:r>
            <a:r>
              <a:rPr lang="sv-SE" sz="1600" dirty="0" err="1" smtClean="0"/>
              <a:t>time</a:t>
            </a:r>
            <a:r>
              <a:rPr lang="sv-SE" sz="1600" dirty="0" smtClean="0"/>
              <a:t> </a:t>
            </a:r>
            <a:r>
              <a:rPr lang="sv-SE" sz="1600" dirty="0" err="1" smtClean="0"/>
              <a:t>horizon</a:t>
            </a:r>
            <a:r>
              <a:rPr lang="sv-SE" sz="1600" dirty="0" smtClean="0"/>
              <a:t> </a:t>
            </a:r>
            <a:r>
              <a:rPr lang="sv-SE" sz="1600" dirty="0" smtClean="0">
                <a:sym typeface="Wingdings" pitchFamily="2" charset="2"/>
              </a:rPr>
              <a:t> </a:t>
            </a:r>
            <a:r>
              <a:rPr lang="sv-SE" sz="1600" dirty="0" err="1" smtClean="0">
                <a:sym typeface="Wingdings" pitchFamily="2" charset="2"/>
              </a:rPr>
              <a:t>predicted</a:t>
            </a:r>
            <a:r>
              <a:rPr lang="sv-SE" sz="1600" dirty="0" smtClean="0">
                <a:sym typeface="Wingdings" pitchFamily="2" charset="2"/>
              </a:rPr>
              <a:t> </a:t>
            </a:r>
            <a:r>
              <a:rPr lang="sv-SE" sz="1600" dirty="0" err="1" smtClean="0">
                <a:sym typeface="Wingdings" pitchFamily="2" charset="2"/>
              </a:rPr>
              <a:t>network</a:t>
            </a:r>
            <a:r>
              <a:rPr lang="sv-SE" sz="1600" dirty="0" smtClean="0">
                <a:sym typeface="Wingdings" pitchFamily="2" charset="2"/>
              </a:rPr>
              <a:t> </a:t>
            </a:r>
            <a:r>
              <a:rPr lang="sv-SE" sz="1600" dirty="0" err="1" smtClean="0">
                <a:sym typeface="Wingdings" pitchFamily="2" charset="2"/>
              </a:rPr>
              <a:t>density</a:t>
            </a:r>
            <a:r>
              <a:rPr lang="sv-SE" sz="1600" dirty="0" smtClean="0">
                <a:sym typeface="Wingdings" pitchFamily="2" charset="2"/>
              </a:rPr>
              <a:t>.</a:t>
            </a:r>
          </a:p>
          <a:p>
            <a:r>
              <a:rPr lang="sv-SE" dirty="0" smtClean="0">
                <a:sym typeface="Wingdings" pitchFamily="2" charset="2"/>
              </a:rPr>
              <a:t>Steps </a:t>
            </a:r>
            <a:r>
              <a:rPr lang="sv-SE" dirty="0" err="1" smtClean="0">
                <a:sym typeface="Wingdings" pitchFamily="2" charset="2"/>
              </a:rPr>
              <a:t>implemented</a:t>
            </a:r>
            <a:r>
              <a:rPr lang="sv-SE" dirty="0" smtClean="0">
                <a:sym typeface="Wingdings" pitchFamily="2" charset="2"/>
              </a:rPr>
              <a:t> as </a:t>
            </a:r>
            <a:r>
              <a:rPr lang="sv-SE" dirty="0" err="1" smtClean="0">
                <a:sym typeface="Wingdings" pitchFamily="2" charset="2"/>
              </a:rPr>
              <a:t>continuous</a:t>
            </a:r>
            <a:r>
              <a:rPr lang="sv-SE" dirty="0" smtClean="0">
                <a:sym typeface="Wingdings" pitchFamily="2" charset="2"/>
              </a:rPr>
              <a:t> </a:t>
            </a:r>
            <a:r>
              <a:rPr lang="sv-SE" dirty="0" err="1" smtClean="0">
                <a:sym typeface="Wingdings" pitchFamily="2" charset="2"/>
              </a:rPr>
              <a:t>queries</a:t>
            </a:r>
            <a:r>
              <a:rPr lang="sv-SE" dirty="0" smtClean="0">
                <a:sym typeface="Wingdings" pitchFamily="2" charset="2"/>
              </a:rPr>
              <a:t> in a DSMS</a:t>
            </a:r>
            <a:endParaRPr lang="sv-SE" dirty="0" smtClean="0"/>
          </a:p>
          <a:p>
            <a:pPr marL="757237" lvl="1" indent="-457200">
              <a:buFont typeface="+mj-lt"/>
              <a:buAutoNum type="arabicPeriod"/>
            </a:pPr>
            <a:endParaRPr lang="sv-S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2011-11-02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ACM SIGSPATIAL GIS 2011, Chicago, Illinois, USA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3A59C6A-A52D-477B-85CE-4457C323BBC0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  <p:pic>
        <p:nvPicPr>
          <p:cNvPr id="2050" name="Picture 2" descr="C:\Users\gyozo\Documents\research\STDM\documents\presentations\pictures\FRtre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954" y="4643933"/>
            <a:ext cx="4390245" cy="212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yozo\Documents\research\STDM\documents\presentations\pictures\arch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954" y="1362186"/>
            <a:ext cx="4409149" cy="320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8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0"/>
    </mc:Choice>
    <mc:Fallback xmlns="">
      <p:transition spd="slow" advClick="0" advTm="4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Experiments and </a:t>
            </a:r>
            <a:r>
              <a:rPr lang="sv-SE" sz="3600" dirty="0" err="1" smtClean="0"/>
              <a:t>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Hardware: </a:t>
            </a:r>
            <a:r>
              <a:rPr lang="en-US" dirty="0" err="1"/>
              <a:t>Macbook</a:t>
            </a:r>
            <a:r>
              <a:rPr lang="en-US" dirty="0"/>
              <a:t> </a:t>
            </a:r>
            <a:r>
              <a:rPr lang="en-US" dirty="0" smtClean="0"/>
              <a:t>Pro, Intel </a:t>
            </a:r>
            <a:r>
              <a:rPr lang="en-US" dirty="0"/>
              <a:t>Core 2 Duo 2.4 </a:t>
            </a:r>
            <a:r>
              <a:rPr lang="en-US" dirty="0" smtClean="0"/>
              <a:t>GHz CPU, </a:t>
            </a:r>
            <a:r>
              <a:rPr lang="en-US" dirty="0"/>
              <a:t>4MB L2 </a:t>
            </a:r>
            <a:r>
              <a:rPr lang="en-US" dirty="0" smtClean="0"/>
              <a:t>Cache, 800 </a:t>
            </a:r>
            <a:r>
              <a:rPr lang="en-US" dirty="0"/>
              <a:t>MHz Bus </a:t>
            </a:r>
            <a:r>
              <a:rPr lang="en-US" dirty="0" smtClean="0"/>
              <a:t>speed, </a:t>
            </a:r>
            <a:r>
              <a:rPr lang="en-US" dirty="0"/>
              <a:t>and 4GB </a:t>
            </a:r>
            <a:r>
              <a:rPr lang="en-US" dirty="0" smtClean="0"/>
              <a:t>memory</a:t>
            </a:r>
          </a:p>
          <a:p>
            <a:endParaRPr lang="sv-SE" sz="800" dirty="0" smtClean="0"/>
          </a:p>
          <a:p>
            <a:r>
              <a:rPr lang="sv-SE" dirty="0" smtClean="0"/>
              <a:t>Data set: </a:t>
            </a:r>
            <a:r>
              <a:rPr lang="sv-SE" u="sng" dirty="0" smtClean="0"/>
              <a:t>real-</a:t>
            </a:r>
            <a:r>
              <a:rPr lang="sv-SE" u="sng" dirty="0" err="1" smtClean="0"/>
              <a:t>world</a:t>
            </a:r>
            <a:r>
              <a:rPr lang="sv-SE" u="sng" dirty="0" smtClean="0"/>
              <a:t> </a:t>
            </a:r>
            <a:r>
              <a:rPr lang="sv-SE" u="sng" dirty="0" err="1" smtClean="0"/>
              <a:t>trajectories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1500 taxis and 400 trucks in Stockholm</a:t>
            </a:r>
          </a:p>
          <a:p>
            <a:pPr lvl="1"/>
            <a:r>
              <a:rPr lang="sv-SE" dirty="0"/>
              <a:t>Road </a:t>
            </a:r>
            <a:r>
              <a:rPr lang="sv-SE" dirty="0" err="1"/>
              <a:t>network</a:t>
            </a:r>
            <a:r>
              <a:rPr lang="sv-SE" dirty="0"/>
              <a:t>: </a:t>
            </a:r>
            <a:r>
              <a:rPr lang="en-US" dirty="0" smtClean="0"/>
              <a:t>6000 directed, 55 meter long segments with a connectivity </a:t>
            </a:r>
            <a:r>
              <a:rPr lang="en-US" dirty="0"/>
              <a:t>of </a:t>
            </a:r>
            <a:r>
              <a:rPr lang="en-US" dirty="0" smtClean="0"/>
              <a:t>degree of 2.3</a:t>
            </a:r>
            <a:endParaRPr lang="sv-SE" dirty="0"/>
          </a:p>
          <a:p>
            <a:pPr lvl="1"/>
            <a:r>
              <a:rPr lang="sv-SE" dirty="0" smtClean="0"/>
              <a:t>17000 </a:t>
            </a:r>
            <a:r>
              <a:rPr lang="sv-SE" dirty="0" err="1" smtClean="0"/>
              <a:t>trip</a:t>
            </a:r>
            <a:r>
              <a:rPr lang="sv-SE" dirty="0" smtClean="0"/>
              <a:t> </a:t>
            </a:r>
            <a:r>
              <a:rPr lang="sv-SE" dirty="0" err="1" smtClean="0"/>
              <a:t>trajectories</a:t>
            </a:r>
            <a:r>
              <a:rPr lang="sv-SE" dirty="0" smtClean="0"/>
              <a:t> </a:t>
            </a:r>
            <a:r>
              <a:rPr lang="sv-SE" dirty="0" err="1" smtClean="0"/>
              <a:t>during</a:t>
            </a:r>
            <a:r>
              <a:rPr lang="sv-SE" dirty="0" smtClean="0"/>
              <a:t> the </a:t>
            </a:r>
            <a:r>
              <a:rPr lang="sv-SE" dirty="0" err="1" smtClean="0"/>
              <a:t>course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</a:t>
            </a:r>
            <a:r>
              <a:rPr lang="sv-SE" dirty="0" err="1" smtClean="0"/>
              <a:t>day</a:t>
            </a:r>
            <a:endParaRPr lang="sv-SE" dirty="0" smtClean="0"/>
          </a:p>
          <a:p>
            <a:pPr lvl="1"/>
            <a:endParaRPr lang="sv-SE" sz="800" dirty="0" smtClean="0"/>
          </a:p>
          <a:p>
            <a:r>
              <a:rPr lang="sv-SE" dirty="0" smtClean="0"/>
              <a:t>Three </a:t>
            </a:r>
            <a:r>
              <a:rPr lang="sv-SE" dirty="0" err="1" smtClean="0"/>
              <a:t>groups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experiments: </a:t>
            </a:r>
          </a:p>
          <a:p>
            <a:pPr lvl="1"/>
            <a:r>
              <a:rPr lang="en-US" b="1" u="sng" dirty="0" smtClean="0"/>
              <a:t>Throughput</a:t>
            </a:r>
            <a:r>
              <a:rPr lang="en-US" dirty="0" smtClean="0"/>
              <a:t> and </a:t>
            </a:r>
            <a:r>
              <a:rPr lang="en-US" dirty="0"/>
              <a:t>execution time of CCFR steam </a:t>
            </a:r>
            <a:r>
              <a:rPr lang="en-US" dirty="0" smtClean="0"/>
              <a:t>mining: </a:t>
            </a:r>
          </a:p>
          <a:p>
            <a:pPr lvl="2"/>
            <a:r>
              <a:rPr lang="en-US" dirty="0" smtClean="0"/>
              <a:t>Even for large mining windows and very low support values the </a:t>
            </a:r>
            <a:r>
              <a:rPr lang="en-US" u="sng" dirty="0" smtClean="0"/>
              <a:t>execution time is within real-time processing limits</a:t>
            </a:r>
            <a:r>
              <a:rPr lang="en-US" dirty="0" smtClean="0"/>
              <a:t>.</a:t>
            </a:r>
          </a:p>
          <a:p>
            <a:pPr lvl="1"/>
            <a:r>
              <a:rPr lang="en-US" b="1" u="sng" dirty="0" smtClean="0"/>
              <a:t>Scalability</a:t>
            </a:r>
            <a:r>
              <a:rPr lang="en-US" dirty="0" smtClean="0"/>
              <a:t> of </a:t>
            </a:r>
            <a:r>
              <a:rPr lang="en-US" dirty="0"/>
              <a:t>the CCFR </a:t>
            </a:r>
            <a:r>
              <a:rPr lang="en-US" dirty="0" smtClean="0"/>
              <a:t>mining: </a:t>
            </a:r>
          </a:p>
          <a:p>
            <a:pPr lvl="2"/>
            <a:r>
              <a:rPr lang="en-US" dirty="0" smtClean="0"/>
              <a:t>Mined approximately 25K CCFRs from 17K input trajectories at </a:t>
            </a:r>
            <a:r>
              <a:rPr lang="en-US" dirty="0"/>
              <a:t>a minimum support of </a:t>
            </a:r>
            <a:r>
              <a:rPr lang="en-US" dirty="0" smtClean="0"/>
              <a:t>0.1</a:t>
            </a:r>
            <a:r>
              <a:rPr lang="en-US" dirty="0"/>
              <a:t>% </a:t>
            </a:r>
            <a:r>
              <a:rPr lang="en-US" dirty="0" smtClean="0"/>
              <a:t>in approximately </a:t>
            </a:r>
            <a:r>
              <a:rPr lang="en-US" dirty="0"/>
              <a:t>40 </a:t>
            </a:r>
            <a:r>
              <a:rPr lang="en-US" dirty="0" smtClean="0"/>
              <a:t>seconds. </a:t>
            </a:r>
            <a:r>
              <a:rPr lang="en-US" u="sng" dirty="0" smtClean="0"/>
              <a:t>Scales nearly linear with the number of trajectories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CCFR-based </a:t>
            </a:r>
            <a:r>
              <a:rPr lang="en-US" b="1" u="sng" dirty="0" smtClean="0"/>
              <a:t>prediction accuracy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u="sng" dirty="0"/>
              <a:t>O</a:t>
            </a:r>
            <a:r>
              <a:rPr lang="en-US" u="sng" dirty="0" smtClean="0"/>
              <a:t>utperforms the “turn statistics </a:t>
            </a:r>
            <a:r>
              <a:rPr lang="en-US" u="sng" dirty="0"/>
              <a:t>only" approach</a:t>
            </a:r>
            <a:r>
              <a:rPr lang="en-US" dirty="0"/>
              <a:t> and its additional </a:t>
            </a:r>
            <a:r>
              <a:rPr lang="en-US" u="sng" dirty="0"/>
              <a:t>utility </a:t>
            </a:r>
            <a:r>
              <a:rPr lang="en-US" u="sng" dirty="0" smtClean="0"/>
              <a:t>becomes increasingly </a:t>
            </a:r>
            <a:r>
              <a:rPr lang="en-US" u="sng" dirty="0"/>
              <a:t>pronounced as </a:t>
            </a:r>
            <a:r>
              <a:rPr lang="en-US" u="sng" dirty="0" smtClean="0"/>
              <a:t>the </a:t>
            </a:r>
            <a:r>
              <a:rPr lang="en-US" u="sng" dirty="0"/>
              <a:t>time horizon is </a:t>
            </a:r>
            <a:r>
              <a:rPr lang="en-US" u="sng" dirty="0" smtClean="0"/>
              <a:t>increased</a:t>
            </a:r>
            <a:r>
              <a:rPr lang="en-US" dirty="0" smtClean="0"/>
              <a:t>.</a:t>
            </a:r>
            <a:endParaRPr lang="sv-SE" dirty="0" smtClean="0"/>
          </a:p>
          <a:p>
            <a:pPr lvl="1"/>
            <a:endParaRPr lang="sv-S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2011-11-02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ACM SIGSPATIAL GIS 2011, Chicago, Illinois, USA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3A59C6A-A52D-477B-85CE-4457C323BBC0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572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TH eng logo">
  <a:themeElements>
    <a:clrScheme name="KTH Colou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C54A6"/>
      </a:accent1>
      <a:accent2>
        <a:srgbClr val="808080"/>
      </a:accent2>
      <a:accent3>
        <a:srgbClr val="9D102D"/>
      </a:accent3>
      <a:accent4>
        <a:srgbClr val="E3DCC0"/>
      </a:accent4>
      <a:accent5>
        <a:srgbClr val="7F8E2B"/>
      </a:accent5>
      <a:accent6>
        <a:srgbClr val="404616"/>
      </a:accent6>
      <a:hlink>
        <a:srgbClr val="009999"/>
      </a:hlink>
      <a:folHlink>
        <a:srgbClr val="99CC00"/>
      </a:folHlink>
    </a:clrScheme>
    <a:fontScheme name="KTH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 eng logo</Template>
  <TotalTime>495</TotalTime>
  <Words>910</Words>
  <Application>Microsoft Office PowerPoint</Application>
  <PresentationFormat>Custom</PresentationFormat>
  <Paragraphs>84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KTH eng logo</vt:lpstr>
      <vt:lpstr>Frequent Route Based Continuous Moving Object Location- and Density Prediction on Road Networks</vt:lpstr>
      <vt:lpstr>Problem Statement and Preliminaries  </vt:lpstr>
      <vt:lpstr>CCFR-Based Prediction</vt:lpstr>
      <vt:lpstr>Experiments and Results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KTH.ABE</dc:creator>
  <cp:lastModifiedBy>KTH.ABE</cp:lastModifiedBy>
  <cp:revision>54</cp:revision>
  <cp:lastPrinted>2011-10-07T18:22:51Z</cp:lastPrinted>
  <dcterms:created xsi:type="dcterms:W3CDTF">2011-10-07T05:41:49Z</dcterms:created>
  <dcterms:modified xsi:type="dcterms:W3CDTF">2011-11-04T16:07:12Z</dcterms:modified>
</cp:coreProperties>
</file>