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5"/>
  </p:notesMasterIdLst>
  <p:handoutMasterIdLst>
    <p:handoutMasterId r:id="rId6"/>
  </p:handoutMasterIdLst>
  <p:sldIdLst>
    <p:sldId id="256" r:id="rId2"/>
    <p:sldId id="503" r:id="rId3"/>
    <p:sldId id="390" r:id="rId4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7" autoAdjust="0"/>
    <p:restoredTop sz="94713" autoAdjust="0"/>
  </p:normalViewPr>
  <p:slideViewPr>
    <p:cSldViewPr>
      <p:cViewPr>
        <p:scale>
          <a:sx n="70" d="100"/>
          <a:sy n="70" d="100"/>
        </p:scale>
        <p:origin x="-1248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6"/>
    </p:cViewPr>
  </p:sorterViewPr>
  <p:notesViewPr>
    <p:cSldViewPr>
      <p:cViewPr varScale="1">
        <p:scale>
          <a:sx n="65" d="100"/>
          <a:sy n="65" d="100"/>
        </p:scale>
        <p:origin x="-1920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en-US" smtClean="0"/>
              <a:t>Lecture notes of G. Q. Maguire Jr.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r>
              <a:rPr lang="en-US" smtClean="0"/>
              <a:t>IK2555, Spring 2014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806E52B-C4D0-4FDB-B331-29EB748E1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745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en-US" smtClean="0"/>
              <a:t>Lecture notes of G. Q. Maguire Jr.</a:t>
            </a:r>
            <a:endParaRPr lang="de-A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r>
              <a:rPr lang="en-US" smtClean="0"/>
              <a:t>IK2555, Spring 2014</a:t>
            </a:r>
            <a:endParaRPr lang="de-AT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943B2A9-B952-4C61-8C5B-79AA8E18088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644421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IK2555, Spring 2014</a:t>
            </a:r>
            <a:endParaRPr lang="de-AT" smtClean="0"/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F24811-9969-4325-9D9A-351A8B34D29F}" type="slidenum">
              <a:rPr lang="de-AT" smtClean="0"/>
              <a:pPr eaLnBrk="1" hangingPunct="1"/>
              <a:t>1</a:t>
            </a:fld>
            <a:endParaRPr lang="de-AT" smtClean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notes of G. Q. Maguire Jr.</a:t>
            </a:r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43B2A9-B952-4C61-8C5B-79AA8E180885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notes of G. Q. Maguire Jr.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617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43B2A9-B952-4C61-8C5B-79AA8E180885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notes of G. Q. Maguire Jr.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603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IK2555, Spring 2014</a:t>
            </a:r>
            <a:endParaRPr lang="de-AT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Slide </a:t>
            </a:r>
            <a:fld id="{3882E213-EC9F-485C-9A9B-F86EF6B766B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932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6935788" cy="360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7896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7896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461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7896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5292080" y="2060848"/>
            <a:ext cx="3312790" cy="36036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461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ch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2057400"/>
            <a:ext cx="3328988" cy="36036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2057399"/>
            <a:ext cx="3328988" cy="36036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651" y="2067717"/>
            <a:ext cx="9180625" cy="4219952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50006" h="4281672">
                <a:moveTo>
                  <a:pt x="69" y="0"/>
                </a:moveTo>
                <a:lnTo>
                  <a:pt x="9149876" y="9702"/>
                </a:lnTo>
                <a:lnTo>
                  <a:pt x="9149876" y="89"/>
                </a:lnTo>
                <a:cubicBezTo>
                  <a:pt x="9151464" y="1317690"/>
                  <a:pt x="9138022" y="2649786"/>
                  <a:pt x="9139610" y="3967387"/>
                </a:cubicBezTo>
                <a:lnTo>
                  <a:pt x="1343580" y="3963016"/>
                </a:lnTo>
                <a:cubicBezTo>
                  <a:pt x="1305423" y="3967687"/>
                  <a:pt x="1277548" y="3969456"/>
                  <a:pt x="1268613" y="4009885"/>
                </a:cubicBezTo>
                <a:cubicBezTo>
                  <a:pt x="1259678" y="4050314"/>
                  <a:pt x="1265601" y="4168622"/>
                  <a:pt x="1261493" y="4220084"/>
                </a:cubicBezTo>
                <a:cubicBezTo>
                  <a:pt x="1252639" y="4259467"/>
                  <a:pt x="1251642" y="4256446"/>
                  <a:pt x="1213117" y="4280000"/>
                </a:cubicBezTo>
                <a:lnTo>
                  <a:pt x="5075" y="4281672"/>
                </a:lnTo>
                <a:cubicBezTo>
                  <a:pt x="9308" y="3094403"/>
                  <a:pt x="1643" y="1905539"/>
                  <a:pt x="5876" y="718270"/>
                </a:cubicBezTo>
                <a:cubicBezTo>
                  <a:pt x="5876" y="326939"/>
                  <a:pt x="-737" y="428625"/>
                  <a:pt x="69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2057401"/>
            <a:ext cx="6935788" cy="360362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2057399"/>
            <a:ext cx="6935788" cy="3603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Slide </a:t>
            </a:r>
            <a:fld id="{34A20D77-E2B3-42FD-939D-4A24DFC3762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19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9" r:id="rId4"/>
    <p:sldLayoutId id="214748370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ict.kth.se/~magui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IK2555: Mobile and Wireless Network </a:t>
            </a:r>
            <a:r>
              <a:rPr lang="en-US" dirty="0" smtClean="0">
                <a:solidFill>
                  <a:srgbClr val="C00000"/>
                </a:solidFill>
              </a:rPr>
              <a:t>Architectures</a:t>
            </a:r>
            <a:endParaRPr lang="de-AT" dirty="0" smtClean="0">
              <a:solidFill>
                <a:srgbClr val="C00000"/>
              </a:solidFill>
              <a:latin typeface="Helvetic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tabLst>
                <a:tab pos="5380038" algn="ctr"/>
              </a:tabLst>
              <a:defRPr/>
            </a:pPr>
            <a:r>
              <a:rPr lang="de-AT" sz="4800" dirty="0"/>
              <a:t>prof. Gerald Q. Maguire Jr.</a:t>
            </a:r>
            <a:r>
              <a:rPr lang="en-GB" sz="3600" dirty="0"/>
              <a:t>	</a:t>
            </a:r>
            <a:r>
              <a:rPr lang="en-GB" sz="3600" dirty="0">
                <a:hlinkClick r:id="rId3"/>
              </a:rPr>
              <a:t>http://web.ict.kth.se/~maguire</a:t>
            </a:r>
            <a:r>
              <a:rPr lang="de-AT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de-AT" sz="3600" dirty="0"/>
          </a:p>
          <a:p>
            <a:pPr>
              <a:lnSpc>
                <a:spcPct val="120000"/>
              </a:lnSpc>
              <a:defRPr/>
            </a:pPr>
            <a:r>
              <a:rPr lang="en-GB" dirty="0"/>
              <a:t>School of Information and Communication Technology (ICT), </a:t>
            </a:r>
            <a:r>
              <a:rPr lang="de-AT" dirty="0"/>
              <a:t>KTH Royal Institute of Technology</a:t>
            </a:r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tabLst>
                <a:tab pos="3051175" algn="ctr"/>
                <a:tab pos="6996113" algn="r"/>
              </a:tabLst>
              <a:defRPr/>
            </a:pPr>
            <a:r>
              <a:rPr lang="de-AT" sz="1800" dirty="0" smtClean="0"/>
              <a:t>IK2555 Spring 2014</a:t>
            </a:r>
            <a:r>
              <a:rPr lang="de-AT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de-AT" sz="1800" dirty="0" smtClean="0"/>
              <a:t>2013.10.129</a:t>
            </a:r>
            <a:r>
              <a:rPr lang="de-AT" sz="18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	</a:t>
            </a:r>
            <a:r>
              <a:rPr lang="de-AT" sz="1800" dirty="0">
                <a:sym typeface="Symbol" pitchFamily="18" charset="2"/>
              </a:rPr>
              <a:t> </a:t>
            </a:r>
            <a:r>
              <a:rPr lang="de-AT" sz="1800" dirty="0" smtClean="0">
                <a:sym typeface="Symbol" pitchFamily="18" charset="2"/>
              </a:rPr>
              <a:t>2013,2014 </a:t>
            </a:r>
            <a:r>
              <a:rPr lang="de-AT" sz="1800" dirty="0">
                <a:sym typeface="Symbol" pitchFamily="18" charset="2"/>
              </a:rPr>
              <a:t>G. Q. Maguire Jr.  All rights reserved</a:t>
            </a:r>
            <a:r>
              <a:rPr lang="de-AT" sz="1400" dirty="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IK2555: Mobile and Wireless Network Architectures - Period 3, Spring </a:t>
            </a:r>
            <a:r>
              <a:rPr lang="en-US" dirty="0" smtClean="0">
                <a:solidFill>
                  <a:srgbClr val="C00000"/>
                </a:solidFill>
              </a:rPr>
              <a:t>2014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/>
              <a:t>Main goal</a:t>
            </a:r>
            <a:r>
              <a:rPr lang="en-US" sz="2800" dirty="0"/>
              <a:t>: To understand what personal communication systems are and their basic architectures.</a:t>
            </a:r>
          </a:p>
          <a:p>
            <a:r>
              <a:rPr lang="en-US" sz="2800" b="1" dirty="0"/>
              <a:t>Scope &amp; Method</a:t>
            </a:r>
            <a:r>
              <a:rPr lang="en-US" sz="2800" dirty="0"/>
              <a:t>: Examine a number of different architectures to understand both the details of the system(s) and to abstract from these details some architectural features.</a:t>
            </a:r>
          </a:p>
          <a:p>
            <a:r>
              <a:rPr lang="en-US" sz="2800" b="1" dirty="0"/>
              <a:t>Time</a:t>
            </a:r>
            <a:r>
              <a:rPr lang="en-US" sz="2800" dirty="0"/>
              <a:t>: 10 hours of lectures + a project of </a:t>
            </a:r>
            <a:r>
              <a:rPr lang="en-US" sz="2800" dirty="0" smtClean="0"/>
              <a:t> &gt;50 </a:t>
            </a:r>
            <a:r>
              <a:rPr lang="en-US" sz="2800" dirty="0"/>
              <a:t>hours effort + written report and oral presentation</a:t>
            </a:r>
          </a:p>
          <a:p>
            <a:r>
              <a:rPr lang="en-US" sz="2800" b="1" dirty="0" err="1"/>
              <a:t>Literature</a:t>
            </a:r>
            <a:r>
              <a:rPr lang="en-US" sz="2800" dirty="0" err="1"/>
              <a:t>:Yi-Bing</a:t>
            </a:r>
            <a:r>
              <a:rPr lang="en-US" sz="2800" dirty="0"/>
              <a:t> Lin and Ai-Chun Pang</a:t>
            </a:r>
            <a:r>
              <a:rPr lang="en-US" sz="2800" dirty="0" smtClean="0"/>
              <a:t>,  </a:t>
            </a:r>
            <a:r>
              <a:rPr lang="en-US" sz="2800" dirty="0"/>
              <a:t>John Wiley &amp; Sons; 2005, ISBN: 0-471-74922-2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IK2555, Spring 2014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Slide </a:t>
            </a:r>
            <a:fld id="{43544F65-4514-44C6-9EF5-B3A43883B47F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26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36838"/>
            <a:ext cx="8642350" cy="34464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smtClean="0">
                <a:solidFill>
                  <a:srgbClr val="CC0000"/>
                </a:solidFill>
                <a:cs typeface="Arial" charset="0"/>
              </a:rPr>
              <a:t>¿</a:t>
            </a:r>
            <a:r>
              <a:rPr lang="en-US" sz="7200" smtClean="0">
                <a:solidFill>
                  <a:srgbClr val="CC0000"/>
                </a:solidFill>
              </a:rPr>
              <a:t>Questions?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IK2555, Spring 2014</a:t>
            </a:r>
            <a:endParaRPr lang="de-AT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mtClean="0"/>
              <a:t>Slide </a:t>
            </a:r>
            <a:fld id="{089A3CC4-C29D-4148-BDB2-EACB12BE47BE}" type="slidenum">
              <a:rPr lang="de-AT" smtClean="0"/>
              <a:pPr eaLnBrk="1" hangingPunct="1"/>
              <a:t>3</a:t>
            </a:fld>
            <a:endParaRPr lang="de-A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TH">
      <a:dk1>
        <a:sysClr val="windowText" lastClr="000000"/>
      </a:dk1>
      <a:lt1>
        <a:sysClr val="window" lastClr="FFFFFF"/>
      </a:lt1>
      <a:dk2>
        <a:srgbClr val="1954A6"/>
      </a:dk2>
      <a:lt2>
        <a:srgbClr val="E3E5E3"/>
      </a:lt2>
      <a:accent1>
        <a:srgbClr val="1954A6"/>
      </a:accent1>
      <a:accent2>
        <a:srgbClr val="24A0D8"/>
      </a:accent2>
      <a:accent3>
        <a:srgbClr val="B0C92B"/>
      </a:accent3>
      <a:accent4>
        <a:srgbClr val="D85497"/>
      </a:accent4>
      <a:accent5>
        <a:srgbClr val="E4363E"/>
      </a:accent5>
      <a:accent6>
        <a:srgbClr val="FAB919"/>
      </a:accent6>
      <a:hlink>
        <a:srgbClr val="0000FF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blue</Template>
  <TotalTime>20188</TotalTime>
  <Words>168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Office-tema</vt:lpstr>
      <vt:lpstr>IK2555: Mobile and Wireless Network Architectures</vt:lpstr>
      <vt:lpstr>IK2555: Mobile and Wireless Network Architectures - Period 3, Spring 2014</vt:lpstr>
      <vt:lpstr>PowerPoint Presentation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and Oral Presentations</dc:title>
  <dc:creator>maguire@kth,se</dc:creator>
  <cp:keywords>II2202</cp:keywords>
  <dc:description>For II2202, Fall 2011</dc:description>
  <cp:lastModifiedBy>maguire</cp:lastModifiedBy>
  <cp:revision>628</cp:revision>
  <cp:lastPrinted>2013-10-19T15:20:53Z</cp:lastPrinted>
  <dcterms:created xsi:type="dcterms:W3CDTF">2007-03-06T09:02:23Z</dcterms:created>
  <dcterms:modified xsi:type="dcterms:W3CDTF">2013-10-19T15:24:22Z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BKAI6Musterkomponente@3000.101:OE_Shortname">
    <vt:lpwstr>I/IKT</vt:lpwstr>
  </property>
  <property fmtid="{D5CDD505-2E9C-101B-9397-08002B2CF9AE}" pid="3" name="FSC#COOSYSTEM@1.1:Container">
    <vt:lpwstr>COO.3000.101.24.559444</vt:lpwstr>
  </property>
  <property fmtid="{D5CDD505-2E9C-101B-9397-08002B2CF9AE}" pid="4" name="FSC#COOELAK@1.1001:ApprovedAt">
    <vt:lpwstr/>
  </property>
  <property fmtid="{D5CDD505-2E9C-101B-9397-08002B2CF9AE}" pid="5" name="FSC#COOELAK@1.1001:ApprovedBy">
    <vt:lpwstr/>
  </property>
  <property fmtid="{D5CDD505-2E9C-101B-9397-08002B2CF9AE}" pid="6" name="FSC#COOELAK@1.1001:ApproverFirstName">
    <vt:lpwstr/>
  </property>
  <property fmtid="{D5CDD505-2E9C-101B-9397-08002B2CF9AE}" pid="7" name="FSC#COOELAK@1.1001:ApproverSurName">
    <vt:lpwstr/>
  </property>
  <property fmtid="{D5CDD505-2E9C-101B-9397-08002B2CF9AE}" pid="8" name="FSC#COOELAK@1.1001:ApproverTitle">
    <vt:lpwstr/>
  </property>
  <property fmtid="{D5CDD505-2E9C-101B-9397-08002B2CF9AE}" pid="9" name="FSC#COOELAK@1.1001:BaseNumber">
    <vt:lpwstr/>
  </property>
  <property fmtid="{D5CDD505-2E9C-101B-9397-08002B2CF9AE}" pid="10" name="FSC#COOELAK@1.1001:CreatedAt">
    <vt:lpwstr>07.03.2007 14:53:18</vt:lpwstr>
  </property>
  <property fmtid="{D5CDD505-2E9C-101B-9397-08002B2CF9AE}" pid="11" name="FSC#COOELAK@1.1001:Department">
    <vt:lpwstr>BKA - I/IKT (IKT-Strategie des Bundes)</vt:lpwstr>
  </property>
  <property fmtid="{D5CDD505-2E9C-101B-9397-08002B2CF9AE}" pid="12" name="FSC#COOELAK@1.1001:DispatchedAt">
    <vt:lpwstr/>
  </property>
  <property fmtid="{D5CDD505-2E9C-101B-9397-08002B2CF9AE}" pid="13" name="FSC#COOELAK@1.1001:DispatchedBy">
    <vt:lpwstr/>
  </property>
  <property fmtid="{D5CDD505-2E9C-101B-9397-08002B2CF9AE}" pid="14" name="FSC#COOELAK@1.1001:ExternalDate">
    <vt:lpwstr/>
  </property>
  <property fmtid="{D5CDD505-2E9C-101B-9397-08002B2CF9AE}" pid="15" name="FSC#COOELAK@1.1001:ExternalRef">
    <vt:lpwstr/>
  </property>
  <property fmtid="{D5CDD505-2E9C-101B-9397-08002B2CF9AE}" pid="16" name="FSC#COOELAK@1.1001:FileRefBarCode">
    <vt:lpwstr/>
  </property>
  <property fmtid="{D5CDD505-2E9C-101B-9397-08002B2CF9AE}" pid="17" name="FSC#COOELAK@1.1001:FileReference">
    <vt:lpwstr/>
  </property>
  <property fmtid="{D5CDD505-2E9C-101B-9397-08002B2CF9AE}" pid="18" name="FSC#COOELAK@1.1001:FileRefOrdinal">
    <vt:lpwstr/>
  </property>
  <property fmtid="{D5CDD505-2E9C-101B-9397-08002B2CF9AE}" pid="19" name="FSC#COOELAK@1.1001:FileRefOU">
    <vt:lpwstr/>
  </property>
  <property fmtid="{D5CDD505-2E9C-101B-9397-08002B2CF9AE}" pid="20" name="FSC#COOELAK@1.1001:FileRefYear">
    <vt:lpwstr/>
  </property>
  <property fmtid="{D5CDD505-2E9C-101B-9397-08002B2CF9AE}" pid="21" name="FSC#COOELAK@1.1001:IncomingNumber">
    <vt:lpwstr/>
  </property>
  <property fmtid="{D5CDD505-2E9C-101B-9397-08002B2CF9AE}" pid="22" name="FSC#COOELAK@1.1001:IncomingSubject">
    <vt:lpwstr/>
  </property>
  <property fmtid="{D5CDD505-2E9C-101B-9397-08002B2CF9AE}" pid="23" name="FSC#COOELAK@1.1001:ObjBarCode">
    <vt:lpwstr>*COO.3000.101.24.559444*</vt:lpwstr>
  </property>
  <property fmtid="{D5CDD505-2E9C-101B-9397-08002B2CF9AE}" pid="24" name="FSC#COOELAK@1.1001:Organization">
    <vt:lpwstr/>
  </property>
  <property fmtid="{D5CDD505-2E9C-101B-9397-08002B2CF9AE}" pid="25" name="FSC#COOELAK@1.1001:OU">
    <vt:lpwstr>BKA - I/IKT (IKT-Strategie des Bundes)</vt:lpwstr>
  </property>
  <property fmtid="{D5CDD505-2E9C-101B-9397-08002B2CF9AE}" pid="26" name="FSC#COOELAK@1.1001:Owner">
    <vt:lpwstr>Mag Heike LEIMBACH</vt:lpwstr>
  </property>
  <property fmtid="{D5CDD505-2E9C-101B-9397-08002B2CF9AE}" pid="27" name="FSC#COOELAK@1.1001:OwnerExtension">
    <vt:lpwstr>2569</vt:lpwstr>
  </property>
  <property fmtid="{D5CDD505-2E9C-101B-9397-08002B2CF9AE}" pid="28" name="FSC#COOELAK@1.1001:OwnerFaxExtension">
    <vt:lpwstr/>
  </property>
  <property fmtid="{D5CDD505-2E9C-101B-9397-08002B2CF9AE}" pid="29" name="FSC#ELAKGOV@1.1001:PersonalSubjAddress">
    <vt:lpwstr/>
  </property>
  <property fmtid="{D5CDD505-2E9C-101B-9397-08002B2CF9AE}" pid="30" name="FSC#ELAKGOV@1.1001:PersonalSubjFirstName">
    <vt:lpwstr/>
  </property>
  <property fmtid="{D5CDD505-2E9C-101B-9397-08002B2CF9AE}" pid="31" name="FSC#ELAKGOV@1.1001:PersonalSubjGender">
    <vt:lpwstr/>
  </property>
  <property fmtid="{D5CDD505-2E9C-101B-9397-08002B2CF9AE}" pid="32" name="FSC#ELAKGOV@1.1001:PersonalSubjSalutation">
    <vt:lpwstr/>
  </property>
  <property fmtid="{D5CDD505-2E9C-101B-9397-08002B2CF9AE}" pid="33" name="FSC#ELAKGOV@1.1001:PersonalSubjSurName">
    <vt:lpwstr/>
  </property>
  <property fmtid="{D5CDD505-2E9C-101B-9397-08002B2CF9AE}" pid="34" name="FSC#COOELAK@1.1001:Priority">
    <vt:lpwstr/>
  </property>
  <property fmtid="{D5CDD505-2E9C-101B-9397-08002B2CF9AE}" pid="35" name="FSC#COOELAK@1.1001:ProcessResponsible">
    <vt:lpwstr/>
  </property>
  <property fmtid="{D5CDD505-2E9C-101B-9397-08002B2CF9AE}" pid="36" name="FSC#COOELAK@1.1001:ProcessResponsibleFax">
    <vt:lpwstr/>
  </property>
  <property fmtid="{D5CDD505-2E9C-101B-9397-08002B2CF9AE}" pid="37" name="FSC#COOELAK@1.1001:ProcessResponsibleMail">
    <vt:lpwstr/>
  </property>
  <property fmtid="{D5CDD505-2E9C-101B-9397-08002B2CF9AE}" pid="38" name="FSC#COOELAK@1.1001:ProcessResponsiblePhone">
    <vt:lpwstr/>
  </property>
  <property fmtid="{D5CDD505-2E9C-101B-9397-08002B2CF9AE}" pid="39" name="FSC#COOELAK@1.1001:RefBarCode">
    <vt:lpwstr>*20070305_Folienlayout digLA*</vt:lpwstr>
  </property>
  <property fmtid="{D5CDD505-2E9C-101B-9397-08002B2CF9AE}" pid="40" name="FSC#COOELAK@1.1001:SettlementApprovedAt">
    <vt:lpwstr/>
  </property>
  <property fmtid="{D5CDD505-2E9C-101B-9397-08002B2CF9AE}" pid="41" name="FSC#COOELAK@1.1001:Subject">
    <vt:lpwstr>20070305_Folienlayout digLA</vt:lpwstr>
  </property>
  <property fmtid="{D5CDD505-2E9C-101B-9397-08002B2CF9AE}" pid="42" name="FSC#EIBPRECONFIG@1.1001:EIBInternalApprovedAt">
    <vt:lpwstr/>
  </property>
  <property fmtid="{D5CDD505-2E9C-101B-9397-08002B2CF9AE}" pid="43" name="FSC#EIBPRECONFIG@1.1001:EIBInternalApprovedBy">
    <vt:lpwstr/>
  </property>
  <property fmtid="{D5CDD505-2E9C-101B-9397-08002B2CF9AE}" pid="44" name="FSC#EIBPRECONFIG@1.1001:EIBSettlementApprovedBy">
    <vt:lpwstr/>
  </property>
  <property fmtid="{D5CDD505-2E9C-101B-9397-08002B2CF9AE}" pid="45" name="FSC#EIBPRECONFIG@1.1001:EIBApprovedAt">
    <vt:lpwstr/>
  </property>
  <property fmtid="{D5CDD505-2E9C-101B-9397-08002B2CF9AE}" pid="46" name="FSC#EIBPRECONFIG@1.1001:EIBApprovedBy">
    <vt:lpwstr/>
  </property>
  <property fmtid="{D5CDD505-2E9C-101B-9397-08002B2CF9AE}" pid="47" name="FSC#EIBPRECONFIG@1.1001:EIBApprovedBySubst">
    <vt:lpwstr/>
  </property>
  <property fmtid="{D5CDD505-2E9C-101B-9397-08002B2CF9AE}" pid="48" name="FSC#EIBPRECONFIG@1.1001:EIBApprovedByTitle">
    <vt:lpwstr/>
  </property>
  <property fmtid="{D5CDD505-2E9C-101B-9397-08002B2CF9AE}" pid="49" name="FSC#EIBPRECONFIG@1.1001:EIBDepartment">
    <vt:lpwstr>BKA - I/IKT (IKT-Strategie des Bundes)</vt:lpwstr>
  </property>
  <property fmtid="{D5CDD505-2E9C-101B-9397-08002B2CF9AE}" pid="50" name="FSC#EIBPRECONFIG@1.1001:EIBDispatchedBy">
    <vt:lpwstr/>
  </property>
  <property fmtid="{D5CDD505-2E9C-101B-9397-08002B2CF9AE}" pid="51" name="FSC#EIBPRECONFIG@1.1001:ExtRefInc">
    <vt:lpwstr/>
  </property>
  <property fmtid="{D5CDD505-2E9C-101B-9397-08002B2CF9AE}" pid="52" name="FSC#EIBPRECONFIG@1.1001:IncomingAddrdate">
    <vt:lpwstr/>
  </property>
  <property fmtid="{D5CDD505-2E9C-101B-9397-08002B2CF9AE}" pid="53" name="FSC#EIBPRECONFIG@1.1001:IncomingDelivery">
    <vt:lpwstr/>
  </property>
  <property fmtid="{D5CDD505-2E9C-101B-9397-08002B2CF9AE}" pid="54" name="FSC#EIBPRECONFIG@1.1001:OwnerEmail">
    <vt:lpwstr>heike.leimbach@bka.gv.at</vt:lpwstr>
  </property>
  <property fmtid="{D5CDD505-2E9C-101B-9397-08002B2CF9AE}" pid="55" name="FSC#EIBPRECONFIG@1.1001:OUEmail">
    <vt:lpwstr>ikt@bka.gv.at</vt:lpwstr>
  </property>
  <property fmtid="{D5CDD505-2E9C-101B-9397-08002B2CF9AE}" pid="56" name="FSC#EIBPRECONFIG@1.1001:OwnerGender">
    <vt:lpwstr>Weiblich</vt:lpwstr>
  </property>
  <property fmtid="{D5CDD505-2E9C-101B-9397-08002B2CF9AE}" pid="57" name="FSC#EIBPRECONFIG@1.1001:Priority">
    <vt:lpwstr>Nein</vt:lpwstr>
  </property>
  <property fmtid="{D5CDD505-2E9C-101B-9397-08002B2CF9AE}" pid="58" name="FSC#EIBPRECONFIG@1.1001:PreviousFiles">
    <vt:lpwstr/>
  </property>
  <property fmtid="{D5CDD505-2E9C-101B-9397-08002B2CF9AE}" pid="59" name="FSC#EIBPRECONFIG@1.1001:NextFiles">
    <vt:lpwstr/>
  </property>
  <property fmtid="{D5CDD505-2E9C-101B-9397-08002B2CF9AE}" pid="60" name="FSC#EIBPRECONFIG@1.1001:RelatedFiles">
    <vt:lpwstr/>
  </property>
  <property fmtid="{D5CDD505-2E9C-101B-9397-08002B2CF9AE}" pid="61" name="FSC#EIBPRECONFIG@1.1001:CompletedOrdinals">
    <vt:lpwstr/>
  </property>
  <property fmtid="{D5CDD505-2E9C-101B-9397-08002B2CF9AE}" pid="62" name="FSC#EIBPRECONFIG@1.1001:NrAttachments">
    <vt:lpwstr/>
  </property>
  <property fmtid="{D5CDD505-2E9C-101B-9397-08002B2CF9AE}" pid="63" name="FSC#EIBPRECONFIG@1.1001:Attachments">
    <vt:lpwstr/>
  </property>
  <property fmtid="{D5CDD505-2E9C-101B-9397-08002B2CF9AE}" pid="64" name="FSC#EIBPRECONFIG@1.1001:SubjectArea">
    <vt:lpwstr/>
  </property>
  <property fmtid="{D5CDD505-2E9C-101B-9397-08002B2CF9AE}" pid="65" name="FSC#EIBPRECONFIG@1.1001:Recipients">
    <vt:lpwstr/>
  </property>
  <property fmtid="{D5CDD505-2E9C-101B-9397-08002B2CF9AE}" pid="66" name="FSC#EIBPRECONFIG@1.1001:Classified">
    <vt:lpwstr/>
  </property>
  <property fmtid="{D5CDD505-2E9C-101B-9397-08002B2CF9AE}" pid="67" name="FSC#EIBPRECONFIG@1.1001:Deadline">
    <vt:lpwstr/>
  </property>
  <property fmtid="{D5CDD505-2E9C-101B-9397-08002B2CF9AE}" pid="68" name="FSC#EIBPRECONFIG@1.1001:SettlementSubj">
    <vt:lpwstr/>
  </property>
  <property fmtid="{D5CDD505-2E9C-101B-9397-08002B2CF9AE}" pid="69" name="FSC#EIBPRECONFIG@1.1001:OUAddr">
    <vt:lpwstr>Ballhausplatz 2, 1014 WIEN</vt:lpwstr>
  </property>
  <property fmtid="{D5CDD505-2E9C-101B-9397-08002B2CF9AE}" pid="70" name="FSC#EIBPRECONFIG@1.1001:OUDescr">
    <vt:lpwstr/>
  </property>
  <property fmtid="{D5CDD505-2E9C-101B-9397-08002B2CF9AE}" pid="71" name="FSC#EIBPRECONFIG@1.1001:Signatures">
    <vt:lpwstr/>
  </property>
  <property fmtid="{D5CDD505-2E9C-101B-9397-08002B2CF9AE}" pid="72" name="FSC#EIBPRECONFIG@1.1001:currentuser">
    <vt:lpwstr>COO.3000.100.1.187890</vt:lpwstr>
  </property>
  <property fmtid="{D5CDD505-2E9C-101B-9397-08002B2CF9AE}" pid="73" name="FSC#EIBPRECONFIG@1.1001:currentuserrolegroup">
    <vt:lpwstr>COO.3000.100.1.3076</vt:lpwstr>
  </property>
  <property fmtid="{D5CDD505-2E9C-101B-9397-08002B2CF9AE}" pid="74" name="FSC#EIBPRECONFIG@1.1001:currentuserroleposition">
    <vt:lpwstr>COO.1.1001.1.4328</vt:lpwstr>
  </property>
  <property fmtid="{D5CDD505-2E9C-101B-9397-08002B2CF9AE}" pid="75" name="FSC#EIBPRECONFIG@1.1001:currentuserroot">
    <vt:lpwstr>COO.3000.101.27.20380</vt:lpwstr>
  </property>
  <property fmtid="{D5CDD505-2E9C-101B-9397-08002B2CF9AE}" pid="76" name="FSC#EIBPRECONFIG@1.1001:toplevelobject">
    <vt:lpwstr/>
  </property>
  <property fmtid="{D5CDD505-2E9C-101B-9397-08002B2CF9AE}" pid="77" name="FSC#EIBPRECONFIG@1.1001:objchangedby">
    <vt:lpwstr>LEIMBACH, Heike, Mag</vt:lpwstr>
  </property>
  <property fmtid="{D5CDD505-2E9C-101B-9397-08002B2CF9AE}" pid="78" name="FSC#EIBPRECONFIG@1.1001:objchangedat">
    <vt:lpwstr>07.03.2007 14:53:18</vt:lpwstr>
  </property>
  <property fmtid="{D5CDD505-2E9C-101B-9397-08002B2CF9AE}" pid="79" name="FSC#EIBPRECONFIG@1.1001:objname">
    <vt:lpwstr>20070305_Folienlayout digLA</vt:lpwstr>
  </property>
  <property fmtid="{D5CDD505-2E9C-101B-9397-08002B2CF9AE}" pid="80" name="FSC#EIBPRECONFIG@1.1001:EIBProcessResponsiblePhone">
    <vt:lpwstr/>
  </property>
  <property fmtid="{D5CDD505-2E9C-101B-9397-08002B2CF9AE}" pid="81" name="FSC#EIBPRECONFIG@1.1001:EIBProcessResponsibleMail">
    <vt:lpwstr/>
  </property>
  <property fmtid="{D5CDD505-2E9C-101B-9397-08002B2CF9AE}" pid="82" name="FSC#EIBPRECONFIG@1.1001:EIBProcessResponsibleFax">
    <vt:lpwstr/>
  </property>
  <property fmtid="{D5CDD505-2E9C-101B-9397-08002B2CF9AE}" pid="83" name="FSC#EIBPRECONFIG@1.1001:EIBProcessResponsible">
    <vt:lpwstr/>
  </property>
</Properties>
</file>