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8" r:id="rId2"/>
    <p:sldId id="262" r:id="rId3"/>
    <p:sldId id="268" r:id="rId4"/>
    <p:sldId id="267" r:id="rId5"/>
    <p:sldId id="285" r:id="rId6"/>
    <p:sldId id="265" r:id="rId7"/>
    <p:sldId id="283" r:id="rId8"/>
    <p:sldId id="271" r:id="rId9"/>
    <p:sldId id="284" r:id="rId10"/>
    <p:sldId id="273" r:id="rId11"/>
    <p:sldId id="272" r:id="rId12"/>
    <p:sldId id="288" r:id="rId13"/>
    <p:sldId id="276" r:id="rId14"/>
    <p:sldId id="333" r:id="rId15"/>
    <p:sldId id="277" r:id="rId16"/>
    <p:sldId id="290" r:id="rId17"/>
    <p:sldId id="278" r:id="rId18"/>
    <p:sldId id="282" r:id="rId19"/>
    <p:sldId id="281" r:id="rId20"/>
    <p:sldId id="286" r:id="rId21"/>
    <p:sldId id="297" r:id="rId22"/>
    <p:sldId id="298" r:id="rId23"/>
    <p:sldId id="394" r:id="rId24"/>
    <p:sldId id="337" r:id="rId25"/>
    <p:sldId id="299" r:id="rId26"/>
    <p:sldId id="300"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4" r:id="rId43"/>
    <p:sldId id="355" r:id="rId44"/>
    <p:sldId id="365" r:id="rId45"/>
    <p:sldId id="366" r:id="rId46"/>
    <p:sldId id="367" r:id="rId47"/>
    <p:sldId id="356" r:id="rId48"/>
    <p:sldId id="357" r:id="rId49"/>
    <p:sldId id="359" r:id="rId50"/>
    <p:sldId id="360" r:id="rId51"/>
    <p:sldId id="361" r:id="rId52"/>
    <p:sldId id="362" r:id="rId53"/>
    <p:sldId id="363" r:id="rId54"/>
    <p:sldId id="364" r:id="rId55"/>
    <p:sldId id="353" r:id="rId56"/>
    <p:sldId id="287" r:id="rId57"/>
    <p:sldId id="314" r:id="rId58"/>
    <p:sldId id="334" r:id="rId59"/>
    <p:sldId id="311" r:id="rId60"/>
    <p:sldId id="335" r:id="rId61"/>
    <p:sldId id="294" r:id="rId62"/>
    <p:sldId id="313" r:id="rId63"/>
    <p:sldId id="289" r:id="rId64"/>
    <p:sldId id="369" r:id="rId65"/>
  </p:sldIdLst>
  <p:sldSz cx="9144000" cy="6858000" type="screen4x3"/>
  <p:notesSz cx="6797675" cy="9926638"/>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FF"/>
    <a:srgbClr val="FFD961"/>
    <a:srgbClr val="1954A6"/>
    <a:srgbClr val="FFCE33"/>
    <a:srgbClr val="E5CAA5"/>
    <a:srgbClr val="FFFF66"/>
    <a:srgbClr val="62922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134" autoAdjust="0"/>
    <p:restoredTop sz="76703" autoAdjust="0"/>
  </p:normalViewPr>
  <p:slideViewPr>
    <p:cSldViewPr snapToGrid="0" snapToObjects="1" showGuides="1">
      <p:cViewPr varScale="1">
        <p:scale>
          <a:sx n="55" d="100"/>
          <a:sy n="55" d="100"/>
        </p:scale>
        <p:origin x="-1572" y="-90"/>
      </p:cViewPr>
      <p:guideLst>
        <p:guide orient="horz" pos="1296"/>
        <p:guide orient="horz" pos="629"/>
        <p:guide orient="horz" pos="997"/>
        <p:guide orient="horz"/>
        <p:guide orient="horz" pos="217"/>
        <p:guide orient="horz" pos="3681"/>
        <p:guide orient="horz" pos="4054"/>
        <p:guide pos="631"/>
        <p:guide pos="1020"/>
        <p:guide pos="5389"/>
        <p:guide pos="3120"/>
        <p:guide pos="219"/>
        <p:guide pos="3292"/>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3174" y="-78"/>
      </p:cViewPr>
      <p:guideLst>
        <p:guide orient="horz" pos="3127"/>
        <p:guide pos="2141"/>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MKV\clips_6\VQM_scores19_.webm.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MKV\clips_6\VQM_scores19.webm.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MKV\clips_6\VQM_scores19_.webm.csv"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6640115298087788"/>
          <c:y val="5.1579650104712486E-2"/>
          <c:w val="0.80086075178102656"/>
          <c:h val="0.7417692300657559"/>
        </c:manualLayout>
      </c:layout>
      <c:lineChart>
        <c:grouping val="standard"/>
        <c:ser>
          <c:idx val="0"/>
          <c:order val="0"/>
          <c:val>
            <c:numRef>
              <c:f>VQM_scores19_.webm!$J$1:$J$10</c:f>
              <c:numCache>
                <c:formatCode>General</c:formatCode>
                <c:ptCount val="10"/>
                <c:pt idx="0">
                  <c:v>0.68743299999999996</c:v>
                </c:pt>
                <c:pt idx="1">
                  <c:v>0.62632200000000005</c:v>
                </c:pt>
                <c:pt idx="2">
                  <c:v>0.82840199999999997</c:v>
                </c:pt>
                <c:pt idx="3">
                  <c:v>0.85536500000000004</c:v>
                </c:pt>
                <c:pt idx="4">
                  <c:v>0.84205600000000003</c:v>
                </c:pt>
                <c:pt idx="5">
                  <c:v>0.88856900000000005</c:v>
                </c:pt>
                <c:pt idx="6">
                  <c:v>0.709233</c:v>
                </c:pt>
                <c:pt idx="7">
                  <c:v>0.795956</c:v>
                </c:pt>
                <c:pt idx="8">
                  <c:v>0.84283900000000156</c:v>
                </c:pt>
                <c:pt idx="9">
                  <c:v>0.8072009999999995</c:v>
                </c:pt>
              </c:numCache>
            </c:numRef>
          </c:val>
        </c:ser>
        <c:marker val="1"/>
        <c:axId val="84564992"/>
        <c:axId val="87954560"/>
      </c:lineChart>
      <c:catAx>
        <c:axId val="84564992"/>
        <c:scaling>
          <c:orientation val="minMax"/>
        </c:scaling>
        <c:axPos val="b"/>
        <c:title>
          <c:tx>
            <c:rich>
              <a:bodyPr/>
              <a:lstStyle/>
              <a:p>
                <a:pPr>
                  <a:defRPr sz="1100"/>
                </a:pPr>
                <a:r>
                  <a:rPr lang="sv-SE" sz="1100"/>
                  <a:t>Time [s]</a:t>
                </a:r>
              </a:p>
            </c:rich>
          </c:tx>
          <c:layout>
            <c:manualLayout>
              <c:xMode val="edge"/>
              <c:yMode val="edge"/>
              <c:x val="0.48864688788901561"/>
              <c:y val="0.88754917830393165"/>
            </c:manualLayout>
          </c:layout>
        </c:title>
        <c:tickLblPos val="nextTo"/>
        <c:crossAx val="87954560"/>
        <c:crosses val="autoZero"/>
        <c:auto val="1"/>
        <c:lblAlgn val="ctr"/>
        <c:lblOffset val="100"/>
      </c:catAx>
      <c:valAx>
        <c:axId val="87954560"/>
        <c:scaling>
          <c:orientation val="minMax"/>
          <c:max val="1"/>
          <c:min val="0.60000000000000064"/>
        </c:scaling>
        <c:axPos val="l"/>
        <c:majorGridlines/>
        <c:title>
          <c:tx>
            <c:rich>
              <a:bodyPr rot="-5400000" vert="horz"/>
              <a:lstStyle/>
              <a:p>
                <a:pPr>
                  <a:defRPr sz="1100"/>
                </a:pPr>
                <a:r>
                  <a:rPr lang="sv-SE" sz="1100"/>
                  <a:t>Perceptual video quality</a:t>
                </a:r>
              </a:p>
            </c:rich>
          </c:tx>
          <c:layout>
            <c:manualLayout>
              <c:xMode val="edge"/>
              <c:yMode val="edge"/>
              <c:x val="1.3293728908886422E-2"/>
              <c:y val="0.22009456135056291"/>
            </c:manualLayout>
          </c:layout>
        </c:title>
        <c:numFmt formatCode="General" sourceLinked="1"/>
        <c:tickLblPos val="nextTo"/>
        <c:crossAx val="8456499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26248554799748691"/>
          <c:y val="8.5040069882605734E-2"/>
          <c:w val="0.68859407271461925"/>
          <c:h val="0.52395907188736357"/>
        </c:manualLayout>
      </c:layout>
      <c:lineChart>
        <c:grouping val="standard"/>
        <c:ser>
          <c:idx val="0"/>
          <c:order val="0"/>
          <c:cat>
            <c:numRef>
              <c:f>VQM_scores19.webm!$D$1:$D$43</c:f>
              <c:numCache>
                <c:formatCode>General</c:formatCode>
                <c:ptCount val="43"/>
                <c:pt idx="0">
                  <c:v>250</c:v>
                </c:pt>
                <c:pt idx="1">
                  <c:v>500</c:v>
                </c:pt>
                <c:pt idx="2">
                  <c:v>750</c:v>
                </c:pt>
                <c:pt idx="3">
                  <c:v>1000</c:v>
                </c:pt>
                <c:pt idx="4">
                  <c:v>1250</c:v>
                </c:pt>
                <c:pt idx="5">
                  <c:v>1500</c:v>
                </c:pt>
                <c:pt idx="6">
                  <c:v>1750</c:v>
                </c:pt>
                <c:pt idx="7">
                  <c:v>2000</c:v>
                </c:pt>
                <c:pt idx="8">
                  <c:v>2250</c:v>
                </c:pt>
                <c:pt idx="9">
                  <c:v>2500</c:v>
                </c:pt>
                <c:pt idx="10">
                  <c:v>2750</c:v>
                </c:pt>
                <c:pt idx="11">
                  <c:v>3000</c:v>
                </c:pt>
                <c:pt idx="12">
                  <c:v>3250</c:v>
                </c:pt>
                <c:pt idx="13">
                  <c:v>3500</c:v>
                </c:pt>
                <c:pt idx="14">
                  <c:v>3750</c:v>
                </c:pt>
                <c:pt idx="15">
                  <c:v>4000</c:v>
                </c:pt>
                <c:pt idx="16">
                  <c:v>4250</c:v>
                </c:pt>
                <c:pt idx="17">
                  <c:v>4500</c:v>
                </c:pt>
                <c:pt idx="18">
                  <c:v>4750</c:v>
                </c:pt>
                <c:pt idx="19">
                  <c:v>5000</c:v>
                </c:pt>
                <c:pt idx="20">
                  <c:v>5250</c:v>
                </c:pt>
                <c:pt idx="21">
                  <c:v>5500</c:v>
                </c:pt>
                <c:pt idx="22">
                  <c:v>5750</c:v>
                </c:pt>
                <c:pt idx="23">
                  <c:v>6000</c:v>
                </c:pt>
                <c:pt idx="24">
                  <c:v>6250</c:v>
                </c:pt>
                <c:pt idx="25">
                  <c:v>6500</c:v>
                </c:pt>
                <c:pt idx="26">
                  <c:v>6750</c:v>
                </c:pt>
                <c:pt idx="27">
                  <c:v>7000</c:v>
                </c:pt>
                <c:pt idx="28">
                  <c:v>7250</c:v>
                </c:pt>
                <c:pt idx="29">
                  <c:v>7500</c:v>
                </c:pt>
                <c:pt idx="30">
                  <c:v>7750</c:v>
                </c:pt>
                <c:pt idx="31">
                  <c:v>8000</c:v>
                </c:pt>
                <c:pt idx="32">
                  <c:v>8250</c:v>
                </c:pt>
                <c:pt idx="33">
                  <c:v>8500</c:v>
                </c:pt>
                <c:pt idx="34">
                  <c:v>8750</c:v>
                </c:pt>
                <c:pt idx="35">
                  <c:v>9000</c:v>
                </c:pt>
                <c:pt idx="36">
                  <c:v>9250</c:v>
                </c:pt>
                <c:pt idx="37">
                  <c:v>9500</c:v>
                </c:pt>
                <c:pt idx="38">
                  <c:v>9750</c:v>
                </c:pt>
                <c:pt idx="39">
                  <c:v>10000</c:v>
                </c:pt>
                <c:pt idx="40">
                  <c:v>10250</c:v>
                </c:pt>
                <c:pt idx="41">
                  <c:v>10500</c:v>
                </c:pt>
                <c:pt idx="42">
                  <c:v>10750</c:v>
                </c:pt>
              </c:numCache>
            </c:numRef>
          </c:cat>
          <c:val>
            <c:numRef>
              <c:f>VQM_scores19.webm!$E$4:$E$43</c:f>
              <c:numCache>
                <c:formatCode>General</c:formatCode>
                <c:ptCount val="40"/>
                <c:pt idx="0">
                  <c:v>0.68983400000000061</c:v>
                </c:pt>
                <c:pt idx="1">
                  <c:v>0.70305700000000004</c:v>
                </c:pt>
                <c:pt idx="2">
                  <c:v>0.62632200000000005</c:v>
                </c:pt>
                <c:pt idx="3">
                  <c:v>0.70319399999999999</c:v>
                </c:pt>
                <c:pt idx="4">
                  <c:v>0.80294800000000233</c:v>
                </c:pt>
                <c:pt idx="5">
                  <c:v>0.75793500000000302</c:v>
                </c:pt>
                <c:pt idx="6">
                  <c:v>0.72084600000000065</c:v>
                </c:pt>
                <c:pt idx="7">
                  <c:v>0.82840199999999997</c:v>
                </c:pt>
                <c:pt idx="8">
                  <c:v>0.82861600000000002</c:v>
                </c:pt>
                <c:pt idx="9">
                  <c:v>0.7940119999999995</c:v>
                </c:pt>
                <c:pt idx="10">
                  <c:v>0.86338000000000004</c:v>
                </c:pt>
                <c:pt idx="11">
                  <c:v>0.86019000000000256</c:v>
                </c:pt>
                <c:pt idx="12">
                  <c:v>0.85536499999999949</c:v>
                </c:pt>
                <c:pt idx="13">
                  <c:v>0.86316999999999999</c:v>
                </c:pt>
                <c:pt idx="14">
                  <c:v>0.88578800000000024</c:v>
                </c:pt>
                <c:pt idx="15">
                  <c:v>0.842526</c:v>
                </c:pt>
                <c:pt idx="16">
                  <c:v>0.85626099999999949</c:v>
                </c:pt>
                <c:pt idx="17">
                  <c:v>0.84205600000000003</c:v>
                </c:pt>
                <c:pt idx="18">
                  <c:v>0.88279900000000266</c:v>
                </c:pt>
                <c:pt idx="19">
                  <c:v>0.86025700000000005</c:v>
                </c:pt>
                <c:pt idx="20">
                  <c:v>0.83793200000000001</c:v>
                </c:pt>
                <c:pt idx="21">
                  <c:v>0.82621299999999731</c:v>
                </c:pt>
                <c:pt idx="22">
                  <c:v>0.88856899999999672</c:v>
                </c:pt>
                <c:pt idx="23">
                  <c:v>0.822322</c:v>
                </c:pt>
                <c:pt idx="24">
                  <c:v>0.82161700000000004</c:v>
                </c:pt>
                <c:pt idx="25">
                  <c:v>0.81310499999999997</c:v>
                </c:pt>
                <c:pt idx="26">
                  <c:v>0.71632000000000062</c:v>
                </c:pt>
                <c:pt idx="27">
                  <c:v>0.709233</c:v>
                </c:pt>
                <c:pt idx="28">
                  <c:v>0.74733500000000064</c:v>
                </c:pt>
                <c:pt idx="29">
                  <c:v>0.78135500000000002</c:v>
                </c:pt>
                <c:pt idx="30">
                  <c:v>0.83702100000000268</c:v>
                </c:pt>
                <c:pt idx="31">
                  <c:v>0.82359000000000004</c:v>
                </c:pt>
                <c:pt idx="32">
                  <c:v>0.795956</c:v>
                </c:pt>
                <c:pt idx="33">
                  <c:v>0.7923519999999995</c:v>
                </c:pt>
                <c:pt idx="34">
                  <c:v>0.82823800000000003</c:v>
                </c:pt>
                <c:pt idx="35">
                  <c:v>0.89367100000000244</c:v>
                </c:pt>
                <c:pt idx="36">
                  <c:v>0.87024699999999999</c:v>
                </c:pt>
                <c:pt idx="37">
                  <c:v>0.84283900000000256</c:v>
                </c:pt>
                <c:pt idx="38">
                  <c:v>0.85000900000000268</c:v>
                </c:pt>
                <c:pt idx="39">
                  <c:v>0.80720100000000061</c:v>
                </c:pt>
              </c:numCache>
            </c:numRef>
          </c:val>
        </c:ser>
        <c:marker val="1"/>
        <c:axId val="84473344"/>
        <c:axId val="84475264"/>
      </c:lineChart>
      <c:catAx>
        <c:axId val="84473344"/>
        <c:scaling>
          <c:orientation val="minMax"/>
        </c:scaling>
        <c:delete val="1"/>
        <c:axPos val="b"/>
        <c:title>
          <c:tx>
            <c:rich>
              <a:bodyPr/>
              <a:lstStyle/>
              <a:p>
                <a:pPr>
                  <a:defRPr/>
                </a:pPr>
                <a:r>
                  <a:rPr lang="sv-SE" dirty="0"/>
                  <a:t>Time </a:t>
                </a:r>
                <a:r>
                  <a:rPr lang="sv-SE" dirty="0" smtClean="0"/>
                  <a:t>[s</a:t>
                </a:r>
                <a:r>
                  <a:rPr lang="sv-SE" dirty="0"/>
                  <a:t>]</a:t>
                </a:r>
              </a:p>
            </c:rich>
          </c:tx>
          <c:layout>
            <c:manualLayout>
              <c:xMode val="edge"/>
              <c:yMode val="edge"/>
              <c:x val="0.42848012639188388"/>
              <c:y val="0.64242004718813728"/>
            </c:manualLayout>
          </c:layout>
        </c:title>
        <c:numFmt formatCode="General" sourceLinked="1"/>
        <c:tickLblPos val="none"/>
        <c:crossAx val="84475264"/>
        <c:crosses val="autoZero"/>
        <c:auto val="1"/>
        <c:lblAlgn val="ctr"/>
        <c:lblOffset val="100"/>
      </c:catAx>
      <c:valAx>
        <c:axId val="84475264"/>
        <c:scaling>
          <c:orientation val="minMax"/>
          <c:max val="1"/>
          <c:min val="0.60000000000000064"/>
        </c:scaling>
        <c:axPos val="l"/>
        <c:majorGridlines/>
        <c:title>
          <c:tx>
            <c:rich>
              <a:bodyPr rot="-5400000" vert="horz"/>
              <a:lstStyle/>
              <a:p>
                <a:pPr>
                  <a:defRPr sz="800"/>
                </a:pPr>
                <a:r>
                  <a:rPr lang="sv-SE" sz="800"/>
                  <a:t>Perceptual</a:t>
                </a:r>
                <a:r>
                  <a:rPr lang="sv-SE" sz="800" baseline="0"/>
                  <a:t> video quality</a:t>
                </a:r>
                <a:endParaRPr lang="sv-SE" sz="800"/>
              </a:p>
            </c:rich>
          </c:tx>
          <c:layout>
            <c:manualLayout>
              <c:xMode val="edge"/>
              <c:yMode val="edge"/>
              <c:x val="1.7065289376795981E-2"/>
              <c:y val="8.0170834765238674E-2"/>
            </c:manualLayout>
          </c:layout>
        </c:title>
        <c:numFmt formatCode="General" sourceLinked="1"/>
        <c:tickLblPos val="nextTo"/>
        <c:crossAx val="8447334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sv-SE"/>
  <c:chart>
    <c:plotArea>
      <c:layout>
        <c:manualLayout>
          <c:layoutTarget val="inner"/>
          <c:xMode val="edge"/>
          <c:yMode val="edge"/>
          <c:x val="0.29154516975700723"/>
          <c:y val="0.10163570185017753"/>
          <c:w val="0.64632818747119214"/>
          <c:h val="0.55187895093330963"/>
        </c:manualLayout>
      </c:layout>
      <c:lineChart>
        <c:grouping val="standard"/>
        <c:ser>
          <c:idx val="0"/>
          <c:order val="0"/>
          <c:cat>
            <c:numRef>
              <c:f>VQM_scores19_.webm!$D$1:$D$43</c:f>
              <c:numCache>
                <c:formatCode>General</c:formatCode>
                <c:ptCount val="43"/>
                <c:pt idx="0">
                  <c:v>250</c:v>
                </c:pt>
                <c:pt idx="1">
                  <c:v>500</c:v>
                </c:pt>
                <c:pt idx="2">
                  <c:v>750</c:v>
                </c:pt>
                <c:pt idx="3">
                  <c:v>1000</c:v>
                </c:pt>
                <c:pt idx="4">
                  <c:v>1250</c:v>
                </c:pt>
                <c:pt idx="5">
                  <c:v>1500</c:v>
                </c:pt>
                <c:pt idx="6">
                  <c:v>1750</c:v>
                </c:pt>
                <c:pt idx="7">
                  <c:v>2000</c:v>
                </c:pt>
                <c:pt idx="8">
                  <c:v>2250</c:v>
                </c:pt>
                <c:pt idx="9">
                  <c:v>2500</c:v>
                </c:pt>
                <c:pt idx="10">
                  <c:v>2750</c:v>
                </c:pt>
                <c:pt idx="11">
                  <c:v>3000</c:v>
                </c:pt>
                <c:pt idx="12">
                  <c:v>3250</c:v>
                </c:pt>
                <c:pt idx="13">
                  <c:v>3500</c:v>
                </c:pt>
                <c:pt idx="14">
                  <c:v>3750</c:v>
                </c:pt>
                <c:pt idx="15">
                  <c:v>4000</c:v>
                </c:pt>
                <c:pt idx="16">
                  <c:v>4250</c:v>
                </c:pt>
                <c:pt idx="17">
                  <c:v>4500</c:v>
                </c:pt>
                <c:pt idx="18">
                  <c:v>4750</c:v>
                </c:pt>
                <c:pt idx="19">
                  <c:v>5000</c:v>
                </c:pt>
                <c:pt idx="20">
                  <c:v>5250</c:v>
                </c:pt>
                <c:pt idx="21">
                  <c:v>5500</c:v>
                </c:pt>
                <c:pt idx="22">
                  <c:v>5750</c:v>
                </c:pt>
                <c:pt idx="23">
                  <c:v>6000</c:v>
                </c:pt>
                <c:pt idx="24">
                  <c:v>6250</c:v>
                </c:pt>
                <c:pt idx="25">
                  <c:v>6500</c:v>
                </c:pt>
                <c:pt idx="26">
                  <c:v>6750</c:v>
                </c:pt>
                <c:pt idx="27">
                  <c:v>7000</c:v>
                </c:pt>
                <c:pt idx="28">
                  <c:v>7250</c:v>
                </c:pt>
                <c:pt idx="29">
                  <c:v>7500</c:v>
                </c:pt>
                <c:pt idx="30">
                  <c:v>7750</c:v>
                </c:pt>
                <c:pt idx="31">
                  <c:v>8000</c:v>
                </c:pt>
                <c:pt idx="32">
                  <c:v>8250</c:v>
                </c:pt>
                <c:pt idx="33">
                  <c:v>8500</c:v>
                </c:pt>
                <c:pt idx="34">
                  <c:v>8750</c:v>
                </c:pt>
                <c:pt idx="35">
                  <c:v>9000</c:v>
                </c:pt>
                <c:pt idx="36">
                  <c:v>9250</c:v>
                </c:pt>
                <c:pt idx="37">
                  <c:v>9500</c:v>
                </c:pt>
                <c:pt idx="38">
                  <c:v>9750</c:v>
                </c:pt>
                <c:pt idx="39">
                  <c:v>10000</c:v>
                </c:pt>
                <c:pt idx="40">
                  <c:v>10250</c:v>
                </c:pt>
                <c:pt idx="41">
                  <c:v>10500</c:v>
                </c:pt>
                <c:pt idx="42">
                  <c:v>10750</c:v>
                </c:pt>
              </c:numCache>
            </c:numRef>
          </c:cat>
          <c:val>
            <c:numRef>
              <c:f>VQM_scores19_.webm!$F$1:$F$43</c:f>
              <c:numCache>
                <c:formatCode>General</c:formatCode>
                <c:ptCount val="43"/>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pt idx="31">
                  <c:v>0.8</c:v>
                </c:pt>
                <c:pt idx="32">
                  <c:v>0.8</c:v>
                </c:pt>
                <c:pt idx="33">
                  <c:v>0.8</c:v>
                </c:pt>
                <c:pt idx="34">
                  <c:v>0.8</c:v>
                </c:pt>
                <c:pt idx="35">
                  <c:v>0.8</c:v>
                </c:pt>
                <c:pt idx="36">
                  <c:v>0.8</c:v>
                </c:pt>
                <c:pt idx="37">
                  <c:v>0.8</c:v>
                </c:pt>
                <c:pt idx="38">
                  <c:v>0.8</c:v>
                </c:pt>
                <c:pt idx="39">
                  <c:v>0.8</c:v>
                </c:pt>
                <c:pt idx="40">
                  <c:v>0.8</c:v>
                </c:pt>
                <c:pt idx="41">
                  <c:v>0.8</c:v>
                </c:pt>
                <c:pt idx="42">
                  <c:v>0.8</c:v>
                </c:pt>
              </c:numCache>
            </c:numRef>
          </c:val>
        </c:ser>
        <c:marker val="1"/>
        <c:axId val="88294144"/>
        <c:axId val="88296064"/>
      </c:lineChart>
      <c:catAx>
        <c:axId val="88294144"/>
        <c:scaling>
          <c:orientation val="minMax"/>
        </c:scaling>
        <c:delete val="1"/>
        <c:axPos val="b"/>
        <c:title>
          <c:tx>
            <c:rich>
              <a:bodyPr/>
              <a:lstStyle/>
              <a:p>
                <a:pPr>
                  <a:defRPr/>
                </a:pPr>
                <a:r>
                  <a:rPr lang="sv-SE" dirty="0"/>
                  <a:t>Time </a:t>
                </a:r>
                <a:r>
                  <a:rPr lang="sv-SE" dirty="0" smtClean="0"/>
                  <a:t>[s]</a:t>
                </a:r>
                <a:endParaRPr lang="sv-SE" dirty="0"/>
              </a:p>
            </c:rich>
          </c:tx>
          <c:layout>
            <c:manualLayout>
              <c:xMode val="edge"/>
              <c:yMode val="edge"/>
              <c:x val="0.47795896480682015"/>
              <c:y val="0.69971269907902189"/>
            </c:manualLayout>
          </c:layout>
        </c:title>
        <c:numFmt formatCode="General" sourceLinked="1"/>
        <c:tickLblPos val="none"/>
        <c:crossAx val="88296064"/>
        <c:crosses val="autoZero"/>
        <c:auto val="1"/>
        <c:lblAlgn val="ctr"/>
        <c:lblOffset val="100"/>
      </c:catAx>
      <c:valAx>
        <c:axId val="88296064"/>
        <c:scaling>
          <c:orientation val="minMax"/>
          <c:max val="1"/>
          <c:min val="0.60000000000000064"/>
        </c:scaling>
        <c:axPos val="l"/>
        <c:majorGridlines/>
        <c:title>
          <c:tx>
            <c:rich>
              <a:bodyPr rot="-5400000" vert="horz"/>
              <a:lstStyle/>
              <a:p>
                <a:pPr>
                  <a:defRPr sz="800"/>
                </a:pPr>
                <a:r>
                  <a:rPr lang="sv-SE" sz="800"/>
                  <a:t>Perceptual video quality</a:t>
                </a:r>
              </a:p>
            </c:rich>
          </c:tx>
          <c:layout>
            <c:manualLayout>
              <c:xMode val="edge"/>
              <c:yMode val="edge"/>
              <c:x val="1.984126984126991E-2"/>
              <c:y val="7.4592165864784579E-2"/>
            </c:manualLayout>
          </c:layout>
        </c:title>
        <c:numFmt formatCode="General" sourceLinked="1"/>
        <c:tickLblPos val="nextTo"/>
        <c:crossAx val="88294144"/>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sv-SE"/>
  <c:style val="1"/>
  <c:chart>
    <c:autoTitleDeleted val="1"/>
    <c:plotArea>
      <c:layout/>
      <c:pieChart>
        <c:varyColors val="1"/>
        <c:ser>
          <c:idx val="0"/>
          <c:order val="0"/>
          <c:tx>
            <c:strRef>
              <c:f>Sheet1!$B$1</c:f>
              <c:strCache>
                <c:ptCount val="1"/>
                <c:pt idx="0">
                  <c:v>Column1</c:v>
                </c:pt>
              </c:strCache>
            </c:strRef>
          </c:tx>
          <c:cat>
            <c:strRef>
              <c:f>Sheet1!$A$2:$A$5</c:f>
              <c:strCache>
                <c:ptCount val="2"/>
                <c:pt idx="0">
                  <c:v>1st Qtr</c:v>
                </c:pt>
                <c:pt idx="1">
                  <c:v>2nd Qtr</c:v>
                </c:pt>
              </c:strCache>
            </c:strRef>
          </c:cat>
          <c:val>
            <c:numRef>
              <c:f>Sheet1!$B$2:$B$5</c:f>
              <c:numCache>
                <c:formatCode>General</c:formatCode>
                <c:ptCount val="4"/>
                <c:pt idx="0">
                  <c:v>70</c:v>
                </c:pt>
                <c:pt idx="1">
                  <c:v>30</c:v>
                </c:pt>
              </c:numCache>
            </c:numRef>
          </c:val>
        </c:ser>
        <c:firstSliceAng val="0"/>
      </c:pieChart>
    </c:plotArea>
    <c:plotVisOnly val="1"/>
    <c:dispBlanksAs val="zero"/>
  </c:chart>
  <c:txPr>
    <a:bodyPr/>
    <a:lstStyle/>
    <a:p>
      <a:pPr>
        <a:defRPr sz="1800"/>
      </a:pPr>
      <a:endParaRPr lang="sv-S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v-SE"/>
  <c:style val="1"/>
  <c:chart>
    <c:autoTitleDeleted val="1"/>
    <c:plotArea>
      <c:layout/>
      <c:pieChart>
        <c:varyColors val="1"/>
        <c:ser>
          <c:idx val="0"/>
          <c:order val="0"/>
          <c:tx>
            <c:strRef>
              <c:f>Sheet1!$B$1</c:f>
              <c:strCache>
                <c:ptCount val="1"/>
                <c:pt idx="0">
                  <c:v>Column1</c:v>
                </c:pt>
              </c:strCache>
            </c:strRef>
          </c:tx>
          <c:cat>
            <c:strRef>
              <c:f>Sheet1!$A$2:$A$5</c:f>
              <c:strCache>
                <c:ptCount val="2"/>
                <c:pt idx="0">
                  <c:v>1st Qtr</c:v>
                </c:pt>
                <c:pt idx="1">
                  <c:v>2nd Qtr</c:v>
                </c:pt>
              </c:strCache>
            </c:strRef>
          </c:cat>
          <c:val>
            <c:numRef>
              <c:f>Sheet1!$B$2:$B$5</c:f>
              <c:numCache>
                <c:formatCode>General</c:formatCode>
                <c:ptCount val="4"/>
                <c:pt idx="0">
                  <c:v>60</c:v>
                </c:pt>
                <c:pt idx="1">
                  <c:v>40</c:v>
                </c:pt>
              </c:numCache>
            </c:numRef>
          </c:val>
        </c:ser>
        <c:firstSliceAng val="0"/>
      </c:pieChart>
    </c:plotArea>
    <c:plotVisOnly val="1"/>
    <c:dispBlanksAs val="zero"/>
  </c:chart>
  <c:txPr>
    <a:bodyPr/>
    <a:lstStyle/>
    <a:p>
      <a:pPr>
        <a:defRPr sz="1800"/>
      </a:pPr>
      <a:endParaRPr lang="sv-SE"/>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79D065-03A5-4C09-9A36-A973175AAF75}" type="datetimeFigureOut">
              <a:rPr lang="en-GB" smtClean="0"/>
              <a:pPr/>
              <a:t>11/12/2015</a:t>
            </a:fld>
            <a:endParaRPr lang="en-GB"/>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F99DCF-A131-4957-829E-DFB5C8C3EC8F}" type="slidenum">
              <a:rPr lang="en-GB" smtClean="0"/>
              <a:pPr/>
              <a:t>‹#›</a:t>
            </a:fld>
            <a:endParaRPr lang="en-GB"/>
          </a:p>
        </p:txBody>
      </p:sp>
    </p:spTree>
    <p:extLst>
      <p:ext uri="{BB962C8B-B14F-4D97-AF65-F5344CB8AC3E}">
        <p14:creationId xmlns="" xmlns:p14="http://schemas.microsoft.com/office/powerpoint/2010/main" val="69548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5BBD0A-52EE-4DAF-8A6A-52FBBD60172F}" type="datetimeFigureOut">
              <a:rPr lang="sv-SE" smtClean="0"/>
              <a:pPr/>
              <a:t>2015-12-11</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D79297D-F094-42BE-8DE5-B861A9A81E75}" type="slidenum">
              <a:rPr lang="sv-SE" smtClean="0"/>
              <a:pPr/>
              <a:t>‹#›</a:t>
            </a:fld>
            <a:endParaRPr lang="sv-SE"/>
          </a:p>
        </p:txBody>
      </p:sp>
    </p:spTree>
    <p:extLst>
      <p:ext uri="{BB962C8B-B14F-4D97-AF65-F5344CB8AC3E}">
        <p14:creationId xmlns="" xmlns:p14="http://schemas.microsoft.com/office/powerpoint/2010/main" val="234897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proposed </a:t>
            </a:r>
            <a:r>
              <a:rPr lang="en-US" dirty="0" err="1" smtClean="0"/>
              <a:t>QoE</a:t>
            </a:r>
            <a:r>
              <a:rPr lang="en-US" dirty="0" smtClean="0"/>
              <a:t>-aware adaptive video streaming</a:t>
            </a:r>
            <a:r>
              <a:rPr lang="en-US" baseline="0" dirty="0" smtClean="0"/>
              <a:t> </a:t>
            </a:r>
            <a:r>
              <a:rPr lang="en-US" dirty="0" smtClean="0"/>
              <a:t>streams an optimized video in the constant perceptual video quality that is supported by </a:t>
            </a:r>
            <a:r>
              <a:rPr lang="en-US" baseline="0" dirty="0" smtClean="0"/>
              <a:t>network conditions, using the remaining bandwidth to </a:t>
            </a:r>
            <a:r>
              <a:rPr lang="en-US" baseline="0" dirty="0" err="1" smtClean="0"/>
              <a:t>prefetch</a:t>
            </a:r>
            <a:r>
              <a:rPr lang="en-US" baseline="0" dirty="0" smtClean="0"/>
              <a:t> future seconds of optimized video stream. </a:t>
            </a:r>
          </a:p>
          <a:p>
            <a:pPr>
              <a:buFont typeface="Arial" pitchFamily="34" charset="0"/>
              <a:buChar char="•"/>
            </a:pPr>
            <a:r>
              <a:rPr lang="en-US" baseline="0" dirty="0" smtClean="0"/>
              <a:t> This streaming is run over DASH, and switches to lower qualities in case a video segment can be downloaded until the end of next second and there are no remaining bits in the buffer. However this should not occur so frequently, since an optimized video quality is carefully chosen to reflect statistical properties of available bandwidth.</a:t>
            </a:r>
          </a:p>
          <a:p>
            <a:pPr>
              <a:buFont typeface="Arial" pitchFamily="34" charset="0"/>
              <a:buChar char="•"/>
            </a:pPr>
            <a:r>
              <a:rPr lang="en-US" baseline="0" dirty="0" smtClean="0"/>
              <a:t> By limiting the maximum bitrates of individual video segments and </a:t>
            </a:r>
            <a:r>
              <a:rPr lang="en-US" baseline="0" dirty="0" err="1" smtClean="0"/>
              <a:t>prefetching</a:t>
            </a:r>
            <a:r>
              <a:rPr lang="en-US" baseline="0" dirty="0" smtClean="0"/>
              <a:t> the optimized video in advance of </a:t>
            </a:r>
            <a:r>
              <a:rPr lang="en-US" baseline="0" dirty="0" err="1" smtClean="0"/>
              <a:t>playout</a:t>
            </a:r>
            <a:r>
              <a:rPr lang="en-US" baseline="0" dirty="0" smtClean="0"/>
              <a:t>, this method improves the worst video qualities introduced by DASH and reduces amplitude of video quality variations, while reducing bandwidth. </a:t>
            </a:r>
          </a:p>
          <a:p>
            <a:pPr>
              <a:buFont typeface="Arial" pitchFamily="34" charset="0"/>
              <a:buChar char="•"/>
            </a:pPr>
            <a:r>
              <a:rPr lang="en-US" baseline="0" dirty="0" smtClean="0"/>
              <a:t> It has been shown that users are more sensitive to quality degradations than they appreciate quality improvements, therefore quality of streaming video will be better perceived by increasing the lowest video quality than by increasing any other higher quality level.</a:t>
            </a:r>
          </a:p>
        </p:txBody>
      </p:sp>
      <p:sp>
        <p:nvSpPr>
          <p:cNvPr id="4" name="Slide Number Placeholder 3"/>
          <p:cNvSpPr>
            <a:spLocks noGrp="1"/>
          </p:cNvSpPr>
          <p:nvPr>
            <p:ph type="sldNum" sz="quarter" idx="10"/>
          </p:nvPr>
        </p:nvSpPr>
        <p:spPr/>
        <p:txBody>
          <a:bodyPr/>
          <a:lstStyle/>
          <a:p>
            <a:fld id="{ED79297D-F094-42BE-8DE5-B861A9A81E75}" type="slidenum">
              <a:rPr lang="sv-SE" smtClean="0"/>
              <a:pPr/>
              <a:t>11</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After running the DASH and </a:t>
            </a:r>
            <a:r>
              <a:rPr lang="en-US" dirty="0" err="1" smtClean="0"/>
              <a:t>QoE</a:t>
            </a:r>
            <a:r>
              <a:rPr lang="en-US" dirty="0" smtClean="0"/>
              <a:t>-aware streaming over the same videos and</a:t>
            </a:r>
            <a:r>
              <a:rPr lang="en-US" baseline="0" dirty="0" smtClean="0"/>
              <a:t> data rates in the controlled laboratory environment, we show the following results:</a:t>
            </a:r>
          </a:p>
          <a:p>
            <a:pPr marL="228600" indent="-228600">
              <a:buFont typeface="Arial" pitchFamily="34" charset="0"/>
              <a:buAutoNum type="arabicParenR"/>
            </a:pPr>
            <a:r>
              <a:rPr lang="en-US" baseline="0" dirty="0" smtClean="0"/>
              <a:t>that our proposed streaming can improve up to 20-60% of lowest video qualities experienced by DASH</a:t>
            </a:r>
          </a:p>
          <a:p>
            <a:pPr marL="228600" indent="-228600">
              <a:buFont typeface="Arial" pitchFamily="34" charset="0"/>
              <a:buAutoNum type="arabicParenR"/>
            </a:pPr>
            <a:r>
              <a:rPr lang="en-US" baseline="0" dirty="0" smtClean="0"/>
              <a:t>it can save up to 60% bandwidth to operators by delivering the same  perceptual quality as DASH or deliver the superior video quality, while saving up to 40% bandwidth</a:t>
            </a:r>
          </a:p>
          <a:p>
            <a:pPr marL="228600" indent="-228600">
              <a:buFont typeface="Arial" pitchFamily="34" charset="0"/>
              <a:buAutoNum type="arabicParenR"/>
            </a:pPr>
            <a:r>
              <a:rPr lang="en-US" dirty="0" smtClean="0"/>
              <a:t>With these</a:t>
            </a:r>
            <a:r>
              <a:rPr lang="en-US" baseline="0" dirty="0" smtClean="0"/>
              <a:t> figures up to 2-3x more videos can be provided to mobile users for the same data plan</a:t>
            </a:r>
          </a:p>
          <a:p>
            <a:pPr marL="228600" indent="-228600">
              <a:buFont typeface="Arial" pitchFamily="34" charset="0"/>
              <a:buAutoNum type="arabicParenR"/>
            </a:pPr>
            <a:r>
              <a:rPr lang="en-US" baseline="0" dirty="0" smtClean="0"/>
              <a:t>And up to 1.7 million US dollars can be saved per week to content providers.</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12</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It has been</a:t>
            </a:r>
            <a:r>
              <a:rPr lang="en-US" baseline="0" dirty="0" smtClean="0"/>
              <a:t> known that energy consumption in mobile devices that is related to mobile data transfer linearly increases with the duration of data transfers over the radio interface, which depend on the download data rates achievable by the device.</a:t>
            </a:r>
          </a:p>
          <a:p>
            <a:pPr>
              <a:buFont typeface="Arial" pitchFamily="34" charset="0"/>
              <a:buChar char="•"/>
            </a:pPr>
            <a:r>
              <a:rPr lang="en-US" baseline="0" dirty="0" smtClean="0"/>
              <a:t> Therefore, the transfer of 15 min YouTube video over the varying mobile data rate channel can take different time (from 30 till 15 minutes) depending on which data rates the content has been downloaded (150kB/s or 300kB/s), thus affecting the device energy consumption.</a:t>
            </a:r>
          </a:p>
          <a:p>
            <a:pPr>
              <a:buFont typeface="Arial" pitchFamily="34" charset="0"/>
              <a:buChar char="•"/>
            </a:pPr>
            <a:r>
              <a:rPr lang="en-US" baseline="0" dirty="0" smtClean="0"/>
              <a:t> The question is if the opportunistic context-aware </a:t>
            </a:r>
            <a:r>
              <a:rPr lang="en-US" baseline="0" dirty="0" err="1" smtClean="0"/>
              <a:t>prefetching</a:t>
            </a:r>
            <a:r>
              <a:rPr lang="en-US" baseline="0" dirty="0" smtClean="0"/>
              <a:t> can reduce energy consumed for mobile video delivery compared to on demand download. </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13</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 typeface="Arial" pitchFamily="34" charset="0"/>
              <a:buChar char="•"/>
            </a:pPr>
            <a:r>
              <a:rPr lang="en-US" dirty="0" smtClean="0"/>
              <a:t> The idea</a:t>
            </a:r>
            <a:r>
              <a:rPr lang="en-US" baseline="0" dirty="0" smtClean="0"/>
              <a:t> of c</a:t>
            </a:r>
            <a:r>
              <a:rPr lang="en-US" dirty="0" smtClean="0"/>
              <a:t>ontext-aware mobile video </a:t>
            </a:r>
            <a:r>
              <a:rPr lang="en-US" dirty="0" err="1" smtClean="0"/>
              <a:t>prefetching</a:t>
            </a:r>
            <a:r>
              <a:rPr lang="en-US" dirty="0" smtClean="0"/>
              <a:t> is to exploit</a:t>
            </a:r>
            <a:r>
              <a:rPr lang="en-US" baseline="0" dirty="0" smtClean="0"/>
              <a:t> times and locations with high data rates to deliver the video content before the user requests it, thus potentially reducing the energy consumption of video delivery, and improve the user’s experience by playing the </a:t>
            </a:r>
            <a:r>
              <a:rPr lang="en-US" baseline="0" dirty="0" err="1" smtClean="0"/>
              <a:t>prestored</a:t>
            </a:r>
            <a:r>
              <a:rPr lang="en-US" baseline="0" dirty="0" smtClean="0"/>
              <a:t> video from the device’s memory with virtually no perceived interruptions or delays.</a:t>
            </a:r>
          </a:p>
          <a:p>
            <a:pPr>
              <a:buFont typeface="Arial" pitchFamily="34" charset="0"/>
              <a:buChar char="•"/>
            </a:pPr>
            <a:r>
              <a:rPr lang="en-US" baseline="0" dirty="0" smtClean="0"/>
              <a:t> We propose 2 </a:t>
            </a:r>
            <a:r>
              <a:rPr lang="en-US" baseline="0" dirty="0" err="1" smtClean="0"/>
              <a:t>prefetching</a:t>
            </a:r>
            <a:r>
              <a:rPr lang="en-US" baseline="0" dirty="0" smtClean="0"/>
              <a:t> methods that </a:t>
            </a:r>
            <a:r>
              <a:rPr lang="en-US" baseline="0" dirty="0" err="1" smtClean="0"/>
              <a:t>prefetch</a:t>
            </a:r>
            <a:r>
              <a:rPr lang="en-US" baseline="0" dirty="0" smtClean="0"/>
              <a:t> the content on data rates that are equal to or </a:t>
            </a:r>
            <a:r>
              <a:rPr lang="en-US" baseline="0" dirty="0" err="1" smtClean="0"/>
              <a:t>greather</a:t>
            </a:r>
            <a:r>
              <a:rPr lang="en-US" baseline="0" dirty="0" smtClean="0"/>
              <a:t> than the given threshold. They differ based on how they obtain a user’s data rates:</a:t>
            </a:r>
          </a:p>
          <a:p>
            <a:pPr marL="228600" indent="-228600">
              <a:buFont typeface="Arial" pitchFamily="34" charset="0"/>
              <a:buAutoNum type="arabicParenR"/>
            </a:pPr>
            <a:r>
              <a:rPr lang="en-US" baseline="0" dirty="0" smtClean="0"/>
              <a:t>Operator-like </a:t>
            </a:r>
            <a:r>
              <a:rPr lang="en-US" baseline="0" dirty="0" err="1" smtClean="0"/>
              <a:t>prefetching</a:t>
            </a:r>
            <a:r>
              <a:rPr lang="en-US" baseline="0" dirty="0" smtClean="0"/>
              <a:t> has complete knowledge of user’s connectivity and data rates, which represents ideal view that is closest to a mobile operator.</a:t>
            </a:r>
          </a:p>
          <a:p>
            <a:pPr marL="228600" indent="-228600">
              <a:buFont typeface="Arial" pitchFamily="34" charset="0"/>
              <a:buNone/>
            </a:pPr>
            <a:r>
              <a:rPr lang="en-US" baseline="0" dirty="0" err="1" smtClean="0"/>
              <a:t>Prefetching</a:t>
            </a:r>
            <a:r>
              <a:rPr lang="en-US" baseline="0" dirty="0" smtClean="0"/>
              <a:t> cost is defined as the time spent actively </a:t>
            </a:r>
            <a:r>
              <a:rPr lang="en-US" baseline="0" dirty="0" err="1" smtClean="0"/>
              <a:t>prefetching</a:t>
            </a:r>
            <a:r>
              <a:rPr lang="en-US" baseline="0" dirty="0" smtClean="0"/>
              <a:t> the content, while </a:t>
            </a:r>
            <a:r>
              <a:rPr lang="en-US" baseline="0" dirty="0" err="1" smtClean="0"/>
              <a:t>prefetching</a:t>
            </a:r>
            <a:r>
              <a:rPr lang="en-US" baseline="0" dirty="0" smtClean="0"/>
              <a:t> SLA represents the duration from the start to the end of </a:t>
            </a:r>
            <a:r>
              <a:rPr lang="en-US" baseline="0" dirty="0" err="1" smtClean="0"/>
              <a:t>prefetching</a:t>
            </a:r>
            <a:r>
              <a:rPr lang="en-US" baseline="0" dirty="0" smtClean="0"/>
              <a:t>. Contrary to </a:t>
            </a:r>
            <a:r>
              <a:rPr lang="en-US" baseline="0" dirty="0" err="1" smtClean="0"/>
              <a:t>prefetching</a:t>
            </a:r>
            <a:r>
              <a:rPr lang="en-US" baseline="0" dirty="0" smtClean="0"/>
              <a:t>, on demand download downloads the content independently of data rates. </a:t>
            </a:r>
          </a:p>
          <a:p>
            <a:pPr marL="228600" indent="-228600">
              <a:buFont typeface="Arial" pitchFamily="34" charset="0"/>
              <a:buNone/>
            </a:pPr>
            <a:r>
              <a:rPr lang="en-US" baseline="0" dirty="0" smtClean="0"/>
              <a:t>2) Over-the-Top </a:t>
            </a:r>
            <a:r>
              <a:rPr lang="en-US" baseline="0" dirty="0" err="1" smtClean="0"/>
              <a:t>prefetching</a:t>
            </a:r>
            <a:r>
              <a:rPr lang="en-US" baseline="0" dirty="0" smtClean="0"/>
              <a:t> has no prior knowledge of user’s connectivity and data rates,  it periodically probes the channel quality to estimate the achievable data rates, using the wake up time and sleep time parameters. During the wake up time, the method </a:t>
            </a:r>
            <a:r>
              <a:rPr lang="en-US" baseline="0" dirty="0" err="1" smtClean="0"/>
              <a:t>prefetches</a:t>
            </a:r>
            <a:r>
              <a:rPr lang="en-US" baseline="0" dirty="0" smtClean="0"/>
              <a:t> the bits and estimates the achievable data rate, comparing it to the given threshold, and continues with </a:t>
            </a:r>
            <a:r>
              <a:rPr lang="en-US" baseline="0" dirty="0" err="1" smtClean="0"/>
              <a:t>prefetching</a:t>
            </a:r>
            <a:r>
              <a:rPr lang="en-US" baseline="0" dirty="0" smtClean="0"/>
              <a:t> if the obtained data rate is equal to or greater than the threshold. Otherwise it goes into sleep for tau seconds, after which it restarts the channel probing phase. The </a:t>
            </a:r>
            <a:r>
              <a:rPr lang="en-US" baseline="0" dirty="0" err="1" smtClean="0"/>
              <a:t>prefetching</a:t>
            </a:r>
            <a:r>
              <a:rPr lang="en-US" baseline="0" dirty="0" smtClean="0"/>
              <a:t> continues until either the end of the file transfer round or until experiencing the lower than the threshold data rate.  </a:t>
            </a:r>
          </a:p>
          <a:p>
            <a:pPr marL="228600" indent="-228600">
              <a:buFont typeface="Arial" pitchFamily="34" charset="0"/>
              <a:buChar char="•"/>
            </a:pPr>
            <a:r>
              <a:rPr lang="en-US" baseline="0" dirty="0" smtClean="0"/>
              <a:t>The benefit of OTT </a:t>
            </a:r>
            <a:r>
              <a:rPr lang="en-US" baseline="0" dirty="0" err="1" smtClean="0"/>
              <a:t>prefetching</a:t>
            </a:r>
            <a:r>
              <a:rPr lang="en-US" baseline="0" dirty="0" smtClean="0"/>
              <a:t> is estimating achievable data rates without involvement of operator, due to which it can be performed on a mobile device. However, there is a cost of </a:t>
            </a:r>
            <a:r>
              <a:rPr lang="en-US" baseline="0" dirty="0" err="1" smtClean="0"/>
              <a:t>prefetching</a:t>
            </a:r>
            <a:r>
              <a:rPr lang="en-US" baseline="0" dirty="0" smtClean="0"/>
              <a:t> some of the bits on lower data rates than the threshold during the channel probing phase, which decreases the potential energy savings. This cost can potentially be reduced by reducing the channel probing frequency, hence with a potential risk of missing </a:t>
            </a:r>
            <a:r>
              <a:rPr lang="en-US" baseline="0" dirty="0" err="1" smtClean="0"/>
              <a:t>prefetching</a:t>
            </a:r>
            <a:r>
              <a:rPr lang="en-US" baseline="0" dirty="0" smtClean="0"/>
              <a:t> opportunities if device is not frequently exposed to the target data rates. The number of </a:t>
            </a:r>
            <a:r>
              <a:rPr lang="en-US" baseline="0" dirty="0" err="1" smtClean="0"/>
              <a:t>prefetching</a:t>
            </a:r>
            <a:r>
              <a:rPr lang="en-US" baseline="0" dirty="0" smtClean="0"/>
              <a:t> opportunities can be increased by carefully selecting the target </a:t>
            </a:r>
            <a:r>
              <a:rPr lang="en-US" baseline="0" dirty="0" err="1" smtClean="0"/>
              <a:t>prefetching</a:t>
            </a:r>
            <a:r>
              <a:rPr lang="en-US" baseline="0" dirty="0" smtClean="0"/>
              <a:t> data rate to reflect the frequency of the device experiencing the same data rates throughout the day.  Therefore, we investigate the potential energy savings of </a:t>
            </a:r>
            <a:r>
              <a:rPr lang="en-US" baseline="0" dirty="0" err="1" smtClean="0"/>
              <a:t>prefetching</a:t>
            </a:r>
            <a:r>
              <a:rPr lang="en-US" baseline="0" dirty="0" smtClean="0"/>
              <a:t> as a function of different threshold values and sleep times that determine the channel probing frequency, as well as the </a:t>
            </a:r>
            <a:r>
              <a:rPr lang="en-US" baseline="0" dirty="0" err="1" smtClean="0"/>
              <a:t>prefetching</a:t>
            </a:r>
            <a:r>
              <a:rPr lang="en-US" baseline="0" dirty="0" smtClean="0"/>
              <a:t> SLA representing how long time in advance the content </a:t>
            </a:r>
            <a:r>
              <a:rPr lang="en-US" baseline="0" dirty="0" err="1" smtClean="0"/>
              <a:t>prefetching</a:t>
            </a:r>
            <a:r>
              <a:rPr lang="en-US" baseline="0" dirty="0" smtClean="0"/>
              <a:t> needs to start before the user can select to view it.</a:t>
            </a:r>
          </a:p>
        </p:txBody>
      </p:sp>
      <p:sp>
        <p:nvSpPr>
          <p:cNvPr id="4" name="Slide Number Placeholder 3"/>
          <p:cNvSpPr>
            <a:spLocks noGrp="1"/>
          </p:cNvSpPr>
          <p:nvPr>
            <p:ph type="sldNum" sz="quarter" idx="10"/>
          </p:nvPr>
        </p:nvSpPr>
        <p:spPr/>
        <p:txBody>
          <a:bodyPr/>
          <a:lstStyle/>
          <a:p>
            <a:fld id="{ED79297D-F094-42BE-8DE5-B861A9A81E75}" type="slidenum">
              <a:rPr lang="sv-SE" smtClean="0"/>
              <a:pPr/>
              <a:t>14</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main result of </a:t>
            </a:r>
            <a:r>
              <a:rPr lang="en-US" dirty="0" err="1" smtClean="0"/>
              <a:t>prefetching</a:t>
            </a:r>
            <a:r>
              <a:rPr lang="en-US" dirty="0" smtClean="0"/>
              <a:t> performances</a:t>
            </a:r>
            <a:r>
              <a:rPr lang="en-US" baseline="0" dirty="0" smtClean="0"/>
              <a:t> is that OTT </a:t>
            </a:r>
            <a:r>
              <a:rPr lang="en-US" baseline="0" dirty="0" err="1" smtClean="0"/>
              <a:t>prefetching</a:t>
            </a:r>
            <a:r>
              <a:rPr lang="en-US" baseline="0" dirty="0" smtClean="0"/>
              <a:t> can reduce 20%-70% energy cost of video delivery compared to on demand download, depending on the pattern of user’s data rates.</a:t>
            </a:r>
          </a:p>
          <a:p>
            <a:pPr>
              <a:buFont typeface="Arial" pitchFamily="34" charset="0"/>
              <a:buChar char="•"/>
            </a:pPr>
            <a:r>
              <a:rPr lang="en-US" baseline="0" dirty="0" smtClean="0"/>
              <a:t> An example of results are based on the mobile users data rate log shown in figure below. The upper line shows the on demand content download time, while the bottom line depicts the OTT </a:t>
            </a:r>
            <a:r>
              <a:rPr lang="en-US" baseline="0" dirty="0" err="1" smtClean="0"/>
              <a:t>prefetching</a:t>
            </a:r>
            <a:r>
              <a:rPr lang="en-US" baseline="0" dirty="0" smtClean="0"/>
              <a:t> cost if the user would have been connected to </a:t>
            </a:r>
            <a:r>
              <a:rPr lang="en-US" baseline="0" dirty="0" err="1" smtClean="0"/>
              <a:t>WiFi</a:t>
            </a:r>
            <a:r>
              <a:rPr lang="en-US" baseline="0" dirty="0" smtClean="0"/>
              <a:t>, which is only theoretical since our data rates were logged when user was connected to mobile access networks only. </a:t>
            </a:r>
          </a:p>
          <a:p>
            <a:pPr>
              <a:buFont typeface="Arial" pitchFamily="34" charset="0"/>
              <a:buChar char="•"/>
            </a:pPr>
            <a:r>
              <a:rPr lang="en-US" baseline="0" dirty="0" smtClean="0"/>
              <a:t> The exponentially decreasing blue line depicts OP PRE, which achieves up to 72% energy cost reduction at threshold data rate of 900kByte/s, when all data rates are known in advance, compared to downloading content on demand. (Energy cost reduction is computed as a difference between the download time and </a:t>
            </a:r>
            <a:r>
              <a:rPr lang="en-US" baseline="0" dirty="0" err="1" smtClean="0"/>
              <a:t>prefetching</a:t>
            </a:r>
            <a:r>
              <a:rPr lang="en-US" baseline="0" dirty="0" smtClean="0"/>
              <a:t> cost, divided by the download time.)</a:t>
            </a:r>
          </a:p>
          <a:p>
            <a:pPr>
              <a:buFont typeface="Arial" pitchFamily="34" charset="0"/>
              <a:buChar char="•"/>
            </a:pPr>
            <a:r>
              <a:rPr lang="en-US" baseline="0" dirty="0" smtClean="0"/>
              <a:t> Otherwise, up to 30% energy cost reduction with OTT </a:t>
            </a:r>
            <a:r>
              <a:rPr lang="en-US" baseline="0" dirty="0" err="1" smtClean="0"/>
              <a:t>prefetching</a:t>
            </a:r>
            <a:r>
              <a:rPr lang="en-US" baseline="0" dirty="0" smtClean="0"/>
              <a:t> performed at threshold data rate of 300 </a:t>
            </a:r>
            <a:r>
              <a:rPr lang="en-US" baseline="0" dirty="0" err="1" smtClean="0"/>
              <a:t>kByte</a:t>
            </a:r>
            <a:r>
              <a:rPr lang="en-US" baseline="0" dirty="0" smtClean="0"/>
              <a:t>/s and sleep time of 31 second, compared to downloading content on demand. </a:t>
            </a:r>
          </a:p>
          <a:p>
            <a:pPr>
              <a:buFont typeface="Arial" pitchFamily="34" charset="0"/>
              <a:buChar char="•"/>
            </a:pPr>
            <a:r>
              <a:rPr lang="en-US" baseline="0" dirty="0" smtClean="0"/>
              <a:t> The OTT </a:t>
            </a:r>
            <a:r>
              <a:rPr lang="en-US" baseline="0" dirty="0" err="1" smtClean="0"/>
              <a:t>prefetching</a:t>
            </a:r>
            <a:r>
              <a:rPr lang="en-US" baseline="0" dirty="0" smtClean="0"/>
              <a:t> cost decreases until the point where most of the available data rates are equal to or lower than the threshold, which happens in this case close to the average data rate. After this point the availability of data rates that meet the threshold decreases, which increases the energy cost again since more and more content bits are </a:t>
            </a:r>
            <a:r>
              <a:rPr lang="en-US" baseline="0" dirty="0" err="1" smtClean="0"/>
              <a:t>prefetched</a:t>
            </a:r>
            <a:r>
              <a:rPr lang="en-US" baseline="0" dirty="0" smtClean="0"/>
              <a:t> during the channel probing phase. All </a:t>
            </a:r>
            <a:r>
              <a:rPr lang="en-US" baseline="0" dirty="0" err="1" smtClean="0"/>
              <a:t>prefetching</a:t>
            </a:r>
            <a:r>
              <a:rPr lang="en-US" baseline="0" dirty="0" smtClean="0"/>
              <a:t> costs converge to downloading time in case of very high threshold.</a:t>
            </a:r>
          </a:p>
          <a:p>
            <a:pPr>
              <a:buFont typeface="Arial" pitchFamily="34" charset="0"/>
              <a:buChar char="•"/>
            </a:pPr>
            <a:r>
              <a:rPr lang="en-US" baseline="0" dirty="0" smtClean="0"/>
              <a:t> It can also be observed that the longer the sleep time is, the lower the </a:t>
            </a:r>
            <a:r>
              <a:rPr lang="en-US" baseline="0" dirty="0" err="1" smtClean="0"/>
              <a:t>prefetching</a:t>
            </a:r>
            <a:r>
              <a:rPr lang="en-US" baseline="0" dirty="0" smtClean="0"/>
              <a:t> cost, which is due to the fact that by sleeping longer increases the likelihood of moving faster away from the areas with low data rate.</a:t>
            </a:r>
          </a:p>
          <a:p>
            <a:pPr>
              <a:buFont typeface="Arial" pitchFamily="34" charset="0"/>
              <a:buChar char="•"/>
            </a:pPr>
            <a:r>
              <a:rPr lang="en-US" baseline="0" dirty="0" smtClean="0"/>
              <a:t> The </a:t>
            </a:r>
            <a:r>
              <a:rPr lang="en-US" baseline="0" dirty="0" err="1" smtClean="0"/>
              <a:t>prefetching</a:t>
            </a:r>
            <a:r>
              <a:rPr lang="en-US" baseline="0" dirty="0" smtClean="0"/>
              <a:t> SLA increases with target </a:t>
            </a:r>
            <a:r>
              <a:rPr lang="en-US" baseline="0" dirty="0" err="1" smtClean="0"/>
              <a:t>prefetching</a:t>
            </a:r>
            <a:r>
              <a:rPr lang="en-US" baseline="0" dirty="0" smtClean="0"/>
              <a:t> data rate and the sleep time. The </a:t>
            </a:r>
            <a:r>
              <a:rPr lang="en-US" baseline="0" dirty="0" err="1" smtClean="0"/>
              <a:t>prefetching</a:t>
            </a:r>
            <a:r>
              <a:rPr lang="en-US" baseline="0" dirty="0" smtClean="0"/>
              <a:t> needs to start 1.2 hours in advance in case of maximum energy cost reduction to be available to users on time for viewing, using threshold of 300kByte/s and tau of 31 second.</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15</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 When </a:t>
            </a:r>
            <a:r>
              <a:rPr lang="en-US" baseline="0" dirty="0" smtClean="0"/>
              <a:t>deploying this </a:t>
            </a:r>
            <a:r>
              <a:rPr lang="en-US" baseline="0" dirty="0" err="1" smtClean="0"/>
              <a:t>prefetching</a:t>
            </a:r>
            <a:r>
              <a:rPr lang="en-US" baseline="0" dirty="0" smtClean="0"/>
              <a:t> technique on a mobile device, it is important to tune the </a:t>
            </a:r>
            <a:r>
              <a:rPr lang="en-US" baseline="0" dirty="0" err="1" smtClean="0"/>
              <a:t>prefetching</a:t>
            </a:r>
            <a:r>
              <a:rPr lang="en-US" baseline="0" dirty="0" smtClean="0"/>
              <a:t> parameters according the experienced network conditions in order to maximize the energy cost reduction of mobile video delivery.</a:t>
            </a:r>
          </a:p>
          <a:p>
            <a:pPr>
              <a:buFont typeface="Arial" pitchFamily="34" charset="0"/>
              <a:buChar char="•"/>
            </a:pPr>
            <a:r>
              <a:rPr lang="en-US" baseline="0" dirty="0" smtClean="0"/>
              <a:t> We came up with a method of deriving the optimal target </a:t>
            </a:r>
            <a:r>
              <a:rPr lang="en-US" baseline="0" dirty="0" err="1" smtClean="0"/>
              <a:t>prefetching</a:t>
            </a:r>
            <a:r>
              <a:rPr lang="en-US" baseline="0" dirty="0" smtClean="0"/>
              <a:t> data rate based on statistical properties of data rates. Instead of monitoring data rates in time, with a knowledge of the average data rate and a peak to mean ratio we can estimate the optimal threshold that can maximize the energy gains.</a:t>
            </a:r>
          </a:p>
          <a:p>
            <a:pPr>
              <a:buFont typeface="Arial" pitchFamily="34" charset="0"/>
              <a:buChar char="•"/>
            </a:pPr>
            <a:r>
              <a:rPr lang="en-US" baseline="0" dirty="0" smtClean="0"/>
              <a:t> We extracted from the </a:t>
            </a:r>
            <a:r>
              <a:rPr lang="en-US" baseline="0" dirty="0" err="1" smtClean="0"/>
              <a:t>prefetching</a:t>
            </a:r>
            <a:r>
              <a:rPr lang="en-US" baseline="0" dirty="0" smtClean="0"/>
              <a:t> results that give the maximum energy cost reduction these 3 parameter values and fitted them into the plane, obtaining this equation that has goodness of fit 0.8372 and root mean square error of 76.</a:t>
            </a:r>
          </a:p>
          <a:p>
            <a:pPr>
              <a:buFont typeface="Arial" pitchFamily="34" charset="0"/>
              <a:buChar char="•"/>
            </a:pPr>
            <a:r>
              <a:rPr lang="en-US" baseline="0" dirty="0" smtClean="0"/>
              <a:t> We can observe from this equation that higher peak-to-mean and lower average data rate require lower optimal target </a:t>
            </a:r>
            <a:r>
              <a:rPr lang="en-US" baseline="0" dirty="0" err="1" smtClean="0"/>
              <a:t>prefetching</a:t>
            </a:r>
            <a:r>
              <a:rPr lang="en-US" baseline="0" dirty="0" smtClean="0"/>
              <a:t> data rate to maximize the energy gains.</a:t>
            </a:r>
          </a:p>
          <a:p>
            <a:pPr>
              <a:buFont typeface="Arial" pitchFamily="34" charset="0"/>
              <a:buChar char="•"/>
            </a:pPr>
            <a:r>
              <a:rPr lang="en-US" baseline="0" dirty="0" smtClean="0"/>
              <a:t> Then we plotted the actual and estimated optimal target threshold values for different data rate channels conditions, as a function of these two parameters. We can observe that the estimated values are closest to the actual values in case of lower average data rates and high peak to mean ratios or the high average data rates and low peak to mean ratio. Here is the correlation of data rates with past values the highest, the users have routine places that they visit during the day and the data rate log is long enough to derive those locations, while in the middle of two graphs there is moderate correlation of data rates with past values, users were more deviating from their routine visiting new locations with different data rate characteristics and their logs were very short. The longer and the more precise the log is, the closer estimated to the actual optimal target </a:t>
            </a:r>
            <a:r>
              <a:rPr lang="en-US" baseline="0" dirty="0" err="1" smtClean="0"/>
              <a:t>prefetching</a:t>
            </a:r>
            <a:r>
              <a:rPr lang="en-US" baseline="0" dirty="0" smtClean="0"/>
              <a:t> data rate is expected.</a:t>
            </a:r>
          </a:p>
          <a:p>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16</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Context-aware middleware is</a:t>
            </a:r>
            <a:r>
              <a:rPr lang="en-US" baseline="0" dirty="0" smtClean="0"/>
              <a:t> a mediator between sensors and applications, responsible for context discovery, collection, processing, storage, and distribution of context information to applications that needs to adapt to this information. Context information is any information that can be sensed from the environment, user’s device and that can be used to adapt the application ‘s behavior accordingly.</a:t>
            </a:r>
          </a:p>
          <a:p>
            <a:pPr>
              <a:buFont typeface="Arial" pitchFamily="34" charset="0"/>
              <a:buChar char="•"/>
            </a:pPr>
            <a:r>
              <a:rPr lang="en-US" baseline="0" dirty="0" smtClean="0"/>
              <a:t> Applications send context queries or triggers to the middleware to obtain needed context information and they can also provide context information to the middleware, acting as context sources.</a:t>
            </a:r>
          </a:p>
          <a:p>
            <a:pPr>
              <a:buFont typeface="Arial" pitchFamily="34" charset="0"/>
              <a:buChar char="•"/>
            </a:pPr>
            <a:r>
              <a:rPr lang="en-US" baseline="0" dirty="0" smtClean="0"/>
              <a:t> We performed different context management investigations during my licentiate thesis and since </a:t>
            </a:r>
            <a:r>
              <a:rPr lang="en-US" baseline="0" dirty="0" err="1" smtClean="0"/>
              <a:t>thenwhat</a:t>
            </a:r>
            <a:r>
              <a:rPr lang="en-US" baseline="0" dirty="0" smtClean="0"/>
              <a:t> has changed is the context-aware application (which is mobile video content delivery instead of context-aware communication) and the type of context used that is no longer centered around the user, but also around the video player, video content, network bandwidth, etc.</a:t>
            </a:r>
          </a:p>
        </p:txBody>
      </p:sp>
      <p:sp>
        <p:nvSpPr>
          <p:cNvPr id="4" name="Slide Number Placeholder 3"/>
          <p:cNvSpPr>
            <a:spLocks noGrp="1"/>
          </p:cNvSpPr>
          <p:nvPr>
            <p:ph type="sldNum" sz="quarter" idx="10"/>
          </p:nvPr>
        </p:nvSpPr>
        <p:spPr/>
        <p:txBody>
          <a:bodyPr/>
          <a:lstStyle/>
          <a:p>
            <a:fld id="{ED79297D-F094-42BE-8DE5-B861A9A81E75}" type="slidenum">
              <a:rPr lang="sv-SE" smtClean="0"/>
              <a:pPr/>
              <a:t>17</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100" dirty="0" smtClean="0"/>
              <a:t> This slide</a:t>
            </a:r>
            <a:r>
              <a:rPr lang="en-US" sz="1100" baseline="0" dirty="0" smtClean="0"/>
              <a:t> presents the </a:t>
            </a:r>
            <a:r>
              <a:rPr lang="en-US" sz="1100" dirty="0" smtClean="0"/>
              <a:t>investigations and their</a:t>
            </a:r>
            <a:r>
              <a:rPr lang="en-US" sz="1100" baseline="0" dirty="0" smtClean="0"/>
              <a:t> results that were performed in time frame of 2006 till 2009/2010. during and a bit after my licentiate thesis. Note that the results and conclusions might not be valid any longer when considering status of the mentioned technologies today, but the novelty and contributions should be judged from the given time period’s perspective. </a:t>
            </a:r>
          </a:p>
          <a:p>
            <a:pPr>
              <a:buFont typeface="Arial" pitchFamily="34" charset="0"/>
              <a:buChar char="•"/>
            </a:pPr>
            <a:r>
              <a:rPr lang="en-US" sz="1100" dirty="0" smtClean="0"/>
              <a:t> The</a:t>
            </a:r>
            <a:r>
              <a:rPr lang="en-US" sz="1100" baseline="0" dirty="0" smtClean="0"/>
              <a:t> contributions are the following: </a:t>
            </a:r>
          </a:p>
          <a:p>
            <a:pPr marL="228600" indent="-228600">
              <a:buFont typeface="Arial" pitchFamily="34" charset="0"/>
              <a:buAutoNum type="arabicParenR"/>
            </a:pPr>
            <a:r>
              <a:rPr lang="en-US" sz="1100" baseline="0" dirty="0" smtClean="0"/>
              <a:t>We investigated whether the aggregation of context updates from multiple sensors pays off (and if so, for which number of sensors) with respect to the time that is needed by application to wait for context information from each of these individual sensors. We showed that context aggregation outperforms sending of individual context updates with 3 or more sensors.</a:t>
            </a:r>
          </a:p>
          <a:p>
            <a:pPr marL="228600" indent="-228600">
              <a:buFont typeface="Arial" pitchFamily="34" charset="0"/>
              <a:buAutoNum type="arabicParenR"/>
            </a:pPr>
            <a:r>
              <a:rPr lang="en-US" sz="1100" baseline="0" dirty="0" smtClean="0"/>
              <a:t>We examined if high level context can be synthesized on a mobile device in order to be used by interactive applications in sports domain running on the same device and showed on a Nokia N800 device that it is possible to perform context synthesis with an average latency of 2 seconds, while the frequency of context updates was 3 seconds. The impression of users (spectators in the race) following the synthesized context of gaps and groups of cyclists in a virtual ranking service was very positive, stating that a few seconds of delay did not affect their viewing experience.</a:t>
            </a:r>
          </a:p>
          <a:p>
            <a:pPr marL="228600" indent="-228600">
              <a:buFont typeface="Arial" pitchFamily="34" charset="0"/>
              <a:buAutoNum type="arabicParenR"/>
            </a:pPr>
            <a:r>
              <a:rPr lang="en-US" sz="1100" baseline="0" dirty="0" smtClean="0"/>
              <a:t>We studied if it is more energy efficient to let each device discover context by itself when coming to a new location or to distribute once discovered context to each device in advance of arriving at a new location. We measured the battery power consumption of Bluetooth and WLAN context discovery and distribution methods on mobile devices, and showed that it is more energy efficient to distribute context using WLAN multicast than learning it using Bluetooth, if context data is sent to more than 3 devices at once.</a:t>
            </a:r>
          </a:p>
          <a:p>
            <a:pPr marL="228600" indent="-228600">
              <a:buFont typeface="Arial" pitchFamily="34" charset="0"/>
              <a:buAutoNum type="arabicParenR"/>
            </a:pPr>
            <a:r>
              <a:rPr lang="en-US" sz="1100" baseline="0" dirty="0" smtClean="0"/>
              <a:t>We investigated if the proposed design of context-aware policies that maps user privacy rules to context situations and uses user social relations to represent context requesters can reduce the number of privacy rules that need to be evaluated by the privacy mechanism when the context query arrives, when compared to context-dependent policies that use context as additional condition and that needs to be evaluated upon query arrival with all other conditions. Our results show that the number of rules that need to be evaluated decreases with the number of context situations and the number of context requesters that are represented with few social relationship groups. Additionally, we showed that these social relationship groups can be inferred from user’s daily communication with others logged on a mobile phone.</a:t>
            </a:r>
          </a:p>
          <a:p>
            <a:pPr marL="228600" indent="-228600">
              <a:buFont typeface="Arial" pitchFamily="34" charset="0"/>
              <a:buAutoNum type="arabicParenR"/>
            </a:pPr>
            <a:r>
              <a:rPr lang="en-US" sz="1100" baseline="0" dirty="0" smtClean="0"/>
              <a:t>As part of context-aware communication research we investigated if using context information (as external information independent of the call) to decide about how to process an incoming call affects the call response time, compared to using the attributes of the call that are extracted from the incoming call request message. We demonstrated that adding context switches to a call processing script linearly increases call response time of 5% per switch, which is due to retrieving context values from the database, before selecting and executing the appropriate script that matches this context.</a:t>
            </a:r>
          </a:p>
          <a:p>
            <a:pPr marL="228600" indent="-228600">
              <a:buFont typeface="Arial" pitchFamily="34" charset="0"/>
              <a:buAutoNum type="arabicParenR"/>
            </a:pP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18</a:t>
            </a:fld>
            <a:endParaRPr lang="sv-SE"/>
          </a:p>
        </p:txBody>
      </p:sp>
    </p:spTree>
    <p:extLst>
      <p:ext uri="{BB962C8B-B14F-4D97-AF65-F5344CB8AC3E}">
        <p14:creationId xmlns="" xmlns:p14="http://schemas.microsoft.com/office/powerpoint/2010/main" val="180006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r>
              <a:rPr lang="en-US" dirty="0" smtClean="0"/>
              <a:t> This figure illustrates how</a:t>
            </a:r>
            <a:r>
              <a:rPr lang="en-US" baseline="0" dirty="0" smtClean="0"/>
              <a:t> proposed concepts fit together in an end-to-end mobile video content delivery service. </a:t>
            </a:r>
          </a:p>
          <a:p>
            <a:pPr>
              <a:buFont typeface="Arial" pitchFamily="34" charset="0"/>
              <a:buChar char="•"/>
            </a:pPr>
            <a:r>
              <a:rPr lang="en-US" baseline="0" dirty="0" smtClean="0"/>
              <a:t> This service is envisaged to work as follows: a mobile user wants to view a video on his mobile device, having a certain requirements regarding the delivery time, perceptual video quality, and desired energy and bandwidth savings. His mobile application passes these parameters to </a:t>
            </a:r>
            <a:r>
              <a:rPr lang="en-US" baseline="0" dirty="0" err="1" smtClean="0"/>
              <a:t>QoE</a:t>
            </a:r>
            <a:r>
              <a:rPr lang="en-US" baseline="0" dirty="0" smtClean="0"/>
              <a:t>-aware video delivery service provider, in order to establish an SLA.</a:t>
            </a:r>
          </a:p>
          <a:p>
            <a:pPr>
              <a:buFont typeface="Arial" pitchFamily="34" charset="0"/>
              <a:buChar char="•"/>
            </a:pPr>
            <a:r>
              <a:rPr lang="en-US" baseline="0" dirty="0" smtClean="0"/>
              <a:t> After an SLA has been established, the </a:t>
            </a:r>
            <a:r>
              <a:rPr lang="en-US" baseline="0" dirty="0" err="1" smtClean="0"/>
              <a:t>QoE</a:t>
            </a:r>
            <a:r>
              <a:rPr lang="en-US" baseline="0" dirty="0" smtClean="0"/>
              <a:t>-aware video delivery service provider decides about strategy that can satisfy this SLA based on network bandwidth characteristics, video quality scores, and bitrates of required content. It then suggests the video optimization and delivery actions with appropriate parameters that should be set on a mobile device when executing these actions. </a:t>
            </a:r>
          </a:p>
          <a:p>
            <a:pPr>
              <a:buFont typeface="Arial" pitchFamily="34" charset="0"/>
              <a:buChar char="•"/>
            </a:pPr>
            <a:r>
              <a:rPr lang="en-US" baseline="0" dirty="0" smtClean="0"/>
              <a:t> Finally, after the video has been delivered to the user or the user terminates the video delivery, the mobile app on his device delivers the </a:t>
            </a:r>
            <a:r>
              <a:rPr lang="en-US" baseline="0" dirty="0" err="1" smtClean="0"/>
              <a:t>QoE</a:t>
            </a:r>
            <a:r>
              <a:rPr lang="en-US" baseline="0" dirty="0" smtClean="0"/>
              <a:t> feedback to the </a:t>
            </a:r>
            <a:r>
              <a:rPr lang="en-US" baseline="0" dirty="0" err="1" smtClean="0"/>
              <a:t>QoE</a:t>
            </a:r>
            <a:r>
              <a:rPr lang="en-US" baseline="0" dirty="0" smtClean="0"/>
              <a:t>-aware service provider, which will be explicit (provided by the user) or implicit (containing the playback events and video quality of delivered segments).</a:t>
            </a:r>
          </a:p>
          <a:p>
            <a:pPr>
              <a:buFont typeface="Arial" pitchFamily="34" charset="0"/>
              <a:buChar char="•"/>
            </a:pPr>
            <a:r>
              <a:rPr lang="en-US" baseline="0" dirty="0" smtClean="0"/>
              <a:t> The parts depicted in red color have been addressed in the thesis, while the remaining parts need to be investigated in the future work. </a:t>
            </a:r>
          </a:p>
          <a:p>
            <a:pPr>
              <a:buFont typeface="Arial" pitchFamily="34" charset="0"/>
              <a:buChar char="•"/>
            </a:pPr>
            <a:r>
              <a:rPr lang="en-US" baseline="0" dirty="0" smtClean="0"/>
              <a:t> There are still many open questions that need to be answered in order to implement this end-to-end solution: </a:t>
            </a:r>
          </a:p>
          <a:p>
            <a:pPr marL="228600" indent="-228600">
              <a:buFont typeface="Arial" pitchFamily="34" charset="0"/>
              <a:buAutoNum type="arabicParenR"/>
            </a:pPr>
            <a:r>
              <a:rPr lang="en-US" baseline="0" dirty="0" smtClean="0"/>
              <a:t>How to design such </a:t>
            </a:r>
            <a:r>
              <a:rPr lang="en-US" baseline="0" dirty="0" err="1" smtClean="0"/>
              <a:t>QoE</a:t>
            </a:r>
            <a:r>
              <a:rPr lang="en-US" baseline="0" dirty="0" smtClean="0"/>
              <a:t>-aware SLA and whether the performance that has been agreed with the service provider can be guaranteed to the user? How strict the ranges of parameters need to be in SLA due to having no knowledge about the underlying network?</a:t>
            </a:r>
          </a:p>
          <a:p>
            <a:pPr marL="228600" indent="-228600">
              <a:buFont typeface="Arial" pitchFamily="34" charset="0"/>
              <a:buAutoNum type="arabicParenR"/>
            </a:pPr>
            <a:r>
              <a:rPr lang="en-US" dirty="0" smtClean="0"/>
              <a:t>What</a:t>
            </a:r>
            <a:r>
              <a:rPr lang="en-US" baseline="0" dirty="0" smtClean="0"/>
              <a:t> is the role of mobile operators and content providers in this figure? We see their potential enrollment in: a) providing information about channel quality and signaling when there are good network conditions, b) providing resource allocation to ensure the user’s desired </a:t>
            </a:r>
            <a:r>
              <a:rPr lang="en-US" baseline="0" dirty="0" err="1" smtClean="0"/>
              <a:t>QoE</a:t>
            </a:r>
            <a:r>
              <a:rPr lang="en-US" baseline="0" dirty="0" smtClean="0"/>
              <a:t> and </a:t>
            </a:r>
            <a:r>
              <a:rPr lang="en-US" baseline="0" dirty="0" err="1" smtClean="0"/>
              <a:t>QoS</a:t>
            </a:r>
            <a:r>
              <a:rPr lang="en-US" baseline="0" dirty="0" smtClean="0"/>
              <a:t> of other running services, and c) providing video quality scores and bitrates of video segments in a multi </a:t>
            </a:r>
            <a:r>
              <a:rPr lang="en-US" baseline="0" dirty="0" err="1" smtClean="0"/>
              <a:t>bitrate</a:t>
            </a:r>
            <a:r>
              <a:rPr lang="en-US" baseline="0" dirty="0" smtClean="0"/>
              <a:t> video. In such collaboration it is not sure who would deliver the video to the end user, and where the functionality of </a:t>
            </a:r>
            <a:r>
              <a:rPr lang="en-US" baseline="0" dirty="0" err="1" smtClean="0"/>
              <a:t>QoE</a:t>
            </a:r>
            <a:r>
              <a:rPr lang="en-US" baseline="0" dirty="0" smtClean="0"/>
              <a:t>-aware service provider would be implemented?</a:t>
            </a:r>
          </a:p>
          <a:p>
            <a:pPr marL="228600" indent="-228600">
              <a:buFont typeface="Arial" pitchFamily="34" charset="0"/>
              <a:buAutoNum type="arabicParenR"/>
            </a:pPr>
            <a:r>
              <a:rPr lang="en-US" baseline="0" dirty="0" smtClean="0"/>
              <a:t>If the same methods can be applied to multiple users at once that might be collocated, experience the same or similar network conditions, and would like to use this service. What changes would need to be made to ensure this end to end video delivery to multiple mobile users?</a:t>
            </a:r>
          </a:p>
          <a:p>
            <a:pPr marL="228600" indent="-228600">
              <a:buFont typeface="Arial" pitchFamily="34" charset="0"/>
              <a:buAutoNum type="arabicParenR"/>
            </a:pPr>
            <a:r>
              <a:rPr lang="en-US" baseline="0" dirty="0" smtClean="0"/>
              <a:t>How could the user be involved to provide the </a:t>
            </a:r>
            <a:r>
              <a:rPr lang="en-US" baseline="0" dirty="0" err="1" smtClean="0"/>
              <a:t>QoE</a:t>
            </a:r>
            <a:r>
              <a:rPr lang="en-US" baseline="0" dirty="0" smtClean="0"/>
              <a:t> feedback after viewing the video and specify the video delivery performance requests that would be mapped to the SLA parameters?</a:t>
            </a:r>
          </a:p>
          <a:p>
            <a:pPr marL="228600" indent="-228600">
              <a:buFont typeface="Arial" pitchFamily="34" charset="0"/>
              <a:buAutoNum type="arabicParenR"/>
            </a:pP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19</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discusses the deployment options of </a:t>
            </a:r>
            <a:r>
              <a:rPr lang="en-US" baseline="0" dirty="0" err="1" smtClean="0"/>
              <a:t>QoE</a:t>
            </a:r>
            <a:r>
              <a:rPr lang="en-US" baseline="0" dirty="0" smtClean="0"/>
              <a:t>-aware service delivery provider, where this functionality could be implemented, what are the pros and cons of each alternative, and what modifications of the proposed solution the particular alternative would require.</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23</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The explosive growth of mobile data traffic strains capacity of operators networks, which threatens video quality perceived by end users. The</a:t>
            </a:r>
            <a:r>
              <a:rPr lang="en-US" sz="2000" baseline="0" dirty="0" smtClean="0"/>
              <a:t> revenues from mobile data services are decreasing and cannot support the network investments that are needed to support this increasing traffic growth. </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In 2012, around 60% of all streams experienced quality degradation:</a:t>
            </a:r>
            <a:r>
              <a:rPr lang="en-US" sz="2000" baseline="0" dirty="0" smtClean="0"/>
              <a:t> b</a:t>
            </a:r>
            <a:r>
              <a:rPr lang="en-US" sz="2000" dirty="0" smtClean="0"/>
              <a:t>uffering interruptions,</a:t>
            </a:r>
            <a:r>
              <a:rPr lang="en-US" sz="2000" baseline="0" dirty="0" smtClean="0"/>
              <a:t> sl</a:t>
            </a:r>
            <a:r>
              <a:rPr lang="en-US" sz="2000" dirty="0" smtClean="0"/>
              <a:t>ow video startup,</a:t>
            </a:r>
            <a:r>
              <a:rPr lang="en-US" sz="2000" baseline="0" dirty="0" smtClean="0"/>
              <a:t> and l</a:t>
            </a:r>
            <a:r>
              <a:rPr lang="en-US" sz="2000" dirty="0" smtClean="0"/>
              <a:t>ow resolution picture quality.</a:t>
            </a:r>
            <a:r>
              <a:rPr lang="en-US" sz="2000" baseline="0" dirty="0" smtClean="0"/>
              <a:t> </a:t>
            </a:r>
            <a:r>
              <a:rPr lang="en-US" sz="2000" dirty="0" smtClean="0"/>
              <a:t>On the</a:t>
            </a:r>
            <a:r>
              <a:rPr lang="en-US" sz="2000" baseline="0" dirty="0" smtClean="0"/>
              <a:t> right figure we can see how poor video quality decreases the viewing time of video content. Viewers have become impatient about video quality degradations, they abandon the streaming and move to another source if they are unhappy about the video quality.</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An increased consumption of mobile data services and network signaling caused the increase of mobile device energy consumption, which decreases operational time of mobile device.</a:t>
            </a:r>
            <a:endParaRPr lang="en-US" sz="2000" dirty="0" smtClean="0"/>
          </a:p>
        </p:txBody>
      </p:sp>
      <p:sp>
        <p:nvSpPr>
          <p:cNvPr id="4" name="Slide Number Placeholder 3"/>
          <p:cNvSpPr>
            <a:spLocks noGrp="1"/>
          </p:cNvSpPr>
          <p:nvPr>
            <p:ph type="sldNum" sz="quarter" idx="10"/>
          </p:nvPr>
        </p:nvSpPr>
        <p:spPr/>
        <p:txBody>
          <a:bodyPr/>
          <a:lstStyle/>
          <a:p>
            <a:fld id="{ED79297D-F094-42BE-8DE5-B861A9A81E75}" type="slidenum">
              <a:rPr lang="sv-SE" smtClean="0"/>
              <a:pPr/>
              <a:t>3</a:t>
            </a:fld>
            <a:endParaRPr lang="sv-SE"/>
          </a:p>
        </p:txBody>
      </p:sp>
    </p:spTree>
    <p:extLst>
      <p:ext uri="{BB962C8B-B14F-4D97-AF65-F5344CB8AC3E}">
        <p14:creationId xmlns="" xmlns:p14="http://schemas.microsoft.com/office/powerpoint/2010/main" val="182153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slides s</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31</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happens to the mean and peak-to-mean ratio?</a:t>
            </a:r>
            <a:r>
              <a:rPr lang="en-US" baseline="0" dirty="0" smtClean="0"/>
              <a:t> And where should the target </a:t>
            </a:r>
            <a:r>
              <a:rPr lang="en-US" baseline="0" dirty="0" err="1" smtClean="0"/>
              <a:t>prefetching</a:t>
            </a:r>
            <a:r>
              <a:rPr lang="en-US" baseline="0" dirty="0" smtClean="0"/>
              <a:t> data rate be set? How much below the average data rate?</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35</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36</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56</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Majority</a:t>
            </a:r>
            <a:r>
              <a:rPr lang="en-US" sz="1200" baseline="0" dirty="0" smtClean="0"/>
              <a:t> of mobile data traffic increase is cased by growing popularity of </a:t>
            </a:r>
            <a:r>
              <a:rPr lang="en-US" sz="1200" dirty="0" smtClean="0"/>
              <a:t>mobile video services, such as YouTube and Netflix,</a:t>
            </a:r>
            <a:r>
              <a:rPr lang="en-US" sz="1200" baseline="0" dirty="0" smtClean="0"/>
              <a:t> which are all </a:t>
            </a:r>
            <a:r>
              <a:rPr lang="en-US" sz="1200" dirty="0" smtClean="0"/>
              <a:t>delivered over-the-top (OTT) to mobile</a:t>
            </a:r>
            <a:r>
              <a:rPr lang="en-US" sz="1200" baseline="0" dirty="0" smtClean="0"/>
              <a:t> devices</a:t>
            </a:r>
            <a:r>
              <a:rPr lang="en-US" sz="1200" dirty="0" smtClean="0"/>
              <a:t>, without being</a:t>
            </a:r>
            <a:r>
              <a:rPr lang="en-US" sz="1200" baseline="0" dirty="0" smtClean="0"/>
              <a:t> optimized for transfer over mobile network.</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Every year the mobile video traffic doubles and it is expected that 72% of mobile data traffic will be video by 2019.</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Another trend that we all have observed is shorter battery life, which has become the least satisfying aspect of </a:t>
            </a:r>
            <a:r>
              <a:rPr lang="en-US" sz="1200" baseline="0" dirty="0" err="1" smtClean="0"/>
              <a:t>smartphones</a:t>
            </a:r>
            <a:r>
              <a:rPr lang="en-US" sz="1200" baseline="0" dirty="0" smtClean="0"/>
              <a:t>.</a:t>
            </a:r>
            <a:endParaRPr lang="en-US" sz="1200" dirty="0" smtClean="0"/>
          </a:p>
          <a:p>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4</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t>
            </a:r>
            <a:r>
              <a:rPr lang="en-US" baseline="0" dirty="0" smtClean="0"/>
              <a:t>address these market challenges (of increased mobile video traffic load, poor video quality experience, and increased device energy consumption)</a:t>
            </a:r>
            <a:r>
              <a:rPr lang="en-US" dirty="0" smtClean="0"/>
              <a:t>,  we investigated</a:t>
            </a:r>
            <a:r>
              <a:rPr lang="en-US" baseline="0" dirty="0" smtClean="0"/>
              <a:t> the following research questions in the thesis.</a:t>
            </a:r>
            <a:r>
              <a:rPr lang="en-US" dirty="0" smtClean="0"/>
              <a:t> </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5</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t>
            </a:r>
            <a:r>
              <a:rPr lang="en-US" baseline="0" dirty="0" smtClean="0"/>
              <a:t>proposed the following  three solutions: </a:t>
            </a:r>
          </a:p>
          <a:p>
            <a:pPr marL="228600" indent="-228600">
              <a:buAutoNum type="arabicParenR"/>
            </a:pPr>
            <a:r>
              <a:rPr lang="en-US" baseline="0" dirty="0" smtClean="0"/>
              <a:t>video optimization that reduces the video size up to 60% without perceptible quality difference, thus reducing per video wireless bandwidth and optimizing mobile users’ viewing experience</a:t>
            </a:r>
          </a:p>
          <a:p>
            <a:r>
              <a:rPr lang="en-US" baseline="0" dirty="0" smtClean="0"/>
              <a:t>2) </a:t>
            </a:r>
            <a:r>
              <a:rPr lang="en-US" baseline="0" dirty="0" err="1" smtClean="0"/>
              <a:t>QoE</a:t>
            </a:r>
            <a:r>
              <a:rPr lang="en-US" baseline="0" dirty="0" smtClean="0"/>
              <a:t>-aware adaptive video streaming that provides more stable video quality than the existing adaptive video streaming by streaming optimized videos which are reduced in size, thus consuming fewer bits and reducing energy consumption of mobile video delivery, while optimizing the mobile users’ viewing experience</a:t>
            </a:r>
          </a:p>
          <a:p>
            <a:r>
              <a:rPr lang="en-US" baseline="0" dirty="0" smtClean="0"/>
              <a:t>3) context-aware mobile video </a:t>
            </a:r>
            <a:r>
              <a:rPr lang="en-US" baseline="0" dirty="0" err="1" smtClean="0"/>
              <a:t>prefetching</a:t>
            </a:r>
            <a:r>
              <a:rPr lang="en-US" baseline="0" dirty="0" smtClean="0"/>
              <a:t> that downloads videos on higher data rates than using on demand download, thus decreasing the duration of mobile data transfer and reducing energy consumption by up to 20-70%, depending on the pattern of user’s achievable data rates. By playing the </a:t>
            </a:r>
            <a:r>
              <a:rPr lang="en-US" baseline="0" dirty="0" err="1" smtClean="0"/>
              <a:t>prestored</a:t>
            </a:r>
            <a:r>
              <a:rPr lang="en-US" baseline="0" dirty="0" smtClean="0"/>
              <a:t> video from the terminal memory without virtually no interruptions and delays, content </a:t>
            </a:r>
            <a:r>
              <a:rPr lang="en-US" baseline="0" dirty="0" err="1" smtClean="0"/>
              <a:t>prefetching</a:t>
            </a:r>
            <a:r>
              <a:rPr lang="en-US" baseline="0" dirty="0" smtClean="0"/>
              <a:t> improves the users’ viewing experience.</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6</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perceived</a:t>
            </a:r>
            <a:r>
              <a:rPr lang="en-US" baseline="0" dirty="0" smtClean="0"/>
              <a:t> video quality varies through video content, despite being encoded for the particular resolution and video </a:t>
            </a:r>
            <a:r>
              <a:rPr lang="en-US" baseline="0" dirty="0" err="1" smtClean="0"/>
              <a:t>bitrate</a:t>
            </a:r>
            <a:r>
              <a:rPr lang="en-US" baseline="0" dirty="0" smtClean="0"/>
              <a:t>, due to the nature of video content that changes from one scene to another. </a:t>
            </a:r>
          </a:p>
          <a:p>
            <a:pPr>
              <a:buFont typeface="Arial" pitchFamily="34" charset="0"/>
              <a:buChar char="•"/>
            </a:pPr>
            <a:r>
              <a:rPr lang="en-US" baseline="0" dirty="0" smtClean="0"/>
              <a:t> We found by experiments that different video clips  at the same resolution can vary substantially in the perceived video quality, given by Mean Opinion Scores that range from 1 to 5, with 1 representing the lowest and 5 representing the highest video quality. Video 1 is given MOS grade 2.6 while video 2 is given MOS 3.2 for 20% larger size – </a:t>
            </a:r>
            <a:r>
              <a:rPr lang="en-US" baseline="0" dirty="0" err="1" smtClean="0"/>
              <a:t>AmazingSpiderman</a:t>
            </a:r>
            <a:r>
              <a:rPr lang="en-US" baseline="0" dirty="0" smtClean="0"/>
              <a:t> and Ted (1.4 and 1.7 MB) . In another example, two videos at different resolutions are given the same grade, while video in the higher (720p) resolution has 2 times larger file size than the video in the lower (480p) resolution – TwilightSaga2  and </a:t>
            </a:r>
            <a:r>
              <a:rPr lang="en-US" baseline="0" dirty="0" err="1" smtClean="0"/>
              <a:t>HungerGames</a:t>
            </a:r>
            <a:r>
              <a:rPr lang="en-US" baseline="0" dirty="0" smtClean="0"/>
              <a:t>.</a:t>
            </a:r>
          </a:p>
          <a:p>
            <a:pPr>
              <a:buFont typeface="Arial" pitchFamily="34" charset="0"/>
              <a:buChar char="•"/>
            </a:pPr>
            <a:r>
              <a:rPr lang="en-US" baseline="0" dirty="0" smtClean="0"/>
              <a:t> These results tell us that video clips encoded in the existing video qualities are not optimized for the perceived video quality, while their file sizes can greatly differ.</a:t>
            </a:r>
            <a:endParaRPr lang="en-US" dirty="0" smtClean="0"/>
          </a:p>
        </p:txBody>
      </p:sp>
      <p:sp>
        <p:nvSpPr>
          <p:cNvPr id="4" name="Slide Number Placeholder 3"/>
          <p:cNvSpPr>
            <a:spLocks noGrp="1"/>
          </p:cNvSpPr>
          <p:nvPr>
            <p:ph type="sldNum" sz="quarter" idx="10"/>
          </p:nvPr>
        </p:nvSpPr>
        <p:spPr/>
        <p:txBody>
          <a:bodyPr/>
          <a:lstStyle/>
          <a:p>
            <a:fld id="{ED79297D-F094-42BE-8DE5-B861A9A81E75}" type="slidenum">
              <a:rPr lang="sv-SE" smtClean="0"/>
              <a:pPr/>
              <a:t>7</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By removing quality oscillations</a:t>
            </a:r>
            <a:r>
              <a:rPr lang="en-US" baseline="0" dirty="0" smtClean="0"/>
              <a:t> from the video, constant perceptual video quality can be maintained through the entire video, while reducing its size. </a:t>
            </a:r>
          </a:p>
          <a:p>
            <a:pPr>
              <a:buFont typeface="Arial" pitchFamily="34" charset="0"/>
              <a:buChar char="•"/>
            </a:pPr>
            <a:r>
              <a:rPr lang="en-US" baseline="0" dirty="0" smtClean="0"/>
              <a:t> This represents our approach of human- and content-aware video optimization that deliberately downscales resolution of video frames on a mobile device screen where users cannot see a difference in perceptual video quality compared to the original video source, or can see a difference to a limited extent in order to get larger video size reductions.</a:t>
            </a:r>
          </a:p>
          <a:p>
            <a:pPr>
              <a:buFont typeface="Arial" pitchFamily="34" charset="0"/>
              <a:buChar char="•"/>
            </a:pPr>
            <a:r>
              <a:rPr lang="en-US" baseline="0" dirty="0" smtClean="0"/>
              <a:t> The optimized video typically resides between two existing qualities with the video quality metrics score and the file size. Video quality metrics score represents the perceptual quality difference on the scale from 0 to 1, with 0 being closest to the original video source. The file size reduction is then computed compared to the higher of the two existing video qualities (as on the example in figure shown 480p).</a:t>
            </a:r>
          </a:p>
          <a:p>
            <a:pPr>
              <a:buFont typeface="Arial" pitchFamily="34" charset="0"/>
              <a:buChar char="•"/>
            </a:pPr>
            <a:r>
              <a:rPr lang="en-US" baseline="0" dirty="0" smtClean="0"/>
              <a:t> With this approach and using large panel of users evaluating the perceptual video quality, we obtained up to 60% video size reductions with no perceptible difference to the viewer and up to 70% with perceptible, but not annoying difference to the viewer, which corresponded to MOS grades of 4.5 and 4, respectively.</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8</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advertisement</a:t>
            </a:r>
            <a:r>
              <a:rPr lang="en-US" baseline="0" dirty="0" smtClean="0"/>
              <a:t> represents the actual attempt of a mobile operator to reduce the mobile video traffic load: T-Mobile has recently announced a new service Binge On offered to their mobile users that streams videos over mobile networks in 480p quality, downscaled from 1080p. With this service they are claiming that they can offer 3x more videos to users for the same data plan, while optimizing videos for the mobile device screens. In fact they are not optimizing the perceptual video quality, which depends on the particular mobile device, instead they are simply not downgrading the streaming quality to lower resolutions and bitrates.  </a:t>
            </a:r>
          </a:p>
          <a:p>
            <a:pPr>
              <a:buFont typeface="Arial" pitchFamily="34" charset="0"/>
              <a:buChar char="•"/>
            </a:pPr>
            <a:r>
              <a:rPr lang="en-US" baseline="0" dirty="0" smtClean="0"/>
              <a:t> With our video optimization approach we can provide additional 35-70% of bandwidth savings to T-Mobile compared to their 480p quality, without compromising the viewing experience.</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9</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Mobile users experience</a:t>
            </a:r>
            <a:r>
              <a:rPr lang="en-US" baseline="0" dirty="0" smtClean="0"/>
              <a:t> d</a:t>
            </a:r>
            <a:r>
              <a:rPr lang="en-US" sz="1200" kern="1200" baseline="0" dirty="0" smtClean="0">
                <a:solidFill>
                  <a:schemeClr val="tx1"/>
                </a:solidFill>
                <a:latin typeface="+mn-lt"/>
                <a:ea typeface="+mn-ea"/>
                <a:cs typeface="+mn-cs"/>
              </a:rPr>
              <a:t>eteriorations of video quality during the existing Dynamic Adaptive Streaming over HTTP (DASH) over a varying mobile network channel, which can degrade a viewers’ </a:t>
            </a:r>
            <a:r>
              <a:rPr lang="en-US" sz="1200" kern="1200" baseline="0" dirty="0" err="1" smtClean="0">
                <a:solidFill>
                  <a:schemeClr val="tx1"/>
                </a:solidFill>
                <a:latin typeface="+mn-lt"/>
                <a:ea typeface="+mn-ea"/>
                <a:cs typeface="+mn-cs"/>
              </a:rPr>
              <a:t>QoE</a:t>
            </a:r>
            <a:r>
              <a:rPr lang="en-US" sz="1200" kern="1200" baseline="0" dirty="0" smtClean="0">
                <a:solidFill>
                  <a:schemeClr val="tx1"/>
                </a:solidFill>
                <a:latin typeface="+mn-lt"/>
                <a:ea typeface="+mn-ea"/>
                <a:cs typeface="+mn-cs"/>
              </a:rPr>
              <a:t>. </a:t>
            </a:r>
            <a:r>
              <a:rPr lang="en-US" baseline="0" dirty="0" smtClean="0"/>
              <a:t>DASH tends to maximize bitrates of individual video segments, which results in high amplitude of video quality variations, as shown in the bottom figure.</a:t>
            </a:r>
            <a:endParaRPr lang="en-US" dirty="0" smtClean="0"/>
          </a:p>
          <a:p>
            <a:pPr>
              <a:buFont typeface="Arial" pitchFamily="34" charset="0"/>
              <a:buChar char="•"/>
            </a:pPr>
            <a:r>
              <a:rPr lang="en-US" dirty="0" smtClean="0"/>
              <a:t> The question is, if by streaming</a:t>
            </a:r>
            <a:r>
              <a:rPr lang="en-US" baseline="0" dirty="0" smtClean="0"/>
              <a:t> an optimized video in constant perceptual video quality over the varying mobile data rate channel, we can reduce video quality degradations experienced by DASH and consume fewer bits?</a:t>
            </a:r>
            <a:endParaRPr lang="sv-SE" dirty="0"/>
          </a:p>
        </p:txBody>
      </p:sp>
      <p:sp>
        <p:nvSpPr>
          <p:cNvPr id="4" name="Slide Number Placeholder 3"/>
          <p:cNvSpPr>
            <a:spLocks noGrp="1"/>
          </p:cNvSpPr>
          <p:nvPr>
            <p:ph type="sldNum" sz="quarter" idx="10"/>
          </p:nvPr>
        </p:nvSpPr>
        <p:spPr/>
        <p:txBody>
          <a:bodyPr/>
          <a:lstStyle/>
          <a:p>
            <a:fld id="{ED79297D-F094-42BE-8DE5-B861A9A81E75}" type="slidenum">
              <a:rPr lang="sv-SE" smtClean="0"/>
              <a:pPr/>
              <a:t>10</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en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extLst>
              <p:ext uri="{D42A27DB-BD31-4B8C-83A1-F6EECF244321}">
                <p14:modId xmlns="" xmlns:p14="http://schemas.microsoft.com/office/powerpoint/2010/main" val="591510679"/>
              </p:ext>
            </p:extLst>
          </p:nvPr>
        </p:nvGraphicFramePr>
        <p:xfrm>
          <a:off x="1588" y="1588"/>
          <a:ext cx="1587" cy="1587"/>
        </p:xfrm>
        <a:graphic>
          <a:graphicData uri="http://schemas.openxmlformats.org/presentationml/2006/ole">
            <p:oleObj spid="_x0000_s1069" name="think-cell Slide" r:id="rId3" imgW="360" imgH="360" progId="">
              <p:embed/>
            </p:oleObj>
          </a:graphicData>
        </a:graphic>
      </p:graphicFrame>
      <p:sp>
        <p:nvSpPr>
          <p:cNvPr id="14" name="Rektangel 13"/>
          <p:cNvSpPr/>
          <p:nvPr userDrawn="1"/>
        </p:nvSpPr>
        <p:spPr bwMode="gray">
          <a:xfrm>
            <a:off x="0" y="3613150"/>
            <a:ext cx="9144000" cy="3244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en-US" smtClean="0"/>
              <a:t>Click to edit Master title style</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26" name="Picture 2" descr="http://intra.kth.se/polopoly_fs/1.383275!/image/KTH_pngs.png"/>
          <p:cNvPicPr>
            <a:picLocks noChangeAspect="1" noChangeArrowheads="1"/>
          </p:cNvPicPr>
          <p:nvPr userDrawn="1"/>
        </p:nvPicPr>
        <p:blipFill rotWithShape="1">
          <a:blip r:embed="rId4" cstate="print">
            <a:extLst>
              <a:ext uri="{28A0092B-C50C-407E-A947-70E740481C1C}">
                <a14:useLocalDpi xmlns=""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ruta 5"/>
          <p:cNvSpPr txBox="1"/>
          <p:nvPr userDrawn="1"/>
        </p:nvSpPr>
        <p:spPr>
          <a:xfrm>
            <a:off x="7103422" y="263482"/>
            <a:ext cx="1779654" cy="430887"/>
          </a:xfrm>
          <a:prstGeom prst="rect">
            <a:avLst/>
          </a:prstGeom>
          <a:noFill/>
        </p:spPr>
        <p:txBody>
          <a:bodyPr wrap="none" rtlCol="0">
            <a:spAutoFit/>
          </a:bodyPr>
          <a:lstStyle/>
          <a:p>
            <a:r>
              <a:rPr lang="sv-SE" sz="1100" b="1" dirty="0" smtClean="0"/>
              <a:t>KTH ROYAL INSTITUTE</a:t>
            </a:r>
            <a:br>
              <a:rPr lang="sv-SE" sz="1100" b="1" dirty="0" smtClean="0"/>
            </a:br>
            <a:r>
              <a:rPr lang="sv-SE" sz="1100" b="1" dirty="0" smtClean="0"/>
              <a:t>OF</a:t>
            </a:r>
            <a:r>
              <a:rPr lang="sv-SE" sz="1100" b="1" baseline="0" dirty="0" smtClean="0"/>
              <a:t> TECHNOLOGY</a:t>
            </a:r>
            <a:endParaRPr lang="sv-SE" sz="1100" b="1" dirty="0"/>
          </a:p>
        </p:txBody>
      </p:sp>
    </p:spTree>
    <p:extLst>
      <p:ext uri="{BB962C8B-B14F-4D97-AF65-F5344CB8AC3E}">
        <p14:creationId xmlns="" xmlns:p14="http://schemas.microsoft.com/office/powerpoint/2010/main" val="34048024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Platshållare för innehåll 2"/>
          <p:cNvSpPr>
            <a:spLocks noGrp="1"/>
          </p:cNvSpPr>
          <p:nvPr>
            <p:ph idx="1"/>
          </p:nvPr>
        </p:nvSpPr>
        <p:spPr>
          <a:xfrm>
            <a:off x="1619250" y="1582739"/>
            <a:ext cx="6935788" cy="40782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solidFill>
                  <a:schemeClr val="tx1"/>
                </a:solidFill>
              </a:defRPr>
            </a:lvl1pPr>
          </a:lstStyle>
          <a:p>
            <a:fld id="{CFCB38AA-14D0-4B67-BE5B-608C5A8A7489}" type="datetimeFigureOut">
              <a:rPr lang="sv-SE" smtClean="0"/>
              <a:pPr/>
              <a:t>2015-12-11</a:t>
            </a:fld>
            <a:endParaRPr lang="sv-SE"/>
          </a:p>
        </p:txBody>
      </p:sp>
      <p:sp>
        <p:nvSpPr>
          <p:cNvPr id="14" name="Platshållare för bildnummer 5"/>
          <p:cNvSpPr>
            <a:spLocks noGrp="1"/>
          </p:cNvSpPr>
          <p:nvPr>
            <p:ph type="sldNum" sz="quarter" idx="12"/>
          </p:nvPr>
        </p:nvSpPr>
        <p:spPr>
          <a:xfrm>
            <a:off x="8172399" y="6301410"/>
            <a:ext cx="531863" cy="365125"/>
          </a:xfrm>
        </p:spPr>
        <p:txBody>
          <a:bodyPr/>
          <a:lstStyle>
            <a:lvl1pPr>
              <a:defRPr sz="1100">
                <a:solidFill>
                  <a:schemeClr val="tx1"/>
                </a:solidFill>
              </a:defRPr>
            </a:lvl1pPr>
          </a:lstStyle>
          <a:p>
            <a:fld id="{680D72F4-1C41-4187-A4BC-492CF086CF40}" type="slidenum">
              <a:rPr lang="sv-SE" smtClean="0"/>
              <a:pPr/>
              <a:t>‹#›</a:t>
            </a:fld>
            <a:endParaRPr lang="sv-SE"/>
          </a:p>
        </p:txBody>
      </p:sp>
      <p:sp>
        <p:nvSpPr>
          <p:cNvPr id="15"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tx1"/>
                </a:solidFill>
              </a:defRPr>
            </a:lvl1pPr>
          </a:lstStyle>
          <a:p>
            <a:endParaRPr lang="sv-SE" dirty="0"/>
          </a:p>
        </p:txBody>
      </p:sp>
    </p:spTree>
    <p:extLst>
      <p:ext uri="{BB962C8B-B14F-4D97-AF65-F5344CB8AC3E}">
        <p14:creationId xmlns="" xmlns:p14="http://schemas.microsoft.com/office/powerpoint/2010/main" val="111199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ktangel 13"/>
          <p:cNvSpPr/>
          <p:nvPr userDrawn="1"/>
        </p:nvSpPr>
        <p:spPr bwMode="gray">
          <a:xfrm>
            <a:off x="0" y="3613150"/>
            <a:ext cx="9144000" cy="3244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en-US" smtClean="0"/>
              <a:t>Click to edit Master title style</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26" name="Picture 2" descr="http://intra.kth.se/polopoly_fs/1.383275!/image/KTH_pngs.pn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461633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6"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7" name="Platshållare för innehåll 2"/>
          <p:cNvSpPr>
            <a:spLocks noGrp="1"/>
          </p:cNvSpPr>
          <p:nvPr>
            <p:ph idx="1"/>
          </p:nvPr>
        </p:nvSpPr>
        <p:spPr>
          <a:xfrm>
            <a:off x="1619250" y="1582739"/>
            <a:ext cx="6935788" cy="40782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2015-12-11</a:t>
            </a:fld>
            <a:endParaRPr lang="sv-SE"/>
          </a:p>
        </p:txBody>
      </p:sp>
      <p:sp>
        <p:nvSpPr>
          <p:cNvPr id="9"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 xmlns:p14="http://schemas.microsoft.com/office/powerpoint/2010/main" val="21826639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latshållare för bild 8"/>
          <p:cNvSpPr>
            <a:spLocks noGrp="1"/>
          </p:cNvSpPr>
          <p:nvPr>
            <p:ph type="pic" sz="quarter" idx="13"/>
          </p:nvPr>
        </p:nvSpPr>
        <p:spPr>
          <a:xfrm>
            <a:off x="5226050" y="1582739"/>
            <a:ext cx="3328988" cy="4078286"/>
          </a:xfrm>
        </p:spPr>
        <p:txBody>
          <a:bodyPr/>
          <a:lstStyle/>
          <a:p>
            <a:r>
              <a:rPr lang="en-US" smtClean="0"/>
              <a:t>Click icon to add picture</a:t>
            </a:r>
            <a:endParaRPr lang="en-GB"/>
          </a:p>
        </p:txBody>
      </p:sp>
      <p:sp>
        <p:nvSpPr>
          <p:cNvPr id="8"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2015-12-11</a:t>
            </a:fld>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 xmlns:p14="http://schemas.microsoft.com/office/powerpoint/2010/main" val="1834203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latshållare för diagram 7"/>
          <p:cNvSpPr>
            <a:spLocks noGrp="1"/>
          </p:cNvSpPr>
          <p:nvPr>
            <p:ph type="chart" sz="quarter" idx="13"/>
          </p:nvPr>
        </p:nvSpPr>
        <p:spPr>
          <a:xfrm>
            <a:off x="5226050" y="1582740"/>
            <a:ext cx="3328988" cy="4078286"/>
          </a:xfrm>
        </p:spPr>
        <p:txBody>
          <a:bodyPr>
            <a:normAutofit/>
          </a:bodyPr>
          <a:lstStyle>
            <a:lvl1pPr>
              <a:defRPr sz="1400"/>
            </a:lvl1pPr>
          </a:lstStyle>
          <a:p>
            <a:r>
              <a:rPr lang="en-US" smtClean="0"/>
              <a:t>Click icon to add chart</a:t>
            </a:r>
            <a:endParaRPr lang="en-GB"/>
          </a:p>
        </p:txBody>
      </p:sp>
      <p:sp>
        <p:nvSpPr>
          <p:cNvPr id="9"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2015-12-11</a:t>
            </a:fld>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 xmlns:p14="http://schemas.microsoft.com/office/powerpoint/2010/main" val="29114957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226050" y="1582739"/>
            <a:ext cx="3328988" cy="4078286"/>
          </a:xfrm>
        </p:spPr>
        <p:txBody>
          <a:bodyPr/>
          <a:lstStyle/>
          <a:p>
            <a:r>
              <a:rPr lang="en-US" smtClean="0"/>
              <a:t>Click icon to add picture</a:t>
            </a:r>
            <a:endParaRPr lang="en-GB" dirty="0"/>
          </a:p>
        </p:txBody>
      </p:sp>
      <p:sp>
        <p:nvSpPr>
          <p:cNvPr id="8" name="Platshållare för bild 8"/>
          <p:cNvSpPr>
            <a:spLocks noGrp="1"/>
          </p:cNvSpPr>
          <p:nvPr>
            <p:ph type="pic" sz="quarter" idx="14"/>
          </p:nvPr>
        </p:nvSpPr>
        <p:spPr>
          <a:xfrm>
            <a:off x="1619250" y="1582739"/>
            <a:ext cx="3328988" cy="4078286"/>
          </a:xfrm>
        </p:spPr>
        <p:txBody>
          <a:bodyPr/>
          <a:lstStyle/>
          <a:p>
            <a:r>
              <a:rPr lang="en-US" smtClean="0"/>
              <a:t>Click icon to add picture</a:t>
            </a:r>
            <a:endParaRPr lang="en-GB" dirty="0"/>
          </a:p>
        </p:txBody>
      </p:sp>
      <p:sp>
        <p:nvSpPr>
          <p:cNvPr id="10"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11"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2015-12-11</a:t>
            </a:fld>
            <a:endParaRPr lang="sv-SE"/>
          </a:p>
        </p:txBody>
      </p:sp>
      <p:sp>
        <p:nvSpPr>
          <p:cNvPr id="12"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 xmlns:p14="http://schemas.microsoft.com/office/powerpoint/2010/main" val="4007369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0639" y="1582739"/>
            <a:ext cx="9208426" cy="4713858"/>
          </a:xfrm>
          <a:custGeom>
            <a:avLst/>
            <a:gdLst>
              <a:gd name="connsiteX0" fmla="*/ 708568 w 9144000"/>
              <a:gd name="connsiteY0" fmla="*/ 0 h 4251325"/>
              <a:gd name="connsiteX1" fmla="*/ 9144000 w 9144000"/>
              <a:gd name="connsiteY1" fmla="*/ 0 h 4251325"/>
              <a:gd name="connsiteX2" fmla="*/ 9144000 w 9144000"/>
              <a:gd name="connsiteY2" fmla="*/ 0 h 4251325"/>
              <a:gd name="connsiteX3" fmla="*/ 9144000 w 9144000"/>
              <a:gd name="connsiteY3" fmla="*/ 3542757 h 4251325"/>
              <a:gd name="connsiteX4" fmla="*/ 8435432 w 9144000"/>
              <a:gd name="connsiteY4" fmla="*/ 4251325 h 4251325"/>
              <a:gd name="connsiteX5" fmla="*/ 0 w 9144000"/>
              <a:gd name="connsiteY5" fmla="*/ 4251325 h 4251325"/>
              <a:gd name="connsiteX6" fmla="*/ 0 w 9144000"/>
              <a:gd name="connsiteY6" fmla="*/ 4251325 h 4251325"/>
              <a:gd name="connsiteX7" fmla="*/ 0 w 9144000"/>
              <a:gd name="connsiteY7" fmla="*/ 708568 h 4251325"/>
              <a:gd name="connsiteX8" fmla="*/ 708568 w 9144000"/>
              <a:gd name="connsiteY8" fmla="*/ 0 h 4251325"/>
              <a:gd name="connsiteX0" fmla="*/ 180030 w 9301262"/>
              <a:gd name="connsiteY0" fmla="*/ 0 h 4260850"/>
              <a:gd name="connsiteX1" fmla="*/ 9301262 w 9301262"/>
              <a:gd name="connsiteY1" fmla="*/ 9525 h 4260850"/>
              <a:gd name="connsiteX2" fmla="*/ 9301262 w 9301262"/>
              <a:gd name="connsiteY2" fmla="*/ 9525 h 4260850"/>
              <a:gd name="connsiteX3" fmla="*/ 9301262 w 9301262"/>
              <a:gd name="connsiteY3" fmla="*/ 3552282 h 4260850"/>
              <a:gd name="connsiteX4" fmla="*/ 8592694 w 9301262"/>
              <a:gd name="connsiteY4" fmla="*/ 4260850 h 4260850"/>
              <a:gd name="connsiteX5" fmla="*/ 157262 w 9301262"/>
              <a:gd name="connsiteY5" fmla="*/ 4260850 h 4260850"/>
              <a:gd name="connsiteX6" fmla="*/ 157262 w 9301262"/>
              <a:gd name="connsiteY6" fmla="*/ 4260850 h 4260850"/>
              <a:gd name="connsiteX7" fmla="*/ 157262 w 9301262"/>
              <a:gd name="connsiteY7" fmla="*/ 718093 h 4260850"/>
              <a:gd name="connsiteX8" fmla="*/ 180030 w 9301262"/>
              <a:gd name="connsiteY8" fmla="*/ 0 h 4260850"/>
              <a:gd name="connsiteX0" fmla="*/ 23406 w 9144638"/>
              <a:gd name="connsiteY0" fmla="*/ 0 h 4260850"/>
              <a:gd name="connsiteX1" fmla="*/ 9144638 w 9144638"/>
              <a:gd name="connsiteY1" fmla="*/ 9525 h 4260850"/>
              <a:gd name="connsiteX2" fmla="*/ 9144638 w 9144638"/>
              <a:gd name="connsiteY2" fmla="*/ 9525 h 4260850"/>
              <a:gd name="connsiteX3" fmla="*/ 9144638 w 9144638"/>
              <a:gd name="connsiteY3" fmla="*/ 3552282 h 4260850"/>
              <a:gd name="connsiteX4" fmla="*/ 8436070 w 9144638"/>
              <a:gd name="connsiteY4" fmla="*/ 4260850 h 4260850"/>
              <a:gd name="connsiteX5" fmla="*/ 638 w 9144638"/>
              <a:gd name="connsiteY5" fmla="*/ 4260850 h 4260850"/>
              <a:gd name="connsiteX6" fmla="*/ 638 w 9144638"/>
              <a:gd name="connsiteY6" fmla="*/ 4260850 h 4260850"/>
              <a:gd name="connsiteX7" fmla="*/ 638 w 9144638"/>
              <a:gd name="connsiteY7" fmla="*/ 718093 h 4260850"/>
              <a:gd name="connsiteX8" fmla="*/ 23406 w 9144638"/>
              <a:gd name="connsiteY8" fmla="*/ 0 h 4260850"/>
              <a:gd name="connsiteX0" fmla="*/ 11705 w 9161512"/>
              <a:gd name="connsiteY0" fmla="*/ 9525 h 4251325"/>
              <a:gd name="connsiteX1" fmla="*/ 9161512 w 9161512"/>
              <a:gd name="connsiteY1" fmla="*/ 0 h 4251325"/>
              <a:gd name="connsiteX2" fmla="*/ 9161512 w 9161512"/>
              <a:gd name="connsiteY2" fmla="*/ 0 h 4251325"/>
              <a:gd name="connsiteX3" fmla="*/ 9161512 w 9161512"/>
              <a:gd name="connsiteY3" fmla="*/ 3542757 h 4251325"/>
              <a:gd name="connsiteX4" fmla="*/ 8452944 w 9161512"/>
              <a:gd name="connsiteY4" fmla="*/ 4251325 h 4251325"/>
              <a:gd name="connsiteX5" fmla="*/ 17512 w 9161512"/>
              <a:gd name="connsiteY5" fmla="*/ 4251325 h 4251325"/>
              <a:gd name="connsiteX6" fmla="*/ 17512 w 9161512"/>
              <a:gd name="connsiteY6" fmla="*/ 4251325 h 4251325"/>
              <a:gd name="connsiteX7" fmla="*/ 17512 w 9161512"/>
              <a:gd name="connsiteY7" fmla="*/ 708568 h 4251325"/>
              <a:gd name="connsiteX8" fmla="*/ 11705 w 9161512"/>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8441308 w 9149876"/>
              <a:gd name="connsiteY4" fmla="*/ 42513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1316608 w 9149876"/>
              <a:gd name="connsiteY4" fmla="*/ 39465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542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23432 w 9156700"/>
              <a:gd name="connsiteY4" fmla="*/ 39465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0 w 9156700"/>
              <a:gd name="connsiteY6" fmla="*/ 4270375 h 4270375"/>
              <a:gd name="connsiteX7" fmla="*/ 12700 w 9156700"/>
              <a:gd name="connsiteY7" fmla="*/ 708568 h 4270375"/>
              <a:gd name="connsiteX8" fmla="*/ 6893 w 9156700"/>
              <a:gd name="connsiteY8" fmla="*/ 9525 h 427037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084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211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57675 h 4283160"/>
              <a:gd name="connsiteX7" fmla="*/ 12700 w 9156700"/>
              <a:gd name="connsiteY7" fmla="*/ 708568 h 4283160"/>
              <a:gd name="connsiteX8" fmla="*/ 6893 w 9156700"/>
              <a:gd name="connsiteY8" fmla="*/ 9525 h 4283160"/>
              <a:gd name="connsiteX0" fmla="*/ 13243 w 9163050"/>
              <a:gd name="connsiteY0" fmla="*/ 9525 h 4295946"/>
              <a:gd name="connsiteX1" fmla="*/ 9163050 w 9163050"/>
              <a:gd name="connsiteY1" fmla="*/ 0 h 4295946"/>
              <a:gd name="connsiteX2" fmla="*/ 9163050 w 9163050"/>
              <a:gd name="connsiteY2" fmla="*/ 0 h 4295946"/>
              <a:gd name="connsiteX3" fmla="*/ 9163050 w 9163050"/>
              <a:gd name="connsiteY3" fmla="*/ 3923757 h 4295946"/>
              <a:gd name="connsiteX4" fmla="*/ 1348832 w 9163050"/>
              <a:gd name="connsiteY4" fmla="*/ 3921125 h 4295946"/>
              <a:gd name="connsiteX5" fmla="*/ 1209675 w 9163050"/>
              <a:gd name="connsiteY5" fmla="*/ 4283160 h 4295946"/>
              <a:gd name="connsiteX6" fmla="*/ 0 w 9163050"/>
              <a:gd name="connsiteY6" fmla="*/ 4295946 h 4295946"/>
              <a:gd name="connsiteX7" fmla="*/ 19050 w 9163050"/>
              <a:gd name="connsiteY7" fmla="*/ 708568 h 4295946"/>
              <a:gd name="connsiteX8" fmla="*/ 13243 w 9163050"/>
              <a:gd name="connsiteY8" fmla="*/ 9525 h 4295946"/>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1 h 4283160"/>
              <a:gd name="connsiteX7" fmla="*/ 12700 w 9156700"/>
              <a:gd name="connsiteY7" fmla="*/ 708568 h 4283160"/>
              <a:gd name="connsiteX8" fmla="*/ 6893 w 9156700"/>
              <a:gd name="connsiteY8" fmla="*/ 9525 h 4283160"/>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2 h 4283160"/>
              <a:gd name="connsiteX7" fmla="*/ 12700 w 9156700"/>
              <a:gd name="connsiteY7" fmla="*/ 708568 h 4283160"/>
              <a:gd name="connsiteX8" fmla="*/ 6893 w 9156700"/>
              <a:gd name="connsiteY8" fmla="*/ 9525 h 4283160"/>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30693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59604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6812"/>
              <a:gd name="connsiteX1" fmla="*/ 9156700 w 9156700"/>
              <a:gd name="connsiteY1" fmla="*/ 0 h 4276812"/>
              <a:gd name="connsiteX2" fmla="*/ 9156700 w 9156700"/>
              <a:gd name="connsiteY2" fmla="*/ 0 h 4276812"/>
              <a:gd name="connsiteX3" fmla="*/ 9156700 w 9156700"/>
              <a:gd name="connsiteY3" fmla="*/ 3923757 h 4276812"/>
              <a:gd name="connsiteX4" fmla="*/ 1342482 w 9156700"/>
              <a:gd name="connsiteY4" fmla="*/ 3959604 h 4276812"/>
              <a:gd name="connsiteX5" fmla="*/ 1203325 w 9156700"/>
              <a:gd name="connsiteY5" fmla="*/ 4267882 h 4276812"/>
              <a:gd name="connsiteX6" fmla="*/ 0 w 9156700"/>
              <a:gd name="connsiteY6" fmla="*/ 4276812 h 4276812"/>
              <a:gd name="connsiteX7" fmla="*/ 12700 w 9156700"/>
              <a:gd name="connsiteY7" fmla="*/ 708568 h 4276812"/>
              <a:gd name="connsiteX8" fmla="*/ 6893 w 9156700"/>
              <a:gd name="connsiteY8" fmla="*/ 9525 h 427681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69276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54641"/>
              <a:gd name="connsiteY0" fmla="*/ 9525 h 4267882"/>
              <a:gd name="connsiteX1" fmla="*/ 9149876 w 9154641"/>
              <a:gd name="connsiteY1" fmla="*/ 0 h 4267882"/>
              <a:gd name="connsiteX2" fmla="*/ 9149876 w 9154641"/>
              <a:gd name="connsiteY2" fmla="*/ 0 h 4267882"/>
              <a:gd name="connsiteX3" fmla="*/ 9154641 w 9154641"/>
              <a:gd name="connsiteY3" fmla="*/ 3952802 h 4267882"/>
              <a:gd name="connsiteX4" fmla="*/ 1338039 w 9154641"/>
              <a:gd name="connsiteY4" fmla="*/ 3954857 h 4267882"/>
              <a:gd name="connsiteX5" fmla="*/ 1196501 w 9154641"/>
              <a:gd name="connsiteY5" fmla="*/ 4267882 h 4267882"/>
              <a:gd name="connsiteX6" fmla="*/ 2701 w 9154641"/>
              <a:gd name="connsiteY6" fmla="*/ 4264722 h 4267882"/>
              <a:gd name="connsiteX7" fmla="*/ 5876 w 9154641"/>
              <a:gd name="connsiteY7" fmla="*/ 708568 h 4267882"/>
              <a:gd name="connsiteX8" fmla="*/ 69 w 9154641"/>
              <a:gd name="connsiteY8" fmla="*/ 9525 h 4267882"/>
              <a:gd name="connsiteX0" fmla="*/ 69 w 9154641"/>
              <a:gd name="connsiteY0" fmla="*/ 0 h 4277584"/>
              <a:gd name="connsiteX1" fmla="*/ 9149876 w 9154641"/>
              <a:gd name="connsiteY1" fmla="*/ 9702 h 4277584"/>
              <a:gd name="connsiteX2" fmla="*/ 9149876 w 9154641"/>
              <a:gd name="connsiteY2" fmla="*/ 9702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174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0600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7847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19844 w 9150032"/>
              <a:gd name="connsiteY4" fmla="*/ 3967847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5 w 9150032"/>
              <a:gd name="connsiteY4" fmla="*/ 3960599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3115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3115 w 9150032"/>
              <a:gd name="connsiteY5" fmla="*/ 4275168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4831"/>
              <a:gd name="connsiteX1" fmla="*/ 9149876 w 9150032"/>
              <a:gd name="connsiteY1" fmla="*/ 9702 h 4284831"/>
              <a:gd name="connsiteX2" fmla="*/ 9149876 w 9150032"/>
              <a:gd name="connsiteY2" fmla="*/ 89 h 4284831"/>
              <a:gd name="connsiteX3" fmla="*/ 9141983 w 9150032"/>
              <a:gd name="connsiteY3" fmla="*/ 3960138 h 4284831"/>
              <a:gd name="connsiteX4" fmla="*/ 1326965 w 9150032"/>
              <a:gd name="connsiteY4" fmla="*/ 3960599 h 4284831"/>
              <a:gd name="connsiteX5" fmla="*/ 1210742 w 9150032"/>
              <a:gd name="connsiteY5" fmla="*/ 4284831 h 4284831"/>
              <a:gd name="connsiteX6" fmla="*/ 2701 w 9150032"/>
              <a:gd name="connsiteY6" fmla="*/ 4279257 h 4284831"/>
              <a:gd name="connsiteX7" fmla="*/ 5876 w 9150032"/>
              <a:gd name="connsiteY7" fmla="*/ 718270 h 4284831"/>
              <a:gd name="connsiteX8" fmla="*/ 69 w 9150032"/>
              <a:gd name="connsiteY8" fmla="*/ 0 h 4284831"/>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4089"/>
              <a:gd name="connsiteX1" fmla="*/ 9149876 w 9150032"/>
              <a:gd name="connsiteY1" fmla="*/ 9702 h 4284089"/>
              <a:gd name="connsiteX2" fmla="*/ 9149876 w 9150032"/>
              <a:gd name="connsiteY2" fmla="*/ 89 h 4284089"/>
              <a:gd name="connsiteX3" fmla="*/ 9141983 w 9150032"/>
              <a:gd name="connsiteY3" fmla="*/ 3960138 h 4284089"/>
              <a:gd name="connsiteX4" fmla="*/ 1326965 w 9150032"/>
              <a:gd name="connsiteY4" fmla="*/ 3960599 h 4284089"/>
              <a:gd name="connsiteX5" fmla="*/ 1213116 w 9150032"/>
              <a:gd name="connsiteY5" fmla="*/ 4282416 h 4284089"/>
              <a:gd name="connsiteX6" fmla="*/ 2701 w 9150032"/>
              <a:gd name="connsiteY6" fmla="*/ 4284089 h 4284089"/>
              <a:gd name="connsiteX7" fmla="*/ 5876 w 9150032"/>
              <a:gd name="connsiteY7" fmla="*/ 718270 h 4284089"/>
              <a:gd name="connsiteX8" fmla="*/ 69 w 9150032"/>
              <a:gd name="connsiteY8" fmla="*/ 0 h 4284089"/>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5075 w 9150032"/>
              <a:gd name="connsiteY6" fmla="*/ 4281672 h 4282416"/>
              <a:gd name="connsiteX7" fmla="*/ 5876 w 9150032"/>
              <a:gd name="connsiteY7" fmla="*/ 718270 h 4282416"/>
              <a:gd name="connsiteX8" fmla="*/ 69 w 9150032"/>
              <a:gd name="connsiteY8" fmla="*/ 0 h 4282416"/>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5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2219 w 9150032"/>
              <a:gd name="connsiteY4" fmla="*/ 3970263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7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31714 w 9150006"/>
              <a:gd name="connsiteY4" fmla="*/ 3963015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17134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07470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5733 w 9150006"/>
              <a:gd name="connsiteY5" fmla="*/ 4005054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3360 w 9150006"/>
              <a:gd name="connsiteY5" fmla="*/ 4002638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213854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196100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65541"/>
              <a:gd name="connsiteX1" fmla="*/ 9150613 w 9152201"/>
              <a:gd name="connsiteY1" fmla="*/ 9702 h 4265541"/>
              <a:gd name="connsiteX2" fmla="*/ 9150613 w 9152201"/>
              <a:gd name="connsiteY2" fmla="*/ 89 h 4265541"/>
              <a:gd name="connsiteX3" fmla="*/ 9140347 w 9152201"/>
              <a:gd name="connsiteY3" fmla="*/ 3967387 h 4265541"/>
              <a:gd name="connsiteX4" fmla="*/ 1344317 w 9152201"/>
              <a:gd name="connsiteY4" fmla="*/ 3963016 h 4265541"/>
              <a:gd name="connsiteX5" fmla="*/ 1269350 w 9152201"/>
              <a:gd name="connsiteY5" fmla="*/ 4009885 h 4265541"/>
              <a:gd name="connsiteX6" fmla="*/ 1262230 w 9152201"/>
              <a:gd name="connsiteY6" fmla="*/ 4220084 h 4265541"/>
              <a:gd name="connsiteX7" fmla="*/ 1196100 w 9152201"/>
              <a:gd name="connsiteY7" fmla="*/ 4258492 h 4265541"/>
              <a:gd name="connsiteX8" fmla="*/ 4376 w 9152201"/>
              <a:gd name="connsiteY8" fmla="*/ 4265541 h 4265541"/>
              <a:gd name="connsiteX9" fmla="*/ 6613 w 9152201"/>
              <a:gd name="connsiteY9" fmla="*/ 718270 h 4265541"/>
              <a:gd name="connsiteX10" fmla="*/ 806 w 9152201"/>
              <a:gd name="connsiteY10" fmla="*/ 0 h 4265541"/>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75580"/>
              <a:gd name="connsiteX1" fmla="*/ 9150613 w 9152201"/>
              <a:gd name="connsiteY1" fmla="*/ 9702 h 4275580"/>
              <a:gd name="connsiteX2" fmla="*/ 9150613 w 9152201"/>
              <a:gd name="connsiteY2" fmla="*/ 89 h 4275580"/>
              <a:gd name="connsiteX3" fmla="*/ 9140347 w 9152201"/>
              <a:gd name="connsiteY3" fmla="*/ 3967387 h 4275580"/>
              <a:gd name="connsiteX4" fmla="*/ 1344317 w 9152201"/>
              <a:gd name="connsiteY4" fmla="*/ 3963016 h 4275580"/>
              <a:gd name="connsiteX5" fmla="*/ 1269350 w 9152201"/>
              <a:gd name="connsiteY5" fmla="*/ 4009885 h 4275580"/>
              <a:gd name="connsiteX6" fmla="*/ 1262230 w 9152201"/>
              <a:gd name="connsiteY6" fmla="*/ 4220084 h 4275580"/>
              <a:gd name="connsiteX7" fmla="*/ 1173736 w 9152201"/>
              <a:gd name="connsiteY7" fmla="*/ 4268653 h 4275580"/>
              <a:gd name="connsiteX8" fmla="*/ 4376 w 9152201"/>
              <a:gd name="connsiteY8" fmla="*/ 4265541 h 4275580"/>
              <a:gd name="connsiteX9" fmla="*/ 6613 w 9152201"/>
              <a:gd name="connsiteY9" fmla="*/ 718270 h 4275580"/>
              <a:gd name="connsiteX10" fmla="*/ 806 w 9152201"/>
              <a:gd name="connsiteY10" fmla="*/ 0 h 4275580"/>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90821"/>
              <a:gd name="connsiteX1" fmla="*/ 9150613 w 9152201"/>
              <a:gd name="connsiteY1" fmla="*/ 9702 h 4290821"/>
              <a:gd name="connsiteX2" fmla="*/ 9150613 w 9152201"/>
              <a:gd name="connsiteY2" fmla="*/ 89 h 4290821"/>
              <a:gd name="connsiteX3" fmla="*/ 9140347 w 9152201"/>
              <a:gd name="connsiteY3" fmla="*/ 3967387 h 4290821"/>
              <a:gd name="connsiteX4" fmla="*/ 1344317 w 9152201"/>
              <a:gd name="connsiteY4" fmla="*/ 3963016 h 4290821"/>
              <a:gd name="connsiteX5" fmla="*/ 1269350 w 9152201"/>
              <a:gd name="connsiteY5" fmla="*/ 4009885 h 4290821"/>
              <a:gd name="connsiteX6" fmla="*/ 1262230 w 9152201"/>
              <a:gd name="connsiteY6" fmla="*/ 4220084 h 4290821"/>
              <a:gd name="connsiteX7" fmla="*/ 1173736 w 9152201"/>
              <a:gd name="connsiteY7" fmla="*/ 4268653 h 4290821"/>
              <a:gd name="connsiteX8" fmla="*/ 4376 w 9152201"/>
              <a:gd name="connsiteY8" fmla="*/ 4265541 h 4290821"/>
              <a:gd name="connsiteX9" fmla="*/ 6613 w 9152201"/>
              <a:gd name="connsiteY9" fmla="*/ 718270 h 4290821"/>
              <a:gd name="connsiteX10" fmla="*/ 806 w 9152201"/>
              <a:gd name="connsiteY10" fmla="*/ 0 h 4290821"/>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4376 w 9152201"/>
              <a:gd name="connsiteY8" fmla="*/ 4265541 h 4270324"/>
              <a:gd name="connsiteX9" fmla="*/ 6613 w 9152201"/>
              <a:gd name="connsiteY9" fmla="*/ 718270 h 4270324"/>
              <a:gd name="connsiteX10" fmla="*/ 806 w 9152201"/>
              <a:gd name="connsiteY10" fmla="*/ 0 h 4270324"/>
              <a:gd name="connsiteX0" fmla="*/ 806 w 9152201"/>
              <a:gd name="connsiteY0" fmla="*/ 0 h 4275702"/>
              <a:gd name="connsiteX1" fmla="*/ 9150613 w 9152201"/>
              <a:gd name="connsiteY1" fmla="*/ 9702 h 4275702"/>
              <a:gd name="connsiteX2" fmla="*/ 9150613 w 9152201"/>
              <a:gd name="connsiteY2" fmla="*/ 89 h 4275702"/>
              <a:gd name="connsiteX3" fmla="*/ 9140347 w 9152201"/>
              <a:gd name="connsiteY3" fmla="*/ 3967387 h 4275702"/>
              <a:gd name="connsiteX4" fmla="*/ 1344317 w 9152201"/>
              <a:gd name="connsiteY4" fmla="*/ 3963016 h 4275702"/>
              <a:gd name="connsiteX5" fmla="*/ 1269350 w 9152201"/>
              <a:gd name="connsiteY5" fmla="*/ 4009885 h 4275702"/>
              <a:gd name="connsiteX6" fmla="*/ 1262230 w 9152201"/>
              <a:gd name="connsiteY6" fmla="*/ 4220084 h 4275702"/>
              <a:gd name="connsiteX7" fmla="*/ 1173736 w 9152201"/>
              <a:gd name="connsiteY7" fmla="*/ 4268653 h 4275702"/>
              <a:gd name="connsiteX8" fmla="*/ 0 w 9152201"/>
              <a:gd name="connsiteY8" fmla="*/ 4275702 h 4275702"/>
              <a:gd name="connsiteX9" fmla="*/ 6613 w 9152201"/>
              <a:gd name="connsiteY9" fmla="*/ 718270 h 4275702"/>
              <a:gd name="connsiteX10" fmla="*/ 806 w 9152201"/>
              <a:gd name="connsiteY10" fmla="*/ 0 h 4275702"/>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0 w 9152201"/>
              <a:gd name="connsiteY8" fmla="*/ 4265542 h 4270324"/>
              <a:gd name="connsiteX9" fmla="*/ 6613 w 9152201"/>
              <a:gd name="connsiteY9" fmla="*/ 718270 h 4270324"/>
              <a:gd name="connsiteX10" fmla="*/ 806 w 9152201"/>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45123 w 9153007"/>
              <a:gd name="connsiteY4" fmla="*/ 396301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39531 w 9153007"/>
              <a:gd name="connsiteY4" fmla="*/ 3968097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1134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4881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67917"/>
              <a:gd name="connsiteY0" fmla="*/ 0 h 4276230"/>
              <a:gd name="connsiteX1" fmla="*/ 9151419 w 9167917"/>
              <a:gd name="connsiteY1" fmla="*/ 9702 h 4276230"/>
              <a:gd name="connsiteX2" fmla="*/ 9151419 w 9167917"/>
              <a:gd name="connsiteY2" fmla="*/ 89 h 4276230"/>
              <a:gd name="connsiteX3" fmla="*/ 9167917 w 9167917"/>
              <a:gd name="connsiteY3" fmla="*/ 3974881 h 4276230"/>
              <a:gd name="connsiteX4" fmla="*/ 1352489 w 9167917"/>
              <a:gd name="connsiteY4" fmla="*/ 3975946 h 4276230"/>
              <a:gd name="connsiteX5" fmla="*/ 1270156 w 9167917"/>
              <a:gd name="connsiteY5" fmla="*/ 4009885 h 4276230"/>
              <a:gd name="connsiteX6" fmla="*/ 1263036 w 9167917"/>
              <a:gd name="connsiteY6" fmla="*/ 4220084 h 4276230"/>
              <a:gd name="connsiteX7" fmla="*/ 1174542 w 9167917"/>
              <a:gd name="connsiteY7" fmla="*/ 4268653 h 4276230"/>
              <a:gd name="connsiteX8" fmla="*/ 806 w 9167917"/>
              <a:gd name="connsiteY8" fmla="*/ 4265543 h 4276230"/>
              <a:gd name="connsiteX9" fmla="*/ 7419 w 9167917"/>
              <a:gd name="connsiteY9" fmla="*/ 718270 h 4276230"/>
              <a:gd name="connsiteX10" fmla="*/ 806 w 9167917"/>
              <a:gd name="connsiteY10" fmla="*/ 0 h 4276230"/>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6 w 9167917"/>
              <a:gd name="connsiteY8" fmla="*/ 4250555 h 4268653"/>
              <a:gd name="connsiteX9" fmla="*/ 7419 w 9167917"/>
              <a:gd name="connsiteY9" fmla="*/ 718270 h 4268653"/>
              <a:gd name="connsiteX10" fmla="*/ 806 w 9167917"/>
              <a:gd name="connsiteY10" fmla="*/ 0 h 4268653"/>
              <a:gd name="connsiteX0" fmla="*/ 90722 w 9257833"/>
              <a:gd name="connsiteY0" fmla="*/ 0 h 4268653"/>
              <a:gd name="connsiteX1" fmla="*/ 9241335 w 9257833"/>
              <a:gd name="connsiteY1" fmla="*/ 9702 h 4268653"/>
              <a:gd name="connsiteX2" fmla="*/ 9241335 w 9257833"/>
              <a:gd name="connsiteY2" fmla="*/ 89 h 4268653"/>
              <a:gd name="connsiteX3" fmla="*/ 9257833 w 9257833"/>
              <a:gd name="connsiteY3" fmla="*/ 3974881 h 4268653"/>
              <a:gd name="connsiteX4" fmla="*/ 1442405 w 9257833"/>
              <a:gd name="connsiteY4" fmla="*/ 3975946 h 4268653"/>
              <a:gd name="connsiteX5" fmla="*/ 1360072 w 9257833"/>
              <a:gd name="connsiteY5" fmla="*/ 4009885 h 4268653"/>
              <a:gd name="connsiteX6" fmla="*/ 1352952 w 9257833"/>
              <a:gd name="connsiteY6" fmla="*/ 4220084 h 4268653"/>
              <a:gd name="connsiteX7" fmla="*/ 1264458 w 9257833"/>
              <a:gd name="connsiteY7" fmla="*/ 4268653 h 4268653"/>
              <a:gd name="connsiteX8" fmla="*/ 0 w 9257833"/>
              <a:gd name="connsiteY8" fmla="*/ 4246809 h 4268653"/>
              <a:gd name="connsiteX9" fmla="*/ 97335 w 9257833"/>
              <a:gd name="connsiteY9" fmla="*/ 718270 h 4268653"/>
              <a:gd name="connsiteX10" fmla="*/ 90722 w 9257833"/>
              <a:gd name="connsiteY10" fmla="*/ 0 h 4268653"/>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7 w 9167917"/>
              <a:gd name="connsiteY8" fmla="*/ 4261796 h 4268653"/>
              <a:gd name="connsiteX9" fmla="*/ 7419 w 9167917"/>
              <a:gd name="connsiteY9" fmla="*/ 718270 h 4268653"/>
              <a:gd name="connsiteX10" fmla="*/ 806 w 9167917"/>
              <a:gd name="connsiteY10" fmla="*/ 0 h 4268653"/>
              <a:gd name="connsiteX0" fmla="*/ 70102 w 9237213"/>
              <a:gd name="connsiteY0" fmla="*/ 0 h 4273036"/>
              <a:gd name="connsiteX1" fmla="*/ 9220715 w 9237213"/>
              <a:gd name="connsiteY1" fmla="*/ 9702 h 4273036"/>
              <a:gd name="connsiteX2" fmla="*/ 9220715 w 9237213"/>
              <a:gd name="connsiteY2" fmla="*/ 89 h 4273036"/>
              <a:gd name="connsiteX3" fmla="*/ 9237213 w 9237213"/>
              <a:gd name="connsiteY3" fmla="*/ 3974881 h 4273036"/>
              <a:gd name="connsiteX4" fmla="*/ 1421785 w 9237213"/>
              <a:gd name="connsiteY4" fmla="*/ 3975946 h 4273036"/>
              <a:gd name="connsiteX5" fmla="*/ 1339452 w 9237213"/>
              <a:gd name="connsiteY5" fmla="*/ 4009885 h 4273036"/>
              <a:gd name="connsiteX6" fmla="*/ 1332332 w 9237213"/>
              <a:gd name="connsiteY6" fmla="*/ 4220084 h 4273036"/>
              <a:gd name="connsiteX7" fmla="*/ 1243838 w 9237213"/>
              <a:gd name="connsiteY7" fmla="*/ 4268653 h 4273036"/>
              <a:gd name="connsiteX8" fmla="*/ 0 w 9237213"/>
              <a:gd name="connsiteY8" fmla="*/ 4273036 h 4273036"/>
              <a:gd name="connsiteX9" fmla="*/ 76715 w 9237213"/>
              <a:gd name="connsiteY9" fmla="*/ 718270 h 4273036"/>
              <a:gd name="connsiteX10" fmla="*/ 70102 w 9237213"/>
              <a:gd name="connsiteY10" fmla="*/ 0 h 4273036"/>
              <a:gd name="connsiteX0" fmla="*/ 53607 w 9220718"/>
              <a:gd name="connsiteY0" fmla="*/ 0 h 4268653"/>
              <a:gd name="connsiteX1" fmla="*/ 9204220 w 9220718"/>
              <a:gd name="connsiteY1" fmla="*/ 9702 h 4268653"/>
              <a:gd name="connsiteX2" fmla="*/ 9204220 w 9220718"/>
              <a:gd name="connsiteY2" fmla="*/ 89 h 4268653"/>
              <a:gd name="connsiteX3" fmla="*/ 9220718 w 9220718"/>
              <a:gd name="connsiteY3" fmla="*/ 3974881 h 4268653"/>
              <a:gd name="connsiteX4" fmla="*/ 1405290 w 9220718"/>
              <a:gd name="connsiteY4" fmla="*/ 3975946 h 4268653"/>
              <a:gd name="connsiteX5" fmla="*/ 1322957 w 9220718"/>
              <a:gd name="connsiteY5" fmla="*/ 4009885 h 4268653"/>
              <a:gd name="connsiteX6" fmla="*/ 1315837 w 9220718"/>
              <a:gd name="connsiteY6" fmla="*/ 4220084 h 4268653"/>
              <a:gd name="connsiteX7" fmla="*/ 1227343 w 9220718"/>
              <a:gd name="connsiteY7" fmla="*/ 4268653 h 4268653"/>
              <a:gd name="connsiteX8" fmla="*/ 0 w 9220718"/>
              <a:gd name="connsiteY8" fmla="*/ 4265542 h 4268653"/>
              <a:gd name="connsiteX9" fmla="*/ 60220 w 9220718"/>
              <a:gd name="connsiteY9" fmla="*/ 718270 h 4268653"/>
              <a:gd name="connsiteX10" fmla="*/ 53607 w 9220718"/>
              <a:gd name="connsiteY10" fmla="*/ 0 h 4268653"/>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27343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06724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17785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1084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8 w 9220718"/>
              <a:gd name="connsiteY0" fmla="*/ 0 h 4271068"/>
              <a:gd name="connsiteX1" fmla="*/ 9204220 w 9220718"/>
              <a:gd name="connsiteY1" fmla="*/ 9701 h 4271068"/>
              <a:gd name="connsiteX2" fmla="*/ 9204220 w 9220718"/>
              <a:gd name="connsiteY2" fmla="*/ 88 h 4271068"/>
              <a:gd name="connsiteX3" fmla="*/ 9220718 w 9220718"/>
              <a:gd name="connsiteY3" fmla="*/ 3974880 h 4271068"/>
              <a:gd name="connsiteX4" fmla="*/ 1405290 w 9220718"/>
              <a:gd name="connsiteY4" fmla="*/ 3975945 h 4271068"/>
              <a:gd name="connsiteX5" fmla="*/ 1322957 w 9220718"/>
              <a:gd name="connsiteY5" fmla="*/ 4009884 h 4271068"/>
              <a:gd name="connsiteX6" fmla="*/ 1315837 w 9220718"/>
              <a:gd name="connsiteY6" fmla="*/ 4220083 h 4271068"/>
              <a:gd name="connsiteX7" fmla="*/ 1210847 w 9220718"/>
              <a:gd name="connsiteY7" fmla="*/ 4268652 h 4271068"/>
              <a:gd name="connsiteX8" fmla="*/ 0 w 9220718"/>
              <a:gd name="connsiteY8" fmla="*/ 4265541 h 4271068"/>
              <a:gd name="connsiteX9" fmla="*/ 60220 w 9220718"/>
              <a:gd name="connsiteY9" fmla="*/ 718269 h 4271068"/>
              <a:gd name="connsiteX10" fmla="*/ 53608 w 9220718"/>
              <a:gd name="connsiteY10" fmla="*/ 0 h 4271068"/>
              <a:gd name="connsiteX0" fmla="*/ 92467 w 9259577"/>
              <a:gd name="connsiteY0" fmla="*/ 0 h 4271068"/>
              <a:gd name="connsiteX1" fmla="*/ 9243079 w 9259577"/>
              <a:gd name="connsiteY1" fmla="*/ 9701 h 4271068"/>
              <a:gd name="connsiteX2" fmla="*/ 9243079 w 9259577"/>
              <a:gd name="connsiteY2" fmla="*/ 88 h 4271068"/>
              <a:gd name="connsiteX3" fmla="*/ 9259577 w 9259577"/>
              <a:gd name="connsiteY3" fmla="*/ 3974880 h 4271068"/>
              <a:gd name="connsiteX4" fmla="*/ 1444149 w 9259577"/>
              <a:gd name="connsiteY4" fmla="*/ 3975945 h 4271068"/>
              <a:gd name="connsiteX5" fmla="*/ 1361816 w 9259577"/>
              <a:gd name="connsiteY5" fmla="*/ 4009884 h 4271068"/>
              <a:gd name="connsiteX6" fmla="*/ 1354696 w 9259577"/>
              <a:gd name="connsiteY6" fmla="*/ 4220083 h 4271068"/>
              <a:gd name="connsiteX7" fmla="*/ 1249706 w 9259577"/>
              <a:gd name="connsiteY7" fmla="*/ 4268652 h 4271068"/>
              <a:gd name="connsiteX8" fmla="*/ 38859 w 9259577"/>
              <a:gd name="connsiteY8" fmla="*/ 4265541 h 4271068"/>
              <a:gd name="connsiteX9" fmla="*/ 4233 w 9259577"/>
              <a:gd name="connsiteY9" fmla="*/ 718269 h 4271068"/>
              <a:gd name="connsiteX10" fmla="*/ 92467 w 9259577"/>
              <a:gd name="connsiteY10"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246481 w 9413591"/>
              <a:gd name="connsiteY0" fmla="*/ 0 h 4271068"/>
              <a:gd name="connsiteX1" fmla="*/ 9397093 w 9413591"/>
              <a:gd name="connsiteY1" fmla="*/ 9701 h 4271068"/>
              <a:gd name="connsiteX2" fmla="*/ 9397093 w 9413591"/>
              <a:gd name="connsiteY2" fmla="*/ 88 h 4271068"/>
              <a:gd name="connsiteX3" fmla="*/ 9413591 w 9413591"/>
              <a:gd name="connsiteY3" fmla="*/ 3974880 h 4271068"/>
              <a:gd name="connsiteX4" fmla="*/ 1598163 w 9413591"/>
              <a:gd name="connsiteY4" fmla="*/ 3975945 h 4271068"/>
              <a:gd name="connsiteX5" fmla="*/ 1515830 w 9413591"/>
              <a:gd name="connsiteY5" fmla="*/ 4009884 h 4271068"/>
              <a:gd name="connsiteX6" fmla="*/ 1508710 w 9413591"/>
              <a:gd name="connsiteY6" fmla="*/ 4220083 h 4271068"/>
              <a:gd name="connsiteX7" fmla="*/ 1403720 w 9413591"/>
              <a:gd name="connsiteY7" fmla="*/ 4268652 h 4271068"/>
              <a:gd name="connsiteX8" fmla="*/ 192873 w 9413591"/>
              <a:gd name="connsiteY8" fmla="*/ 4265541 h 4271068"/>
              <a:gd name="connsiteX9" fmla="*/ 246481 w 9413591"/>
              <a:gd name="connsiteY9" fmla="*/ 0 h 4271068"/>
              <a:gd name="connsiteX0" fmla="*/ 64211 w 9231321"/>
              <a:gd name="connsiteY0" fmla="*/ 0 h 4271068"/>
              <a:gd name="connsiteX1" fmla="*/ 9214823 w 9231321"/>
              <a:gd name="connsiteY1" fmla="*/ 9701 h 4271068"/>
              <a:gd name="connsiteX2" fmla="*/ 9214823 w 9231321"/>
              <a:gd name="connsiteY2" fmla="*/ 88 h 4271068"/>
              <a:gd name="connsiteX3" fmla="*/ 9231321 w 9231321"/>
              <a:gd name="connsiteY3" fmla="*/ 3974880 h 4271068"/>
              <a:gd name="connsiteX4" fmla="*/ 1415893 w 9231321"/>
              <a:gd name="connsiteY4" fmla="*/ 3975945 h 4271068"/>
              <a:gd name="connsiteX5" fmla="*/ 1333560 w 9231321"/>
              <a:gd name="connsiteY5" fmla="*/ 4009884 h 4271068"/>
              <a:gd name="connsiteX6" fmla="*/ 1326440 w 9231321"/>
              <a:gd name="connsiteY6" fmla="*/ 4220083 h 4271068"/>
              <a:gd name="connsiteX7" fmla="*/ 1221450 w 9231321"/>
              <a:gd name="connsiteY7" fmla="*/ 4268652 h 4271068"/>
              <a:gd name="connsiteX8" fmla="*/ 10603 w 9231321"/>
              <a:gd name="connsiteY8" fmla="*/ 4265541 h 4271068"/>
              <a:gd name="connsiteX9" fmla="*/ 64211 w 9231321"/>
              <a:gd name="connsiteY9" fmla="*/ 0 h 4271068"/>
              <a:gd name="connsiteX0" fmla="*/ 10604 w 9177714"/>
              <a:gd name="connsiteY0" fmla="*/ 0 h 4276228"/>
              <a:gd name="connsiteX1" fmla="*/ 9161216 w 9177714"/>
              <a:gd name="connsiteY1" fmla="*/ 9701 h 4276228"/>
              <a:gd name="connsiteX2" fmla="*/ 9161216 w 9177714"/>
              <a:gd name="connsiteY2" fmla="*/ 88 h 4276228"/>
              <a:gd name="connsiteX3" fmla="*/ 9177714 w 9177714"/>
              <a:gd name="connsiteY3" fmla="*/ 3974880 h 4276228"/>
              <a:gd name="connsiteX4" fmla="*/ 1362286 w 9177714"/>
              <a:gd name="connsiteY4" fmla="*/ 3975945 h 4276228"/>
              <a:gd name="connsiteX5" fmla="*/ 1279953 w 9177714"/>
              <a:gd name="connsiteY5" fmla="*/ 4009884 h 4276228"/>
              <a:gd name="connsiteX6" fmla="*/ 1272833 w 9177714"/>
              <a:gd name="connsiteY6" fmla="*/ 4220083 h 4276228"/>
              <a:gd name="connsiteX7" fmla="*/ 1167843 w 9177714"/>
              <a:gd name="connsiteY7" fmla="*/ 4268652 h 4276228"/>
              <a:gd name="connsiteX8" fmla="*/ 10603 w 9177714"/>
              <a:gd name="connsiteY8" fmla="*/ 4265541 h 4276228"/>
              <a:gd name="connsiteX9" fmla="*/ 10604 w 9177714"/>
              <a:gd name="connsiteY9" fmla="*/ 0 h 4276228"/>
              <a:gd name="connsiteX0" fmla="*/ 10604 w 9177714"/>
              <a:gd name="connsiteY0" fmla="*/ 0 h 4268609"/>
              <a:gd name="connsiteX1" fmla="*/ 9161216 w 9177714"/>
              <a:gd name="connsiteY1" fmla="*/ 9701 h 4268609"/>
              <a:gd name="connsiteX2" fmla="*/ 9161216 w 9177714"/>
              <a:gd name="connsiteY2" fmla="*/ 88 h 4268609"/>
              <a:gd name="connsiteX3" fmla="*/ 9177714 w 9177714"/>
              <a:gd name="connsiteY3" fmla="*/ 3974880 h 4268609"/>
              <a:gd name="connsiteX4" fmla="*/ 1362286 w 9177714"/>
              <a:gd name="connsiteY4" fmla="*/ 3975945 h 4268609"/>
              <a:gd name="connsiteX5" fmla="*/ 1279953 w 9177714"/>
              <a:gd name="connsiteY5" fmla="*/ 4009884 h 4268609"/>
              <a:gd name="connsiteX6" fmla="*/ 1272833 w 9177714"/>
              <a:gd name="connsiteY6" fmla="*/ 4220083 h 4268609"/>
              <a:gd name="connsiteX7" fmla="*/ 1206981 w 9177714"/>
              <a:gd name="connsiteY7" fmla="*/ 4261033 h 4268609"/>
              <a:gd name="connsiteX8" fmla="*/ 10603 w 9177714"/>
              <a:gd name="connsiteY8" fmla="*/ 4265541 h 4268609"/>
              <a:gd name="connsiteX9" fmla="*/ 10604 w 9177714"/>
              <a:gd name="connsiteY9" fmla="*/ 0 h 4268609"/>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184616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8698"/>
              <a:gd name="connsiteX1" fmla="*/ 9161216 w 9177714"/>
              <a:gd name="connsiteY1" fmla="*/ 9701 h 4268698"/>
              <a:gd name="connsiteX2" fmla="*/ 9161216 w 9177714"/>
              <a:gd name="connsiteY2" fmla="*/ 88 h 4268698"/>
              <a:gd name="connsiteX3" fmla="*/ 9177714 w 9177714"/>
              <a:gd name="connsiteY3" fmla="*/ 3974880 h 4268698"/>
              <a:gd name="connsiteX4" fmla="*/ 1362286 w 9177714"/>
              <a:gd name="connsiteY4" fmla="*/ 3975945 h 4268698"/>
              <a:gd name="connsiteX5" fmla="*/ 1279953 w 9177714"/>
              <a:gd name="connsiteY5" fmla="*/ 4009884 h 4268698"/>
              <a:gd name="connsiteX6" fmla="*/ 1272833 w 9177714"/>
              <a:gd name="connsiteY6" fmla="*/ 4197223 h 4268698"/>
              <a:gd name="connsiteX7" fmla="*/ 1173434 w 9177714"/>
              <a:gd name="connsiteY7" fmla="*/ 4266113 h 4268698"/>
              <a:gd name="connsiteX8" fmla="*/ 10603 w 9177714"/>
              <a:gd name="connsiteY8" fmla="*/ 4265541 h 4268698"/>
              <a:gd name="connsiteX9" fmla="*/ 10604 w 9177714"/>
              <a:gd name="connsiteY9" fmla="*/ 0 h 426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7714" h="4268698">
                <a:moveTo>
                  <a:pt x="10604" y="0"/>
                </a:moveTo>
                <a:lnTo>
                  <a:pt x="9161216" y="9701"/>
                </a:lnTo>
                <a:lnTo>
                  <a:pt x="9161216" y="88"/>
                </a:lnTo>
                <a:cubicBezTo>
                  <a:pt x="9162804" y="1317689"/>
                  <a:pt x="9176126" y="2657279"/>
                  <a:pt x="9177714" y="3974880"/>
                </a:cubicBezTo>
                <a:lnTo>
                  <a:pt x="1362286" y="3975945"/>
                </a:lnTo>
                <a:cubicBezTo>
                  <a:pt x="1324129" y="3980616"/>
                  <a:pt x="1294862" y="3973004"/>
                  <a:pt x="1279953" y="4009884"/>
                </a:cubicBezTo>
                <a:cubicBezTo>
                  <a:pt x="1265044" y="4046764"/>
                  <a:pt x="1276941" y="4145761"/>
                  <a:pt x="1272833" y="4197223"/>
                </a:cubicBezTo>
                <a:cubicBezTo>
                  <a:pt x="1272365" y="4244226"/>
                  <a:pt x="1221664" y="4268698"/>
                  <a:pt x="1173434" y="4266113"/>
                </a:cubicBezTo>
                <a:lnTo>
                  <a:pt x="10603" y="4265541"/>
                </a:lnTo>
                <a:cubicBezTo>
                  <a:pt x="0" y="3520977"/>
                  <a:pt x="7635" y="788799"/>
                  <a:pt x="10604" y="0"/>
                </a:cubicBezTo>
                <a:close/>
              </a:path>
            </a:pathLst>
          </a:custGeom>
        </p:spPr>
        <p:txBody>
          <a:bodyPr/>
          <a:lstStyle/>
          <a:p>
            <a:r>
              <a:rPr lang="en-US" smtClean="0"/>
              <a:t>Click icon to add picture</a:t>
            </a:r>
            <a:endParaRPr lang="en-GB" dirty="0"/>
          </a:p>
        </p:txBody>
      </p:sp>
      <p:sp>
        <p:nvSpPr>
          <p:cNvPr id="7" name="Rubrik 1"/>
          <p:cNvSpPr>
            <a:spLocks noGrp="1"/>
          </p:cNvSpPr>
          <p:nvPr>
            <p:ph type="title" hasCustomPrompt="1"/>
          </p:nvPr>
        </p:nvSpPr>
        <p:spPr>
          <a:xfrm>
            <a:off x="1619250" y="404870"/>
            <a:ext cx="6935788" cy="668338"/>
          </a:xfrm>
        </p:spPr>
        <p:txBody>
          <a:bodyPr/>
          <a:lstStyle>
            <a:lvl1pPr>
              <a:defRPr/>
            </a:lvl1pPr>
          </a:lstStyle>
          <a:p>
            <a:r>
              <a:rPr lang="sv-SE" dirty="0" err="1" smtClean="0"/>
              <a:t>Chapter</a:t>
            </a:r>
            <a:r>
              <a:rPr lang="sv-SE" dirty="0" smtClean="0"/>
              <a:t> </a:t>
            </a:r>
            <a:r>
              <a:rPr lang="sv-SE" dirty="0" err="1" smtClean="0"/>
              <a:t>heading</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2015-12-11</a:t>
            </a:fld>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 xmlns:p14="http://schemas.microsoft.com/office/powerpoint/2010/main" val="3331448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619250" y="1582738"/>
            <a:ext cx="6935788" cy="4078287"/>
          </a:xfrm>
        </p:spPr>
        <p:txBody>
          <a:bodyPr/>
          <a:lstStyle/>
          <a:p>
            <a:r>
              <a:rPr lang="en-US" smtClean="0"/>
              <a:t>Click icon to add picture</a:t>
            </a:r>
            <a:endParaRPr lang="en-GB" dirty="0"/>
          </a:p>
        </p:txBody>
      </p:sp>
      <p:sp>
        <p:nvSpPr>
          <p:cNvPr id="7"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2015-12-11</a:t>
            </a:fld>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 xmlns:p14="http://schemas.microsoft.com/office/powerpoint/2010/main" val="25392401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2015-12-11</a:t>
            </a:fld>
            <a:endParaRPr lang="sv-SE"/>
          </a:p>
        </p:txBody>
      </p:sp>
      <p:sp>
        <p:nvSpPr>
          <p:cNvPr id="6"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7"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 xmlns:p14="http://schemas.microsoft.com/office/powerpoint/2010/main" val="3546274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19250" y="404870"/>
            <a:ext cx="6935788" cy="668338"/>
          </a:xfrm>
          <a:prstGeom prst="rect">
            <a:avLst/>
          </a:prstGeom>
        </p:spPr>
        <p:txBody>
          <a:bodyPr vert="horz" lIns="0" tIns="0" rIns="0" bIns="0" rtlCol="0" anchor="b" anchorCtr="0">
            <a:no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1619250" y="1582739"/>
            <a:ext cx="6935788" cy="4078286"/>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pic>
        <p:nvPicPr>
          <p:cNvPr id="8" name="Picture 2"/>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Platshållare för sidfot 4"/>
          <p:cNvSpPr>
            <a:spLocks noGrp="1"/>
          </p:cNvSpPr>
          <p:nvPr>
            <p:ph type="ftr" sz="quarter" idx="3"/>
          </p:nvPr>
        </p:nvSpPr>
        <p:spPr>
          <a:xfrm>
            <a:off x="1619250" y="6308725"/>
            <a:ext cx="2895600" cy="365125"/>
          </a:xfrm>
          <a:prstGeom prst="rect">
            <a:avLst/>
          </a:prstGeom>
        </p:spPr>
        <p:txBody>
          <a:bodyPr vert="horz" lIns="0" tIns="0" rIns="0" bIns="0" rtlCol="0" anchor="t"/>
          <a:lstStyle>
            <a:lvl1pPr>
              <a:defRPr lang="en-GB" sz="700" b="1" cap="all" baseline="0">
                <a:solidFill>
                  <a:schemeClr val="bg1"/>
                </a:solidFill>
              </a:defRPr>
            </a:lvl1pPr>
          </a:lstStyle>
          <a:p>
            <a:pPr>
              <a:lnSpc>
                <a:spcPts val="900"/>
              </a:lnSpc>
            </a:pPr>
            <a:endParaRPr lang="en-GB" dirty="0"/>
          </a:p>
        </p:txBody>
      </p:sp>
      <p:sp>
        <p:nvSpPr>
          <p:cNvPr id="6" name="Platshållare för bildnummer 5"/>
          <p:cNvSpPr>
            <a:spLocks noGrp="1"/>
          </p:cNvSpPr>
          <p:nvPr>
            <p:ph type="sldNum" sz="quarter" idx="4"/>
          </p:nvPr>
        </p:nvSpPr>
        <p:spPr>
          <a:xfrm>
            <a:off x="8172399" y="6308725"/>
            <a:ext cx="531863" cy="365125"/>
          </a:xfrm>
          <a:prstGeom prst="rect">
            <a:avLst/>
          </a:prstGeom>
        </p:spPr>
        <p:txBody>
          <a:bodyPr vert="horz" lIns="0" tIns="0" rIns="0" bIns="0" rtlCol="0" anchor="t"/>
          <a:lstStyle>
            <a:lvl1pPr algn="r">
              <a:defRPr lang="en-GB" sz="700" b="1" cap="all" baseline="0" smtClean="0">
                <a:solidFill>
                  <a:schemeClr val="bg1"/>
                </a:solidFill>
              </a:defRPr>
            </a:lvl1pPr>
          </a:lstStyle>
          <a:p>
            <a:pPr>
              <a:lnSpc>
                <a:spcPts val="900"/>
              </a:lnSpc>
            </a:pPr>
            <a:fld id="{680D72F4-1C41-4187-A4BC-492CF086CF40}" type="slidenum">
              <a:rPr lang="en-GB" smtClean="0"/>
              <a:pPr>
                <a:lnSpc>
                  <a:spcPts val="900"/>
                </a:lnSpc>
              </a:pPr>
              <a:t>‹#›</a:t>
            </a:fld>
            <a:endParaRPr lang="en-GB" dirty="0"/>
          </a:p>
        </p:txBody>
      </p:sp>
      <p:sp>
        <p:nvSpPr>
          <p:cNvPr id="4" name="Platshållare för datum 3"/>
          <p:cNvSpPr>
            <a:spLocks noGrp="1"/>
          </p:cNvSpPr>
          <p:nvPr>
            <p:ph type="dt" sz="half" idx="2"/>
          </p:nvPr>
        </p:nvSpPr>
        <p:spPr>
          <a:xfrm>
            <a:off x="5580112" y="6288509"/>
            <a:ext cx="2133600" cy="365125"/>
          </a:xfrm>
          <a:prstGeom prst="rect">
            <a:avLst/>
          </a:prstGeom>
        </p:spPr>
        <p:txBody>
          <a:bodyPr vert="horz" lIns="0" tIns="0" rIns="0" bIns="0" rtlCol="0" anchor="t"/>
          <a:lstStyle>
            <a:lvl1pPr>
              <a:defRPr lang="en-GB" sz="700" b="1" cap="all" baseline="0" smtClean="0">
                <a:solidFill>
                  <a:schemeClr val="bg1"/>
                </a:solidFill>
              </a:defRPr>
            </a:lvl1pPr>
          </a:lstStyle>
          <a:p>
            <a:pPr algn="r">
              <a:lnSpc>
                <a:spcPts val="900"/>
              </a:lnSpc>
            </a:pPr>
            <a:fld id="{CFCB38AA-14D0-4B67-BE5B-608C5A8A7489}" type="datetimeFigureOut">
              <a:rPr lang="en-GB" smtClean="0"/>
              <a:pPr algn="r">
                <a:lnSpc>
                  <a:spcPts val="900"/>
                </a:lnSpc>
              </a:pPr>
              <a:t>11/12/2015</a:t>
            </a:fld>
            <a:endParaRPr lang="en-GB" dirty="0"/>
          </a:p>
        </p:txBody>
      </p:sp>
      <p:sp>
        <p:nvSpPr>
          <p:cNvPr id="9" name="Rektangel 12"/>
          <p:cNvSpPr/>
          <p:nvPr/>
        </p:nvSpPr>
        <p:spPr>
          <a:xfrm>
            <a:off x="0" y="5971378"/>
            <a:ext cx="9144000" cy="908720"/>
          </a:xfrm>
          <a:custGeom>
            <a:avLst/>
            <a:gdLst>
              <a:gd name="connsiteX0" fmla="*/ 1360291 w 9144000"/>
              <a:gd name="connsiteY0" fmla="*/ 0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261441 w 9144000"/>
              <a:gd name="connsiteY21" fmla="*/ 246949 h 908720"/>
              <a:gd name="connsiteX22" fmla="*/ 1261441 w 9144000"/>
              <a:gd name="connsiteY22" fmla="*/ 91699 h 908720"/>
              <a:gd name="connsiteX23" fmla="*/ 1360291 w 9144000"/>
              <a:gd name="connsiteY23" fmla="*/ 0 h 9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44000" h="908720">
                <a:moveTo>
                  <a:pt x="1360291" y="0"/>
                </a:moveTo>
                <a:lnTo>
                  <a:pt x="9144000" y="0"/>
                </a:lnTo>
                <a:lnTo>
                  <a:pt x="9144000" y="262632"/>
                </a:lnTo>
                <a:lnTo>
                  <a:pt x="9144000" y="328588"/>
                </a:lnTo>
                <a:lnTo>
                  <a:pt x="9144000" y="808061"/>
                </a:lnTo>
                <a:lnTo>
                  <a:pt x="9144000" y="883320"/>
                </a:lnTo>
                <a:lnTo>
                  <a:pt x="9144000" y="904652"/>
                </a:lnTo>
                <a:lnTo>
                  <a:pt x="9065179" y="904652"/>
                </a:lnTo>
                <a:cubicBezTo>
                  <a:pt x="9058414" y="907870"/>
                  <a:pt x="9050977" y="908720"/>
                  <a:pt x="9043341" y="908720"/>
                </a:cubicBezTo>
                <a:lnTo>
                  <a:pt x="1259632" y="908720"/>
                </a:lnTo>
                <a:lnTo>
                  <a:pt x="1259632" y="904652"/>
                </a:lnTo>
                <a:lnTo>
                  <a:pt x="0" y="904652"/>
                </a:lnTo>
                <a:lnTo>
                  <a:pt x="0" y="883320"/>
                </a:lnTo>
                <a:lnTo>
                  <a:pt x="0" y="328588"/>
                </a:lnTo>
                <a:lnTo>
                  <a:pt x="0" y="314003"/>
                </a:lnTo>
                <a:lnTo>
                  <a:pt x="901401" y="314003"/>
                </a:lnTo>
                <a:lnTo>
                  <a:pt x="1026319" y="314003"/>
                </a:lnTo>
                <a:lnTo>
                  <a:pt x="1194387" y="314003"/>
                </a:lnTo>
                <a:cubicBezTo>
                  <a:pt x="1225910" y="314003"/>
                  <a:pt x="1252353" y="292251"/>
                  <a:pt x="1258275" y="262632"/>
                </a:cubicBezTo>
                <a:lnTo>
                  <a:pt x="1259632" y="262632"/>
                </a:lnTo>
                <a:lnTo>
                  <a:pt x="1259632" y="255909"/>
                </a:lnTo>
                <a:lnTo>
                  <a:pt x="1261441" y="246949"/>
                </a:lnTo>
                <a:lnTo>
                  <a:pt x="1261441" y="91699"/>
                </a:lnTo>
                <a:cubicBezTo>
                  <a:pt x="1264629" y="40239"/>
                  <a:pt x="1260136" y="0"/>
                  <a:pt x="136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1171305444"/>
      </p:ext>
    </p:extLst>
  </p:cSld>
  <p:clrMap bg1="lt1" tx1="dk1" bg2="lt2" tx2="dk2" accent1="accent1" accent2="accent2" accent3="accent3" accent4="accent4" accent5="accent5" accent6="accent6" hlink="hlink" folHlink="folHlink"/>
  <p:sldLayoutIdLst>
    <p:sldLayoutId id="2147483678" r:id="rId1"/>
    <p:sldLayoutId id="2147483666" r:id="rId2"/>
    <p:sldLayoutId id="2147483677" r:id="rId3"/>
    <p:sldLayoutId id="2147483668" r:id="rId4"/>
    <p:sldLayoutId id="2147483669" r:id="rId5"/>
    <p:sldLayoutId id="2147483670" r:id="rId6"/>
    <p:sldLayoutId id="2147483674" r:id="rId7"/>
    <p:sldLayoutId id="2147483672" r:id="rId8"/>
    <p:sldLayoutId id="2147483673" r:id="rId9"/>
    <p:sldLayoutId id="2147483665" r:id="rId10"/>
  </p:sldLayoutIdLst>
  <p:timing>
    <p:tnLst>
      <p:par>
        <p:cTn id="1" dur="indefinite" restart="never" nodeType="tmRoot"/>
      </p:par>
    </p:tnLst>
  </p:timing>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3.pn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4.vml"/></Relationships>
</file>

<file path=ppt/slides/_rels/slide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5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notesSlide" Target="../notesSlides/notesSlide23.xml"/><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5.png"/></Relationships>
</file>

<file path=ppt/slides/_rels/slide5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xml"/><Relationship Id="rId4" Type="http://schemas.openxmlformats.org/officeDocument/2006/relationships/image" Target="../media/image113.png"/></Relationships>
</file>

<file path=ppt/slides/_rels/slide6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 Id="rId4" Type="http://schemas.openxmlformats.org/officeDocument/2006/relationships/image" Target="../media/image116.png"/></Relationships>
</file>

<file path=ppt/slides/_rels/slide6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6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chart" Target="../charts/chart1.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1.png"/><Relationship Id="rId7"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1554118" y="1195754"/>
            <a:ext cx="6984337" cy="1417074"/>
          </a:xfrm>
        </p:spPr>
        <p:txBody>
          <a:bodyPr>
            <a:noAutofit/>
          </a:bodyPr>
          <a:lstStyle/>
          <a:p>
            <a:r>
              <a:rPr lang="en-US" sz="2800" dirty="0" smtClean="0"/>
              <a:t>On Optimization of Quality of User Experience and Wireless Network Bandwidth in Video Content Delivery</a:t>
            </a:r>
            <a:endParaRPr lang="sv-SE" sz="2800" dirty="0"/>
          </a:p>
        </p:txBody>
      </p:sp>
      <p:sp>
        <p:nvSpPr>
          <p:cNvPr id="6" name="Underrubrik 5"/>
          <p:cNvSpPr>
            <a:spLocks noGrp="1"/>
          </p:cNvSpPr>
          <p:nvPr>
            <p:ph type="subTitle" idx="1"/>
          </p:nvPr>
        </p:nvSpPr>
        <p:spPr>
          <a:xfrm>
            <a:off x="1539827" y="2982351"/>
            <a:ext cx="6987075" cy="520504"/>
          </a:xfrm>
        </p:spPr>
        <p:txBody>
          <a:bodyPr/>
          <a:lstStyle/>
          <a:p>
            <a:r>
              <a:rPr lang="en-US" dirty="0" smtClean="0"/>
              <a:t>Alisa </a:t>
            </a:r>
            <a:r>
              <a:rPr lang="en-US" dirty="0" err="1" smtClean="0"/>
              <a:t>Devli</a:t>
            </a:r>
            <a:r>
              <a:rPr lang="hr-HR" dirty="0" smtClean="0"/>
              <a:t>ć</a:t>
            </a:r>
            <a:endParaRPr lang="sv-SE" dirty="0"/>
          </a:p>
        </p:txBody>
      </p:sp>
      <p:sp>
        <p:nvSpPr>
          <p:cNvPr id="4" name="Line 6"/>
          <p:cNvSpPr>
            <a:spLocks noChangeShapeType="1"/>
          </p:cNvSpPr>
          <p:nvPr/>
        </p:nvSpPr>
        <p:spPr bwMode="auto">
          <a:xfrm>
            <a:off x="-1375645" y="5596697"/>
            <a:ext cx="0" cy="0"/>
          </a:xfrm>
          <a:prstGeom prst="line">
            <a:avLst/>
          </a:prstGeom>
          <a:noFill/>
          <a:ln w="3" cap="flat">
            <a:solidFill>
              <a:schemeClr val="bg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Underrubrik 5"/>
          <p:cNvSpPr txBox="1">
            <a:spLocks/>
          </p:cNvSpPr>
          <p:nvPr/>
        </p:nvSpPr>
        <p:spPr bwMode="gray">
          <a:xfrm>
            <a:off x="3165231" y="6428935"/>
            <a:ext cx="3094892" cy="429064"/>
          </a:xfrm>
          <a:prstGeom prst="rect">
            <a:avLst/>
          </a:prstGeom>
        </p:spPr>
        <p:txBody>
          <a:bodyPr vert="horz" lIns="0" tIns="0" rIns="0" bIns="0" rtlCol="0">
            <a:normAutofit/>
          </a:bodyPr>
          <a:lstStyle/>
          <a:p>
            <a:pPr marL="0" marR="0" lvl="0" indent="0" algn="l" defTabSz="914400" rtl="0" eaLnBrk="1" fontAlgn="auto" latinLnBrk="0" hangingPunct="1">
              <a:lnSpc>
                <a:spcPts val="28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December </a:t>
            </a:r>
            <a:r>
              <a:rPr kumimoji="0" lang="en-US" sz="2400" b="0" i="0" u="none" strike="noStrike" kern="1200" cap="none" spc="0" normalizeH="0" baseline="0" noProof="0" smtClean="0">
                <a:ln>
                  <a:noFill/>
                </a:ln>
                <a:solidFill>
                  <a:schemeClr val="bg1"/>
                </a:solidFill>
                <a:effectLst/>
                <a:uLnTx/>
                <a:uFillTx/>
                <a:latin typeface="+mn-lt"/>
                <a:ea typeface="+mn-ea"/>
                <a:cs typeface="+mn-cs"/>
              </a:rPr>
              <a:t>4</a:t>
            </a:r>
            <a:r>
              <a:rPr kumimoji="0" lang="en-US" sz="2400" b="0" i="0" u="none" strike="noStrike" kern="1200" cap="none" spc="0" normalizeH="0" baseline="30000" noProof="0" smtClean="0">
                <a:ln>
                  <a:noFill/>
                </a:ln>
                <a:solidFill>
                  <a:schemeClr val="bg1"/>
                </a:solidFill>
                <a:effectLst/>
                <a:uLnTx/>
                <a:uFillTx/>
                <a:latin typeface="+mn-lt"/>
                <a:ea typeface="+mn-ea"/>
                <a:cs typeface="+mn-cs"/>
              </a:rPr>
              <a:t>th</a:t>
            </a:r>
            <a:r>
              <a:rPr kumimoji="0" lang="en-US" sz="2400" b="0" i="0" u="none" strike="noStrike" kern="1200" cap="none" spc="0" normalizeH="0" baseline="0" noProof="0" smtClean="0">
                <a:ln>
                  <a:noFill/>
                </a:ln>
                <a:solidFill>
                  <a:schemeClr val="bg1"/>
                </a:solidFill>
                <a:effectLst/>
                <a:uLnTx/>
                <a:uFillTx/>
                <a:latin typeface="+mn-lt"/>
                <a:ea typeface="+mn-ea"/>
                <a:cs typeface="+mn-cs"/>
              </a:rPr>
              <a:t> 2015.</a:t>
            </a:r>
            <a:endParaRPr kumimoji="0" lang="sv-SE" sz="24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364357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962" y="271462"/>
            <a:ext cx="6935788" cy="1016058"/>
          </a:xfrm>
        </p:spPr>
        <p:txBody>
          <a:bodyPr/>
          <a:lstStyle/>
          <a:p>
            <a:r>
              <a:rPr lang="en-US" sz="2000" dirty="0" smtClean="0"/>
              <a:t>Video quality degradations experienced during adaptive video streaming over varying mobile data rate channel</a:t>
            </a:r>
            <a:endParaRPr lang="sv-SE" sz="2000" dirty="0"/>
          </a:p>
        </p:txBody>
      </p:sp>
      <p:pic>
        <p:nvPicPr>
          <p:cNvPr id="6" name="Content Placeholder 5" descr="DASHStreaming.PNG"/>
          <p:cNvPicPr>
            <a:picLocks noGrp="1" noChangeAspect="1"/>
          </p:cNvPicPr>
          <p:nvPr>
            <p:ph idx="1"/>
          </p:nvPr>
        </p:nvPicPr>
        <p:blipFill>
          <a:blip r:embed="rId3" cstate="print"/>
          <a:stretch>
            <a:fillRect/>
          </a:stretch>
        </p:blipFill>
        <p:spPr>
          <a:xfrm>
            <a:off x="643446" y="1983307"/>
            <a:ext cx="3214179" cy="3094302"/>
          </a:xfrm>
        </p:spPr>
      </p:pic>
      <p:sp>
        <p:nvSpPr>
          <p:cNvPr id="10" name="Right Arrow 9"/>
          <p:cNvSpPr/>
          <p:nvPr/>
        </p:nvSpPr>
        <p:spPr>
          <a:xfrm>
            <a:off x="4200524" y="3343275"/>
            <a:ext cx="1128713" cy="52863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schemeClr val="tx1"/>
              </a:solidFill>
            </a:endParaRPr>
          </a:p>
        </p:txBody>
      </p:sp>
      <p:sp>
        <p:nvSpPr>
          <p:cNvPr id="17" name="TextBox 16"/>
          <p:cNvSpPr txBox="1"/>
          <p:nvPr/>
        </p:nvSpPr>
        <p:spPr>
          <a:xfrm>
            <a:off x="3386137" y="5443537"/>
            <a:ext cx="1976823" cy="307777"/>
          </a:xfrm>
          <a:prstGeom prst="rect">
            <a:avLst/>
          </a:prstGeom>
          <a:noFill/>
        </p:spPr>
        <p:txBody>
          <a:bodyPr wrap="none" rtlCol="0">
            <a:spAutoFit/>
          </a:bodyPr>
          <a:lstStyle/>
          <a:p>
            <a:r>
              <a:rPr lang="en-US" sz="1400" dirty="0" smtClean="0"/>
              <a:t>4 minute </a:t>
            </a:r>
            <a:r>
              <a:rPr lang="en-US" sz="1400" dirty="0" err="1" smtClean="0"/>
              <a:t>Skyfall</a:t>
            </a:r>
            <a:r>
              <a:rPr lang="en-US" sz="1400" dirty="0" smtClean="0"/>
              <a:t> video </a:t>
            </a:r>
            <a:endParaRPr lang="sv-SE" sz="1400" dirty="0"/>
          </a:p>
        </p:txBody>
      </p:sp>
      <p:pic>
        <p:nvPicPr>
          <p:cNvPr id="22" name="Picture 21" descr="Skyfall channel1 15sec segments DASH.png"/>
          <p:cNvPicPr>
            <a:picLocks noChangeAspect="1"/>
          </p:cNvPicPr>
          <p:nvPr/>
        </p:nvPicPr>
        <p:blipFill>
          <a:blip r:embed="rId4" cstate="print"/>
          <a:stretch>
            <a:fillRect/>
          </a:stretch>
        </p:blipFill>
        <p:spPr>
          <a:xfrm>
            <a:off x="5501147" y="3902445"/>
            <a:ext cx="3393829" cy="2468858"/>
          </a:xfrm>
          <a:prstGeom prst="rect">
            <a:avLst/>
          </a:prstGeom>
        </p:spPr>
      </p:pic>
      <p:pic>
        <p:nvPicPr>
          <p:cNvPr id="9" name="Picture 8" descr="Skyfall higherPietroRates.png"/>
          <p:cNvPicPr>
            <a:picLocks noChangeAspect="1"/>
          </p:cNvPicPr>
          <p:nvPr/>
        </p:nvPicPr>
        <p:blipFill>
          <a:blip r:embed="rId5" cstate="print"/>
          <a:stretch>
            <a:fillRect/>
          </a:stretch>
        </p:blipFill>
        <p:spPr>
          <a:xfrm>
            <a:off x="5429250" y="1371599"/>
            <a:ext cx="3400091" cy="2545522"/>
          </a:xfrm>
          <a:prstGeom prst="rect">
            <a:avLst/>
          </a:prstGeom>
        </p:spPr>
      </p:pic>
      <p:sp>
        <p:nvSpPr>
          <p:cNvPr id="18" name="Content Placeholder 5"/>
          <p:cNvSpPr txBox="1">
            <a:spLocks/>
          </p:cNvSpPr>
          <p:nvPr/>
        </p:nvSpPr>
        <p:spPr>
          <a:xfrm>
            <a:off x="936343" y="3027619"/>
            <a:ext cx="6935788" cy="1460499"/>
          </a:xfrm>
          <a:prstGeom prst="rect">
            <a:avLst/>
          </a:prstGeom>
          <a:solidFill>
            <a:srgbClr val="FFFF66"/>
          </a:solidFill>
        </p:spPr>
        <p:txBody>
          <a:bodyPr vert="horz" lIns="0" tIns="0" rIns="0" bIns="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solidFill>
                <a:effectLst/>
                <a:uLnTx/>
                <a:uFillTx/>
                <a:latin typeface="Arial (Headings)"/>
                <a:ea typeface="+mn-ea"/>
                <a:cs typeface="+mn-cs"/>
              </a:rPr>
              <a:t>Research question 2:</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Can streaming of an optimized video content to a user’s mobile device reduce video quality degradations</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experienced by DASH</a:t>
            </a:r>
            <a:r>
              <a:rPr kumimoji="0" lang="en-US" sz="2000" b="0" i="0" u="none" strike="noStrike" kern="1200" cap="none" spc="0" normalizeH="0" noProof="0" dirty="0" smtClean="0">
                <a:ln>
                  <a:noFill/>
                </a:ln>
                <a:solidFill>
                  <a:schemeClr val="tx1"/>
                </a:solidFill>
                <a:effectLst/>
                <a:uLnTx/>
                <a:uFillTx/>
                <a:latin typeface="+mn-lt"/>
                <a:ea typeface="+mn-ea"/>
                <a:cs typeface="+mn-cs"/>
              </a:rPr>
              <a:t>, while consuming fewer bits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Straight Arrow Connector 11"/>
          <p:cNvCxnSpPr/>
          <p:nvPr/>
        </p:nvCxnSpPr>
        <p:spPr>
          <a:xfrm>
            <a:off x="8729663" y="4141086"/>
            <a:ext cx="0" cy="187304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uiExpand="1"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304858"/>
            <a:ext cx="6935788" cy="668338"/>
          </a:xfrm>
        </p:spPr>
        <p:txBody>
          <a:bodyPr/>
          <a:lstStyle/>
          <a:p>
            <a:r>
              <a:rPr lang="en-US" dirty="0" err="1" smtClean="0"/>
              <a:t>QoE</a:t>
            </a:r>
            <a:r>
              <a:rPr lang="en-US" dirty="0" smtClean="0"/>
              <a:t>-aware adaptive video streaming</a:t>
            </a:r>
            <a:endParaRPr lang="sv-SE" dirty="0"/>
          </a:p>
        </p:txBody>
      </p:sp>
      <p:pic>
        <p:nvPicPr>
          <p:cNvPr id="16" name="Content Placeholder 5" descr="DataRatesImg.png"/>
          <p:cNvPicPr>
            <a:picLocks noGrp="1" noChangeAspect="1"/>
          </p:cNvPicPr>
          <p:nvPr>
            <p:ph idx="1"/>
          </p:nvPr>
        </p:nvPicPr>
        <p:blipFill>
          <a:blip r:embed="rId4" cstate="print"/>
          <a:stretch>
            <a:fillRect/>
          </a:stretch>
        </p:blipFill>
        <p:spPr>
          <a:xfrm>
            <a:off x="5658917" y="2186447"/>
            <a:ext cx="1096217" cy="910252"/>
          </a:xfrm>
        </p:spPr>
      </p:pic>
      <p:sp>
        <p:nvSpPr>
          <p:cNvPr id="17" name="TextBox 16"/>
          <p:cNvSpPr txBox="1"/>
          <p:nvPr/>
        </p:nvSpPr>
        <p:spPr>
          <a:xfrm>
            <a:off x="5243513" y="3080973"/>
            <a:ext cx="2000250" cy="327170"/>
          </a:xfrm>
          <a:prstGeom prst="rect">
            <a:avLst/>
          </a:prstGeom>
          <a:noFill/>
        </p:spPr>
        <p:txBody>
          <a:bodyPr wrap="square" lIns="80165" tIns="40083" rIns="80165" bIns="40083" rtlCol="0">
            <a:spAutoFit/>
          </a:bodyPr>
          <a:lstStyle/>
          <a:p>
            <a:r>
              <a:rPr lang="en-US" sz="1600" dirty="0" smtClean="0"/>
              <a:t>Estimated data rate</a:t>
            </a:r>
            <a:endParaRPr lang="sv-SE" sz="1600" dirty="0"/>
          </a:p>
        </p:txBody>
      </p:sp>
      <p:pic>
        <p:nvPicPr>
          <p:cNvPr id="18" name="Picture 7"/>
          <p:cNvPicPr>
            <a:picLocks noChangeAspect="1" noChangeArrowheads="1"/>
          </p:cNvPicPr>
          <p:nvPr/>
        </p:nvPicPr>
        <p:blipFill>
          <a:blip r:embed="rId5" cstate="print"/>
          <a:srcRect/>
          <a:stretch>
            <a:fillRect/>
          </a:stretch>
        </p:blipFill>
        <p:spPr bwMode="auto">
          <a:xfrm>
            <a:off x="7400288" y="2282578"/>
            <a:ext cx="1387684" cy="714109"/>
          </a:xfrm>
          <a:prstGeom prst="rect">
            <a:avLst/>
          </a:prstGeom>
          <a:noFill/>
          <a:ln w="9525">
            <a:noFill/>
            <a:miter lim="800000"/>
            <a:headEnd/>
            <a:tailEnd/>
          </a:ln>
        </p:spPr>
      </p:pic>
      <p:sp>
        <p:nvSpPr>
          <p:cNvPr id="19" name="TextBox 18"/>
          <p:cNvSpPr txBox="1"/>
          <p:nvPr/>
        </p:nvSpPr>
        <p:spPr>
          <a:xfrm>
            <a:off x="7197055" y="3086099"/>
            <a:ext cx="1946945" cy="573391"/>
          </a:xfrm>
          <a:prstGeom prst="rect">
            <a:avLst/>
          </a:prstGeom>
          <a:noFill/>
        </p:spPr>
        <p:txBody>
          <a:bodyPr wrap="square" lIns="80165" tIns="40083" rIns="80165" bIns="40083" rtlCol="0">
            <a:spAutoFit/>
          </a:bodyPr>
          <a:lstStyle/>
          <a:p>
            <a:r>
              <a:rPr lang="en-US" sz="1600" dirty="0" smtClean="0"/>
              <a:t>Optimized video’s bitrates</a:t>
            </a:r>
            <a:endParaRPr lang="sv-SE" sz="1600" dirty="0"/>
          </a:p>
        </p:txBody>
      </p:sp>
      <p:graphicFrame>
        <p:nvGraphicFramePr>
          <p:cNvPr id="3079" name="Content Placeholder 3"/>
          <p:cNvGraphicFramePr>
            <a:graphicFrameLocks noChangeAspect="1"/>
          </p:cNvGraphicFramePr>
          <p:nvPr/>
        </p:nvGraphicFramePr>
        <p:xfrm>
          <a:off x="6127012" y="3903783"/>
          <a:ext cx="1988287" cy="257122"/>
        </p:xfrm>
        <a:graphic>
          <a:graphicData uri="http://schemas.openxmlformats.org/presentationml/2006/ole">
            <p:oleObj spid="_x0000_s3089" name="Equation" r:id="rId6" imgW="1765300" imgH="228600" progId="Equation.3">
              <p:embed/>
            </p:oleObj>
          </a:graphicData>
        </a:graphic>
      </p:graphicFrame>
      <p:cxnSp>
        <p:nvCxnSpPr>
          <p:cNvPr id="21" name="Straight Arrow Connector 20"/>
          <p:cNvCxnSpPr/>
          <p:nvPr/>
        </p:nvCxnSpPr>
        <p:spPr>
          <a:xfrm>
            <a:off x="6657975" y="3486149"/>
            <a:ext cx="171450" cy="367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258052" y="3529012"/>
            <a:ext cx="142873" cy="371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4875" y="4429125"/>
            <a:ext cx="4429125" cy="584775"/>
          </a:xfrm>
          <a:prstGeom prst="rect">
            <a:avLst/>
          </a:prstGeom>
          <a:noFill/>
        </p:spPr>
        <p:txBody>
          <a:bodyPr wrap="square" rtlCol="0">
            <a:spAutoFit/>
          </a:bodyPr>
          <a:lstStyle/>
          <a:p>
            <a:r>
              <a:rPr lang="en-US" sz="1600" b="1" dirty="0" smtClean="0">
                <a:solidFill>
                  <a:srgbClr val="FF0000"/>
                </a:solidFill>
              </a:rPr>
              <a:t>Remaining bandwidth</a:t>
            </a:r>
            <a:r>
              <a:rPr lang="en-US" sz="1600" dirty="0" smtClean="0">
                <a:solidFill>
                  <a:srgbClr val="FF0000"/>
                </a:solidFill>
              </a:rPr>
              <a:t> is used to </a:t>
            </a:r>
            <a:r>
              <a:rPr lang="en-US" sz="1600" b="1" dirty="0" err="1" smtClean="0">
                <a:solidFill>
                  <a:srgbClr val="FF0000"/>
                </a:solidFill>
              </a:rPr>
              <a:t>prefetch</a:t>
            </a:r>
            <a:r>
              <a:rPr lang="en-US" sz="1600" b="1" dirty="0" smtClean="0">
                <a:solidFill>
                  <a:srgbClr val="FF0000"/>
                </a:solidFill>
              </a:rPr>
              <a:t> future seconds </a:t>
            </a:r>
            <a:r>
              <a:rPr lang="en-US" sz="1600" dirty="0" smtClean="0">
                <a:solidFill>
                  <a:srgbClr val="FF0000"/>
                </a:solidFill>
              </a:rPr>
              <a:t>of</a:t>
            </a:r>
            <a:r>
              <a:rPr lang="en-US" sz="1600" b="1" dirty="0" smtClean="0">
                <a:solidFill>
                  <a:srgbClr val="FF0000"/>
                </a:solidFill>
              </a:rPr>
              <a:t> </a:t>
            </a:r>
            <a:r>
              <a:rPr lang="en-US" sz="1600" dirty="0" smtClean="0">
                <a:solidFill>
                  <a:srgbClr val="FF0000"/>
                </a:solidFill>
              </a:rPr>
              <a:t>optimized video stream </a:t>
            </a:r>
            <a:endParaRPr lang="sv-SE" sz="1600" dirty="0">
              <a:solidFill>
                <a:srgbClr val="FF0000"/>
              </a:solidFill>
            </a:endParaRPr>
          </a:p>
        </p:txBody>
      </p:sp>
      <p:grpSp>
        <p:nvGrpSpPr>
          <p:cNvPr id="33" name="Group 32"/>
          <p:cNvGrpSpPr/>
          <p:nvPr/>
        </p:nvGrpSpPr>
        <p:grpSpPr>
          <a:xfrm>
            <a:off x="0" y="1548530"/>
            <a:ext cx="5414962" cy="3252072"/>
            <a:chOff x="1114425" y="1519952"/>
            <a:chExt cx="7150017" cy="4254657"/>
          </a:xfrm>
        </p:grpSpPr>
        <p:pic>
          <p:nvPicPr>
            <p:cNvPr id="22" name="Content Placeholder 3" descr="ReducedQualityVariations.png"/>
            <p:cNvPicPr>
              <a:picLocks noChangeAspect="1"/>
            </p:cNvPicPr>
            <p:nvPr/>
          </p:nvPicPr>
          <p:blipFill>
            <a:blip r:embed="rId7" cstate="print"/>
            <a:stretch>
              <a:fillRect/>
            </a:stretch>
          </p:blipFill>
          <p:spPr>
            <a:xfrm>
              <a:off x="1114425" y="1519952"/>
              <a:ext cx="7150017" cy="4254657"/>
            </a:xfrm>
            <a:prstGeom prst="rect">
              <a:avLst/>
            </a:prstGeom>
          </p:spPr>
        </p:pic>
        <p:grpSp>
          <p:nvGrpSpPr>
            <p:cNvPr id="25" name="Group 24"/>
            <p:cNvGrpSpPr/>
            <p:nvPr/>
          </p:nvGrpSpPr>
          <p:grpSpPr>
            <a:xfrm>
              <a:off x="2201335" y="3640666"/>
              <a:ext cx="1554257" cy="1320801"/>
              <a:chOff x="2201335" y="3640666"/>
              <a:chExt cx="1554257" cy="1320801"/>
            </a:xfrm>
          </p:grpSpPr>
          <p:sp>
            <p:nvSpPr>
              <p:cNvPr id="26" name="TextBox 25"/>
              <p:cNvSpPr txBox="1"/>
              <p:nvPr/>
            </p:nvSpPr>
            <p:spPr>
              <a:xfrm>
                <a:off x="2256898" y="3781428"/>
                <a:ext cx="1498694" cy="402662"/>
              </a:xfrm>
              <a:prstGeom prst="rect">
                <a:avLst/>
              </a:prstGeom>
              <a:solidFill>
                <a:schemeClr val="bg1"/>
              </a:solidFill>
            </p:spPr>
            <p:txBody>
              <a:bodyPr wrap="square" rtlCol="0">
                <a:spAutoFit/>
              </a:bodyPr>
              <a:lstStyle/>
              <a:p>
                <a:r>
                  <a:rPr lang="en-US" sz="1400" dirty="0" smtClean="0"/>
                  <a:t>Quality gain</a:t>
                </a:r>
                <a:endParaRPr lang="sv-SE" sz="1400" dirty="0"/>
              </a:p>
            </p:txBody>
          </p:sp>
          <p:cxnSp>
            <p:nvCxnSpPr>
              <p:cNvPr id="28" name="Straight Arrow Connector 27"/>
              <p:cNvCxnSpPr/>
              <p:nvPr/>
            </p:nvCxnSpPr>
            <p:spPr>
              <a:xfrm>
                <a:off x="2201335" y="3640666"/>
                <a:ext cx="16932" cy="132080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49" y="0"/>
            <a:ext cx="6935788" cy="785813"/>
          </a:xfrm>
        </p:spPr>
        <p:txBody>
          <a:bodyPr/>
          <a:lstStyle/>
          <a:p>
            <a:r>
              <a:rPr lang="en-US" dirty="0" smtClean="0"/>
              <a:t>Impact</a:t>
            </a:r>
            <a:endParaRPr lang="sv-SE" dirty="0"/>
          </a:p>
        </p:txBody>
      </p:sp>
      <p:pic>
        <p:nvPicPr>
          <p:cNvPr id="29702" name="Picture 6" descr="https://lh4.googleusercontent.com/4_Dur_KlORigOyDINoTdaMx90T6IDkQg3VrjGsTm-Bdc_YlysVFD7dkSUE9HQMOwL-WeFqDioedJsFDUEFWgubkwzMcYaB5Slb0i_hWWZP8xh5vjfPIxMMzxjjHxY2TVzzwuxrklLQ"/>
          <p:cNvPicPr>
            <a:picLocks noChangeAspect="1" noChangeArrowheads="1"/>
          </p:cNvPicPr>
          <p:nvPr/>
        </p:nvPicPr>
        <p:blipFill>
          <a:blip r:embed="rId3" cstate="print"/>
          <a:srcRect/>
          <a:stretch>
            <a:fillRect/>
          </a:stretch>
        </p:blipFill>
        <p:spPr bwMode="auto">
          <a:xfrm>
            <a:off x="0" y="971553"/>
            <a:ext cx="3068454" cy="1387476"/>
          </a:xfrm>
          <a:prstGeom prst="rect">
            <a:avLst/>
          </a:prstGeom>
          <a:noFill/>
        </p:spPr>
      </p:pic>
      <p:sp>
        <p:nvSpPr>
          <p:cNvPr id="29701" name="Rectangle 5"/>
          <p:cNvSpPr>
            <a:spLocks noChangeArrowheads="1"/>
          </p:cNvSpPr>
          <p:nvPr/>
        </p:nvSpPr>
        <p:spPr bwMode="auto">
          <a:xfrm>
            <a:off x="985839" y="866402"/>
            <a:ext cx="14173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smtClean="0">
                <a:ln>
                  <a:noFill/>
                </a:ln>
                <a:solidFill>
                  <a:schemeClr val="tx1"/>
                </a:solidFill>
                <a:effectLst/>
                <a:latin typeface="Arial" pitchFamily="34" charset="0"/>
                <a:cs typeface="Arial" pitchFamily="34" charset="0"/>
              </a:rPr>
              <a:t>  </a:t>
            </a:r>
            <a:r>
              <a:rPr kumimoji="0" lang="sv-SE" sz="6200" b="0" i="0" u="none" strike="noStrike" cap="none" normalizeH="0" baseline="0" dirty="0" smtClean="0">
                <a:ln>
                  <a:noFill/>
                </a:ln>
                <a:solidFill>
                  <a:schemeClr val="tx1"/>
                </a:solidFill>
                <a:effectLst/>
                <a:latin typeface="Arial" pitchFamily="34" charset="0"/>
                <a:cs typeface="Arial" pitchFamily="34" charset="0"/>
              </a:rPr>
              <a:t/>
            </a:r>
            <a:br>
              <a:rPr kumimoji="0" lang="sv-SE" sz="6200" b="0" i="0" u="none" strike="noStrike" cap="none" normalizeH="0" baseline="0" dirty="0" smtClean="0">
                <a:ln>
                  <a:noFill/>
                </a:ln>
                <a:solidFill>
                  <a:schemeClr val="tx1"/>
                </a:solidFill>
                <a:effectLst/>
                <a:latin typeface="Arial" pitchFamily="34" charset="0"/>
                <a:cs typeface="Arial" pitchFamily="34" charset="0"/>
              </a:rPr>
            </a:b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2400" b="1" i="0" u="none" strike="noStrike" cap="none" normalizeH="0" baseline="0" dirty="0" smtClean="0">
                <a:ln>
                  <a:noFill/>
                </a:ln>
                <a:solidFill>
                  <a:srgbClr val="FF0000"/>
                </a:solidFill>
                <a:effectLst/>
                <a:latin typeface="Arial" pitchFamily="34" charset="0"/>
                <a:cs typeface="Arial" pitchFamily="34" charset="0"/>
              </a:rPr>
              <a:t>20-60%</a:t>
            </a:r>
            <a:r>
              <a:rPr kumimoji="0" lang="sv-SE" sz="2400" b="1" i="0" u="none" strike="noStrike" cap="none" normalizeH="0" baseline="0" dirty="0" smtClean="0">
                <a:ln>
                  <a:noFill/>
                </a:ln>
                <a:solidFill>
                  <a:srgbClr val="000000"/>
                </a:solidFill>
                <a:effectLst/>
                <a:latin typeface="Arial" pitchFamily="34" charset="0"/>
                <a:cs typeface="Arial" pitchFamily="34" charset="0"/>
              </a:rPr>
              <a:t>  </a:t>
            </a:r>
            <a:endParaRPr kumimoji="0" lang="sv-S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1800" b="0" i="0" u="none" strike="noStrike" cap="none" normalizeH="0" baseline="0" dirty="0" smtClean="0">
                <a:ln>
                  <a:noFill/>
                </a:ln>
                <a:solidFill>
                  <a:schemeClr val="tx1"/>
                </a:solidFill>
                <a:effectLst/>
                <a:latin typeface="Arial" pitchFamily="34" charset="0"/>
                <a:cs typeface="Arial" pitchFamily="34" charset="0"/>
              </a:rPr>
              <a:t/>
            </a:r>
            <a:br>
              <a:rPr kumimoji="0" lang="sv-SE" sz="1800" b="0" i="0" u="none" strike="noStrike" cap="none" normalizeH="0" baseline="0" dirty="0" smtClean="0">
                <a:ln>
                  <a:noFill/>
                </a:ln>
                <a:solidFill>
                  <a:schemeClr val="tx1"/>
                </a:solidFill>
                <a:effectLst/>
                <a:latin typeface="Arial" pitchFamily="34" charset="0"/>
                <a:cs typeface="Arial" pitchFamily="34" charset="0"/>
              </a:rPr>
            </a:b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2014540" y="1147287"/>
            <a:ext cx="7129461" cy="1569660"/>
          </a:xfrm>
          <a:prstGeom prst="rect">
            <a:avLst/>
          </a:prstGeom>
        </p:spPr>
        <p:txBody>
          <a:bodyPr wrap="square">
            <a:spAutoFit/>
          </a:bodyPr>
          <a:lstStyle/>
          <a:p>
            <a:pPr>
              <a:lnSpc>
                <a:spcPct val="150000"/>
              </a:lnSpc>
            </a:pPr>
            <a:r>
              <a:rPr lang="en-US" sz="2000" b="1" dirty="0" smtClean="0"/>
              <a:t>  improved the lowest video qualities ….</a:t>
            </a:r>
            <a:endParaRPr lang="en-US" sz="2000" dirty="0" smtClean="0"/>
          </a:p>
          <a:p>
            <a:pPr>
              <a:lnSpc>
                <a:spcPct val="150000"/>
              </a:lnSpc>
            </a:pPr>
            <a:r>
              <a:rPr lang="en-US" sz="2000" dirty="0" smtClean="0"/>
              <a:t>  …of</a:t>
            </a:r>
            <a:r>
              <a:rPr lang="en-US" sz="2000" b="1" dirty="0" smtClean="0"/>
              <a:t> </a:t>
            </a:r>
            <a:r>
              <a:rPr lang="en-US" sz="2000" dirty="0" smtClean="0"/>
              <a:t>DASH</a:t>
            </a:r>
          </a:p>
          <a:p>
            <a:r>
              <a:rPr lang="en-US" dirty="0" smtClean="0"/>
              <a:t/>
            </a:r>
            <a:br>
              <a:rPr lang="en-US" dirty="0" smtClean="0"/>
            </a:br>
            <a:endParaRPr lang="sv-SE" dirty="0"/>
          </a:p>
        </p:txBody>
      </p:sp>
      <p:pic>
        <p:nvPicPr>
          <p:cNvPr id="29704" name="Picture 8" descr="https://lh5.googleusercontent.com/8Irsz7l-LNgj5EExzfjvANiq91vzjF82cEi6aIBPPBLusKij_y3qnfM2KLA_9tPpcqSu47On90DHJeG6pXH_RgihMpo71EPzag9hPIEXh_ddcBmjkcpYV1DMa7WEAnYG3RIYEbpBxw"/>
          <p:cNvPicPr>
            <a:picLocks noChangeAspect="1" noChangeArrowheads="1"/>
          </p:cNvPicPr>
          <p:nvPr/>
        </p:nvPicPr>
        <p:blipFill>
          <a:blip r:embed="rId4" cstate="print"/>
          <a:srcRect/>
          <a:stretch>
            <a:fillRect/>
          </a:stretch>
        </p:blipFill>
        <p:spPr bwMode="auto">
          <a:xfrm>
            <a:off x="0" y="2171702"/>
            <a:ext cx="3128138" cy="1414463"/>
          </a:xfrm>
          <a:prstGeom prst="rect">
            <a:avLst/>
          </a:prstGeom>
          <a:noFill/>
        </p:spPr>
      </p:pic>
      <p:sp>
        <p:nvSpPr>
          <p:cNvPr id="29703" name="Rectangle 7"/>
          <p:cNvSpPr>
            <a:spLocks noChangeArrowheads="1"/>
          </p:cNvSpPr>
          <p:nvPr/>
        </p:nvSpPr>
        <p:spPr bwMode="auto">
          <a:xfrm>
            <a:off x="1157288" y="2084766"/>
            <a:ext cx="90011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smtClean="0">
                <a:ln>
                  <a:noFill/>
                </a:ln>
                <a:solidFill>
                  <a:schemeClr val="tx1"/>
                </a:solidFill>
                <a:effectLst/>
                <a:latin typeface="Arial" pitchFamily="34" charset="0"/>
                <a:cs typeface="Arial" pitchFamily="34" charset="0"/>
              </a:rPr>
              <a:t>  </a:t>
            </a:r>
            <a:r>
              <a:rPr kumimoji="0" lang="sv-SE" sz="6200" b="0" i="0" u="none" strike="noStrike" cap="none" normalizeH="0" baseline="0" dirty="0" smtClean="0">
                <a:ln>
                  <a:noFill/>
                </a:ln>
                <a:solidFill>
                  <a:schemeClr val="tx1"/>
                </a:solidFill>
                <a:effectLst/>
                <a:latin typeface="Arial" pitchFamily="34" charset="0"/>
                <a:cs typeface="Arial" pitchFamily="34" charset="0"/>
              </a:rPr>
              <a:t/>
            </a:r>
            <a:br>
              <a:rPr kumimoji="0" lang="sv-SE" sz="6200" b="0" i="0" u="none" strike="noStrike" cap="none" normalizeH="0" baseline="0" dirty="0" smtClean="0">
                <a:ln>
                  <a:noFill/>
                </a:ln>
                <a:solidFill>
                  <a:schemeClr val="tx1"/>
                </a:solidFill>
                <a:effectLst/>
                <a:latin typeface="Arial" pitchFamily="34" charset="0"/>
                <a:cs typeface="Arial" pitchFamily="34" charset="0"/>
              </a:rPr>
            </a:b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2400" b="1" i="0" u="none" strike="noStrike" cap="none" normalizeH="0" baseline="0" dirty="0" smtClean="0">
                <a:ln>
                  <a:noFill/>
                </a:ln>
                <a:solidFill>
                  <a:srgbClr val="FF0000"/>
                </a:solidFill>
                <a:effectLst/>
                <a:latin typeface="Arial" pitchFamily="34" charset="0"/>
                <a:cs typeface="Arial" pitchFamily="34" charset="0"/>
              </a:rPr>
              <a:t>40%</a:t>
            </a:r>
            <a:r>
              <a:rPr kumimoji="0" lang="sv-SE" sz="2400" b="1" i="0" u="none" strike="noStrike" cap="none" normalizeH="0" baseline="0" dirty="0" smtClean="0">
                <a:ln>
                  <a:noFill/>
                </a:ln>
                <a:solidFill>
                  <a:srgbClr val="000000"/>
                </a:solidFill>
                <a:effectLst/>
                <a:latin typeface="Arial" pitchFamily="34" charset="0"/>
                <a:cs typeface="Arial" pitchFamily="34" charset="0"/>
              </a:rPr>
              <a:t>  </a:t>
            </a:r>
            <a:endParaRPr kumimoji="0" lang="sv-S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1800" b="0" i="0" u="none" strike="noStrike" cap="none" normalizeH="0" baseline="0" dirty="0" smtClean="0">
                <a:ln>
                  <a:noFill/>
                </a:ln>
                <a:solidFill>
                  <a:schemeClr val="tx1"/>
                </a:solidFill>
                <a:effectLst/>
                <a:latin typeface="Arial" pitchFamily="34" charset="0"/>
                <a:cs typeface="Arial" pitchFamily="34" charset="0"/>
              </a:rPr>
              <a:t/>
            </a:r>
            <a:br>
              <a:rPr kumimoji="0" lang="sv-SE" sz="1800" b="0" i="0" u="none" strike="noStrike" cap="none" normalizeH="0" baseline="0" dirty="0" smtClean="0">
                <a:ln>
                  <a:noFill/>
                </a:ln>
                <a:solidFill>
                  <a:schemeClr val="tx1"/>
                </a:solidFill>
                <a:effectLst/>
                <a:latin typeface="Arial" pitchFamily="34" charset="0"/>
                <a:cs typeface="Arial" pitchFamily="34" charset="0"/>
              </a:rPr>
            </a:b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2157413" y="2557374"/>
            <a:ext cx="6986587" cy="954107"/>
          </a:xfrm>
          <a:prstGeom prst="rect">
            <a:avLst/>
          </a:prstGeom>
        </p:spPr>
        <p:txBody>
          <a:bodyPr wrap="square">
            <a:spAutoFit/>
          </a:bodyPr>
          <a:lstStyle/>
          <a:p>
            <a:r>
              <a:rPr lang="en-US" sz="2000" b="1" dirty="0" smtClean="0"/>
              <a:t>bandwidth savings</a:t>
            </a:r>
            <a:r>
              <a:rPr lang="en-US" sz="2000" dirty="0" smtClean="0"/>
              <a:t> to deliver </a:t>
            </a:r>
            <a:r>
              <a:rPr lang="en-US" sz="2000" b="1" dirty="0" smtClean="0"/>
              <a:t>superior</a:t>
            </a:r>
            <a:r>
              <a:rPr lang="en-US" sz="2000" dirty="0" smtClean="0"/>
              <a:t> perceptual </a:t>
            </a:r>
            <a:r>
              <a:rPr lang="en-US" sz="2000" b="1" dirty="0" smtClean="0"/>
              <a:t>quality</a:t>
            </a:r>
            <a:endParaRPr lang="en-US" sz="2000" dirty="0" smtClean="0"/>
          </a:p>
          <a:p>
            <a:r>
              <a:rPr lang="en-US" dirty="0" smtClean="0"/>
              <a:t/>
            </a:r>
            <a:br>
              <a:rPr lang="en-US" dirty="0" smtClean="0"/>
            </a:br>
            <a:endParaRPr lang="sv-SE" dirty="0"/>
          </a:p>
        </p:txBody>
      </p:sp>
      <p:pic>
        <p:nvPicPr>
          <p:cNvPr id="14" name="Picture 8" descr="https://lh5.googleusercontent.com/8Irsz7l-LNgj5EExzfjvANiq91vzjF82cEi6aIBPPBLusKij_y3qnfM2KLA_9tPpcqSu47On90DHJeG6pXH_RgihMpo71EPzag9hPIEXh_ddcBmjkcpYV1DMa7WEAnYG3RIYEbpBxw"/>
          <p:cNvPicPr>
            <a:picLocks noChangeAspect="1" noChangeArrowheads="1"/>
          </p:cNvPicPr>
          <p:nvPr/>
        </p:nvPicPr>
        <p:blipFill>
          <a:blip r:embed="rId4" cstate="print"/>
          <a:srcRect/>
          <a:stretch>
            <a:fillRect/>
          </a:stretch>
        </p:blipFill>
        <p:spPr bwMode="auto">
          <a:xfrm>
            <a:off x="0" y="3395664"/>
            <a:ext cx="3128138" cy="1414463"/>
          </a:xfrm>
          <a:prstGeom prst="rect">
            <a:avLst/>
          </a:prstGeom>
          <a:noFill/>
        </p:spPr>
      </p:pic>
      <p:sp>
        <p:nvSpPr>
          <p:cNvPr id="15" name="Rectangle 7"/>
          <p:cNvSpPr>
            <a:spLocks noChangeArrowheads="1"/>
          </p:cNvSpPr>
          <p:nvPr/>
        </p:nvSpPr>
        <p:spPr bwMode="auto">
          <a:xfrm>
            <a:off x="1157287" y="3331024"/>
            <a:ext cx="90011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smtClean="0">
                <a:ln>
                  <a:noFill/>
                </a:ln>
                <a:solidFill>
                  <a:schemeClr val="tx1"/>
                </a:solidFill>
                <a:effectLst/>
                <a:latin typeface="Arial" pitchFamily="34" charset="0"/>
                <a:cs typeface="Arial" pitchFamily="34" charset="0"/>
              </a:rPr>
              <a:t>  </a:t>
            </a:r>
            <a:r>
              <a:rPr kumimoji="0" lang="sv-SE" sz="6200" b="0" i="0" u="none" strike="noStrike" cap="none" normalizeH="0" baseline="0" dirty="0" smtClean="0">
                <a:ln>
                  <a:noFill/>
                </a:ln>
                <a:solidFill>
                  <a:schemeClr val="tx1"/>
                </a:solidFill>
                <a:effectLst/>
                <a:latin typeface="Arial" pitchFamily="34" charset="0"/>
                <a:cs typeface="Arial" pitchFamily="34" charset="0"/>
              </a:rPr>
              <a:t/>
            </a:r>
            <a:br>
              <a:rPr kumimoji="0" lang="sv-SE" sz="6200" b="0" i="0" u="none" strike="noStrike" cap="none" normalizeH="0" baseline="0" dirty="0" smtClean="0">
                <a:ln>
                  <a:noFill/>
                </a:ln>
                <a:solidFill>
                  <a:schemeClr val="tx1"/>
                </a:solidFill>
                <a:effectLst/>
                <a:latin typeface="Arial" pitchFamily="34" charset="0"/>
                <a:cs typeface="Arial" pitchFamily="34" charset="0"/>
              </a:rPr>
            </a:b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2400" b="1" i="0" u="none" strike="noStrike" cap="none" normalizeH="0" baseline="0" dirty="0" smtClean="0">
                <a:ln>
                  <a:noFill/>
                </a:ln>
                <a:solidFill>
                  <a:srgbClr val="FF0000"/>
                </a:solidFill>
                <a:effectLst/>
                <a:latin typeface="Arial" pitchFamily="34" charset="0"/>
                <a:cs typeface="Arial" pitchFamily="34" charset="0"/>
              </a:rPr>
              <a:t>60%</a:t>
            </a:r>
            <a:r>
              <a:rPr kumimoji="0" lang="sv-SE" sz="2400" b="1" i="0" u="none" strike="noStrike" cap="none" normalizeH="0" baseline="0" dirty="0" smtClean="0">
                <a:ln>
                  <a:noFill/>
                </a:ln>
                <a:solidFill>
                  <a:srgbClr val="000000"/>
                </a:solidFill>
                <a:effectLst/>
                <a:latin typeface="Arial" pitchFamily="34" charset="0"/>
                <a:cs typeface="Arial" pitchFamily="34" charset="0"/>
              </a:rPr>
              <a:t>  </a:t>
            </a:r>
            <a:endParaRPr kumimoji="0" lang="sv-S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1800" b="0" i="0" u="none" strike="noStrike" cap="none" normalizeH="0" baseline="0" dirty="0" smtClean="0">
                <a:ln>
                  <a:noFill/>
                </a:ln>
                <a:solidFill>
                  <a:schemeClr val="tx1"/>
                </a:solidFill>
                <a:effectLst/>
                <a:latin typeface="Arial" pitchFamily="34" charset="0"/>
                <a:cs typeface="Arial" pitchFamily="34" charset="0"/>
              </a:rPr>
              <a:t/>
            </a:r>
            <a:br>
              <a:rPr kumimoji="0" lang="sv-SE" sz="1800" b="0" i="0" u="none" strike="noStrike" cap="none" normalizeH="0" baseline="0" dirty="0" smtClean="0">
                <a:ln>
                  <a:noFill/>
                </a:ln>
                <a:solidFill>
                  <a:schemeClr val="tx1"/>
                </a:solidFill>
                <a:effectLst/>
                <a:latin typeface="Arial" pitchFamily="34" charset="0"/>
                <a:cs typeface="Arial" pitchFamily="34" charset="0"/>
              </a:rPr>
            </a:b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a:xfrm>
            <a:off x="2157413" y="3838486"/>
            <a:ext cx="6986587" cy="954107"/>
          </a:xfrm>
          <a:prstGeom prst="rect">
            <a:avLst/>
          </a:prstGeom>
        </p:spPr>
        <p:txBody>
          <a:bodyPr wrap="square">
            <a:spAutoFit/>
          </a:bodyPr>
          <a:lstStyle/>
          <a:p>
            <a:r>
              <a:rPr lang="en-US" sz="2000" b="1" dirty="0" smtClean="0"/>
              <a:t>bandwidth savings</a:t>
            </a:r>
            <a:r>
              <a:rPr lang="en-US" sz="2000" dirty="0" smtClean="0"/>
              <a:t> to deliver </a:t>
            </a:r>
            <a:r>
              <a:rPr lang="en-US" sz="2000" b="1" dirty="0" smtClean="0"/>
              <a:t>the same </a:t>
            </a:r>
            <a:r>
              <a:rPr lang="en-US" sz="2000" dirty="0" smtClean="0"/>
              <a:t>perceptual </a:t>
            </a:r>
            <a:r>
              <a:rPr lang="en-US" sz="2000" b="1" dirty="0" smtClean="0"/>
              <a:t>quality</a:t>
            </a:r>
            <a:endParaRPr lang="en-US" sz="2000" dirty="0" smtClean="0"/>
          </a:p>
          <a:p>
            <a:r>
              <a:rPr lang="en-US" dirty="0" smtClean="0"/>
              <a:t/>
            </a:r>
            <a:br>
              <a:rPr lang="en-US" dirty="0" smtClean="0"/>
            </a:br>
            <a:endParaRPr lang="sv-SE" dirty="0"/>
          </a:p>
        </p:txBody>
      </p:sp>
      <p:sp>
        <p:nvSpPr>
          <p:cNvPr id="17" name="TextBox 16"/>
          <p:cNvSpPr txBox="1"/>
          <p:nvPr/>
        </p:nvSpPr>
        <p:spPr>
          <a:xfrm>
            <a:off x="3086100" y="3114676"/>
            <a:ext cx="607859" cy="430887"/>
          </a:xfrm>
          <a:prstGeom prst="rect">
            <a:avLst/>
          </a:prstGeom>
          <a:noFill/>
        </p:spPr>
        <p:txBody>
          <a:bodyPr wrap="none" rtlCol="0">
            <a:spAutoFit/>
          </a:bodyPr>
          <a:lstStyle/>
          <a:p>
            <a:r>
              <a:rPr lang="en-US" sz="2200" b="1" dirty="0" smtClean="0"/>
              <a:t>OR</a:t>
            </a:r>
            <a:endParaRPr lang="sv-SE" sz="2200" b="1" dirty="0"/>
          </a:p>
        </p:txBody>
      </p:sp>
      <p:sp>
        <p:nvSpPr>
          <p:cNvPr id="18" name="Rectangle 17"/>
          <p:cNvSpPr/>
          <p:nvPr/>
        </p:nvSpPr>
        <p:spPr>
          <a:xfrm>
            <a:off x="2214562" y="4871949"/>
            <a:ext cx="6643688" cy="954107"/>
          </a:xfrm>
          <a:prstGeom prst="rect">
            <a:avLst/>
          </a:prstGeom>
        </p:spPr>
        <p:txBody>
          <a:bodyPr wrap="square">
            <a:spAutoFit/>
          </a:bodyPr>
          <a:lstStyle/>
          <a:p>
            <a:r>
              <a:rPr lang="en-US" sz="2000" b="1" dirty="0" smtClean="0"/>
              <a:t>more videos</a:t>
            </a:r>
            <a:r>
              <a:rPr lang="en-US" sz="2000" dirty="0" smtClean="0"/>
              <a:t> can be streamed with the </a:t>
            </a:r>
            <a:r>
              <a:rPr lang="en-US" sz="2000" b="1" dirty="0" smtClean="0"/>
              <a:t>same data plan</a:t>
            </a:r>
            <a:endParaRPr lang="en-US" sz="2000" dirty="0" smtClean="0"/>
          </a:p>
          <a:p>
            <a:r>
              <a:rPr lang="en-US" dirty="0" smtClean="0"/>
              <a:t/>
            </a:r>
            <a:br>
              <a:rPr lang="en-US" dirty="0" smtClean="0"/>
            </a:br>
            <a:endParaRPr lang="sv-SE" dirty="0"/>
          </a:p>
        </p:txBody>
      </p:sp>
      <p:sp>
        <p:nvSpPr>
          <p:cNvPr id="21" name="Explosion 1 20"/>
          <p:cNvSpPr/>
          <p:nvPr/>
        </p:nvSpPr>
        <p:spPr>
          <a:xfrm>
            <a:off x="814387" y="4514853"/>
            <a:ext cx="1528763" cy="1357312"/>
          </a:xfrm>
          <a:prstGeom prst="irregularSeal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2-3X</a:t>
            </a:r>
            <a:endParaRPr lang="sv-SE" sz="2400" b="1" dirty="0" err="1" smtClean="0">
              <a:solidFill>
                <a:srgbClr val="FF0000"/>
              </a:solidFill>
            </a:endParaRPr>
          </a:p>
        </p:txBody>
      </p:sp>
      <p:sp>
        <p:nvSpPr>
          <p:cNvPr id="23" name="TextBox 22"/>
          <p:cNvSpPr txBox="1"/>
          <p:nvPr/>
        </p:nvSpPr>
        <p:spPr>
          <a:xfrm>
            <a:off x="1985963" y="5500687"/>
            <a:ext cx="6972300" cy="414398"/>
          </a:xfrm>
          <a:prstGeom prst="rect">
            <a:avLst/>
          </a:prstGeom>
          <a:noFill/>
        </p:spPr>
        <p:txBody>
          <a:bodyPr wrap="square" rtlCol="0">
            <a:spAutoFit/>
          </a:bodyPr>
          <a:lstStyle/>
          <a:p>
            <a:r>
              <a:rPr lang="sv-SE" sz="2000" b="1" dirty="0" smtClean="0">
                <a:solidFill>
                  <a:srgbClr val="FF0000"/>
                </a:solidFill>
              </a:rPr>
              <a:t>≈ 1.7 million US dollars</a:t>
            </a:r>
            <a:r>
              <a:rPr lang="sv-SE" sz="2000" dirty="0" smtClean="0">
                <a:solidFill>
                  <a:srgbClr val="FF0000"/>
                </a:solidFill>
              </a:rPr>
              <a:t> </a:t>
            </a:r>
            <a:r>
              <a:rPr lang="sv-SE" sz="2000" dirty="0" smtClean="0"/>
              <a:t>cost reduction to </a:t>
            </a:r>
            <a:r>
              <a:rPr lang="sv-SE" sz="2000" b="1" dirty="0" smtClean="0"/>
              <a:t>Netflix</a:t>
            </a:r>
            <a:r>
              <a:rPr lang="sv-SE" sz="2000" dirty="0" smtClean="0"/>
              <a:t> </a:t>
            </a:r>
            <a:r>
              <a:rPr lang="sv-SE" sz="2000" b="1" dirty="0" smtClean="0">
                <a:solidFill>
                  <a:srgbClr val="FF0000"/>
                </a:solidFill>
              </a:rPr>
              <a:t>per week</a:t>
            </a:r>
            <a:r>
              <a:rPr lang="sv-SE" sz="2000" b="1" dirty="0" smtClean="0"/>
              <a:t>!</a:t>
            </a:r>
            <a:endParaRPr lang="sv-SE"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333433"/>
            <a:ext cx="6935788" cy="668338"/>
          </a:xfrm>
        </p:spPr>
        <p:txBody>
          <a:bodyPr/>
          <a:lstStyle/>
          <a:p>
            <a:r>
              <a:rPr lang="en-US" sz="2400" dirty="0" smtClean="0"/>
              <a:t>Energy consumption of mobile data delivery</a:t>
            </a:r>
            <a:endParaRPr lang="sv-SE" sz="2400" dirty="0"/>
          </a:p>
        </p:txBody>
      </p:sp>
      <p:grpSp>
        <p:nvGrpSpPr>
          <p:cNvPr id="15" name="Group 14"/>
          <p:cNvGrpSpPr/>
          <p:nvPr/>
        </p:nvGrpSpPr>
        <p:grpSpPr>
          <a:xfrm>
            <a:off x="2231070" y="1771648"/>
            <a:ext cx="2855281" cy="2171702"/>
            <a:chOff x="2359657" y="1685923"/>
            <a:chExt cx="2855281" cy="2171702"/>
          </a:xfrm>
        </p:grpSpPr>
        <p:pic>
          <p:nvPicPr>
            <p:cNvPr id="29699" name="Picture 3" descr="C:\Users\alisa\AppData\Local\Microsoft\Windows\Temporary Internet Files\Content.IE5\KHW7D2SI\apple-157031_640[1].png"/>
            <p:cNvPicPr>
              <a:picLocks noChangeAspect="1" noChangeArrowheads="1"/>
            </p:cNvPicPr>
            <p:nvPr/>
          </p:nvPicPr>
          <p:blipFill>
            <a:blip r:embed="rId3" cstate="print"/>
            <a:srcRect/>
            <a:stretch>
              <a:fillRect/>
            </a:stretch>
          </p:blipFill>
          <p:spPr bwMode="auto">
            <a:xfrm>
              <a:off x="2359657" y="3014663"/>
              <a:ext cx="1116968" cy="842962"/>
            </a:xfrm>
            <a:prstGeom prst="rect">
              <a:avLst/>
            </a:prstGeom>
            <a:noFill/>
          </p:spPr>
        </p:pic>
        <p:pic>
          <p:nvPicPr>
            <p:cNvPr id="29700" name="Picture 4" descr="C:\Users\alisa\AppData\Local\Microsoft\Windows\Temporary Internet Files\Content.IE5\9R2G8JHA\11949849161257289955radio_wireless_tower_cor_.svg.hi[1].png"/>
            <p:cNvPicPr>
              <a:picLocks noChangeAspect="1" noChangeArrowheads="1"/>
            </p:cNvPicPr>
            <p:nvPr/>
          </p:nvPicPr>
          <p:blipFill>
            <a:blip r:embed="rId4" cstate="print"/>
            <a:srcRect/>
            <a:stretch>
              <a:fillRect/>
            </a:stretch>
          </p:blipFill>
          <p:spPr bwMode="auto">
            <a:xfrm flipH="1">
              <a:off x="4069549" y="1685923"/>
              <a:ext cx="1145389" cy="1343025"/>
            </a:xfrm>
            <a:prstGeom prst="rect">
              <a:avLst/>
            </a:prstGeom>
            <a:noFill/>
          </p:spPr>
        </p:pic>
        <p:sp>
          <p:nvSpPr>
            <p:cNvPr id="7" name="Arc 6"/>
            <p:cNvSpPr/>
            <p:nvPr/>
          </p:nvSpPr>
          <p:spPr>
            <a:xfrm>
              <a:off x="3457575" y="2400300"/>
              <a:ext cx="600075" cy="42862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Arc 7"/>
            <p:cNvSpPr/>
            <p:nvPr/>
          </p:nvSpPr>
          <p:spPr>
            <a:xfrm>
              <a:off x="3243262" y="2643187"/>
              <a:ext cx="500062" cy="3429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Arc 8"/>
            <p:cNvSpPr/>
            <p:nvPr/>
          </p:nvSpPr>
          <p:spPr>
            <a:xfrm>
              <a:off x="3200401" y="2771773"/>
              <a:ext cx="414338" cy="34290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Arc 9"/>
            <p:cNvSpPr/>
            <p:nvPr/>
          </p:nvSpPr>
          <p:spPr>
            <a:xfrm>
              <a:off x="3071813" y="2900362"/>
              <a:ext cx="385763" cy="2857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4" name="Arc 13"/>
            <p:cNvSpPr/>
            <p:nvPr/>
          </p:nvSpPr>
          <p:spPr>
            <a:xfrm>
              <a:off x="3400426" y="2528888"/>
              <a:ext cx="514349" cy="37147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cxnSp>
        <p:nvCxnSpPr>
          <p:cNvPr id="17" name="Straight Arrow Connector 16"/>
          <p:cNvCxnSpPr/>
          <p:nvPr/>
        </p:nvCxnSpPr>
        <p:spPr>
          <a:xfrm flipH="1">
            <a:off x="2828926" y="2271713"/>
            <a:ext cx="842963" cy="65722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29701" name="Picture 5" descr="C:\Users\alisa\AppData\Local\Microsoft\Windows\Temporary Internet Files\Content.IE5\BQMUZO5X\1299438956[1].png"/>
          <p:cNvPicPr>
            <a:picLocks noChangeAspect="1" noChangeArrowheads="1"/>
          </p:cNvPicPr>
          <p:nvPr/>
        </p:nvPicPr>
        <p:blipFill>
          <a:blip r:embed="rId5" cstate="print"/>
          <a:srcRect/>
          <a:stretch>
            <a:fillRect/>
          </a:stretch>
        </p:blipFill>
        <p:spPr bwMode="auto">
          <a:xfrm>
            <a:off x="5746480" y="1760912"/>
            <a:ext cx="1499141" cy="1002551"/>
          </a:xfrm>
          <a:prstGeom prst="rect">
            <a:avLst/>
          </a:prstGeom>
          <a:noFill/>
        </p:spPr>
      </p:pic>
      <p:sp>
        <p:nvSpPr>
          <p:cNvPr id="23" name="TextBox 22"/>
          <p:cNvSpPr txBox="1"/>
          <p:nvPr/>
        </p:nvSpPr>
        <p:spPr>
          <a:xfrm>
            <a:off x="6053138" y="2124075"/>
            <a:ext cx="966931" cy="369332"/>
          </a:xfrm>
          <a:prstGeom prst="rect">
            <a:avLst/>
          </a:prstGeom>
          <a:noFill/>
        </p:spPr>
        <p:txBody>
          <a:bodyPr wrap="none" rtlCol="0">
            <a:spAutoFit/>
          </a:bodyPr>
          <a:lstStyle/>
          <a:p>
            <a:r>
              <a:rPr lang="en-US" dirty="0" smtClean="0">
                <a:solidFill>
                  <a:schemeClr val="bg1">
                    <a:lumMod val="50000"/>
                  </a:schemeClr>
                </a:solidFill>
              </a:rPr>
              <a:t>Internet</a:t>
            </a:r>
            <a:endParaRPr lang="sv-SE" dirty="0">
              <a:solidFill>
                <a:schemeClr val="bg1">
                  <a:lumMod val="50000"/>
                </a:schemeClr>
              </a:solidFill>
            </a:endParaRPr>
          </a:p>
        </p:txBody>
      </p:sp>
      <p:cxnSp>
        <p:nvCxnSpPr>
          <p:cNvPr id="25" name="Straight Connector 24"/>
          <p:cNvCxnSpPr/>
          <p:nvPr/>
        </p:nvCxnSpPr>
        <p:spPr>
          <a:xfrm>
            <a:off x="5076826" y="2262188"/>
            <a:ext cx="7172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71637" y="2214564"/>
            <a:ext cx="1676100" cy="369332"/>
          </a:xfrm>
          <a:prstGeom prst="rect">
            <a:avLst/>
          </a:prstGeom>
          <a:noFill/>
        </p:spPr>
        <p:txBody>
          <a:bodyPr wrap="none" rtlCol="0">
            <a:spAutoFit/>
          </a:bodyPr>
          <a:lstStyle/>
          <a:p>
            <a:r>
              <a:rPr lang="en-US" dirty="0" smtClean="0">
                <a:latin typeface="Times New Roman" pitchFamily="18" charset="0"/>
                <a:cs typeface="Times New Roman" pitchFamily="18" charset="0"/>
              </a:rPr>
              <a:t>Energy=f (time)</a:t>
            </a:r>
            <a:endParaRPr lang="sv-SE" dirty="0">
              <a:latin typeface="Times New Roman" pitchFamily="18" charset="0"/>
              <a:cs typeface="Times New Roman" pitchFamily="18" charset="0"/>
            </a:endParaRPr>
          </a:p>
        </p:txBody>
      </p:sp>
      <p:pic>
        <p:nvPicPr>
          <p:cNvPr id="29702" name="Picture 6" descr="C:\Users\alisa\AppData\Local\Microsoft\Windows\Temporary Internet Files\Content.IE5\64BS7Z03\large-server-graphic-0-3068[1].gif"/>
          <p:cNvPicPr>
            <a:picLocks noChangeAspect="1" noChangeArrowheads="1"/>
          </p:cNvPicPr>
          <p:nvPr/>
        </p:nvPicPr>
        <p:blipFill>
          <a:blip r:embed="rId6" cstate="print"/>
          <a:srcRect/>
          <a:stretch>
            <a:fillRect/>
          </a:stretch>
        </p:blipFill>
        <p:spPr bwMode="auto">
          <a:xfrm>
            <a:off x="6778626" y="1689100"/>
            <a:ext cx="360362" cy="509587"/>
          </a:xfrm>
          <a:prstGeom prst="rect">
            <a:avLst/>
          </a:prstGeom>
          <a:noFill/>
        </p:spPr>
      </p:pic>
      <p:pic>
        <p:nvPicPr>
          <p:cNvPr id="42" name="Picture 41" descr="DataRates.PNG"/>
          <p:cNvPicPr>
            <a:picLocks noChangeAspect="1"/>
          </p:cNvPicPr>
          <p:nvPr/>
        </p:nvPicPr>
        <p:blipFill>
          <a:blip r:embed="rId7" cstate="print"/>
          <a:stretch>
            <a:fillRect/>
          </a:stretch>
        </p:blipFill>
        <p:spPr>
          <a:xfrm>
            <a:off x="3667968" y="4210396"/>
            <a:ext cx="2232770" cy="1686140"/>
          </a:xfrm>
          <a:prstGeom prst="rect">
            <a:avLst/>
          </a:prstGeom>
        </p:spPr>
      </p:pic>
      <p:sp>
        <p:nvSpPr>
          <p:cNvPr id="45" name="Parallelogram 44"/>
          <p:cNvSpPr/>
          <p:nvPr/>
        </p:nvSpPr>
        <p:spPr>
          <a:xfrm rot="21008091">
            <a:off x="2371725" y="4757738"/>
            <a:ext cx="357188" cy="414338"/>
          </a:xfrm>
          <a:prstGeom prst="parallelogram">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schemeClr val="tx1"/>
              </a:solidFill>
            </a:endParaRPr>
          </a:p>
        </p:txBody>
      </p:sp>
      <p:sp>
        <p:nvSpPr>
          <p:cNvPr id="46" name="Parallelogram 45"/>
          <p:cNvSpPr/>
          <p:nvPr/>
        </p:nvSpPr>
        <p:spPr>
          <a:xfrm rot="20952647">
            <a:off x="2667001" y="4767260"/>
            <a:ext cx="357188" cy="414338"/>
          </a:xfrm>
          <a:prstGeom prst="parallelogram">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schemeClr val="tx1"/>
              </a:solidFill>
            </a:endParaRPr>
          </a:p>
        </p:txBody>
      </p:sp>
      <p:sp>
        <p:nvSpPr>
          <p:cNvPr id="47" name="Parallelogram 46"/>
          <p:cNvSpPr/>
          <p:nvPr/>
        </p:nvSpPr>
        <p:spPr>
          <a:xfrm rot="20952647">
            <a:off x="2062163" y="4762499"/>
            <a:ext cx="357188" cy="414338"/>
          </a:xfrm>
          <a:prstGeom prst="parallelogram">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schemeClr val="tx1"/>
              </a:solidFill>
            </a:endParaRPr>
          </a:p>
        </p:txBody>
      </p:sp>
      <p:sp>
        <p:nvSpPr>
          <p:cNvPr id="48" name="TextBox 47"/>
          <p:cNvSpPr txBox="1"/>
          <p:nvPr/>
        </p:nvSpPr>
        <p:spPr>
          <a:xfrm>
            <a:off x="1400175" y="4286248"/>
            <a:ext cx="2459071" cy="369332"/>
          </a:xfrm>
          <a:prstGeom prst="rect">
            <a:avLst/>
          </a:prstGeom>
          <a:noFill/>
        </p:spPr>
        <p:txBody>
          <a:bodyPr wrap="none" rtlCol="0">
            <a:spAutoFit/>
          </a:bodyPr>
          <a:lstStyle/>
          <a:p>
            <a:r>
              <a:rPr lang="en-US" dirty="0" smtClean="0"/>
              <a:t>15 min YouTube video</a:t>
            </a:r>
            <a:endParaRPr lang="sv-SE" dirty="0"/>
          </a:p>
        </p:txBody>
      </p:sp>
      <p:sp>
        <p:nvSpPr>
          <p:cNvPr id="49" name="Parallelogram 48"/>
          <p:cNvSpPr/>
          <p:nvPr/>
        </p:nvSpPr>
        <p:spPr>
          <a:xfrm rot="20952647">
            <a:off x="2962275" y="4776789"/>
            <a:ext cx="357188" cy="414338"/>
          </a:xfrm>
          <a:prstGeom prst="parallelogram">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schemeClr val="tx1"/>
              </a:solidFill>
            </a:endParaRPr>
          </a:p>
        </p:txBody>
      </p:sp>
      <p:sp>
        <p:nvSpPr>
          <p:cNvPr id="50" name="Parallelogram 49"/>
          <p:cNvSpPr/>
          <p:nvPr/>
        </p:nvSpPr>
        <p:spPr>
          <a:xfrm rot="20952647">
            <a:off x="3257547" y="4743450"/>
            <a:ext cx="357188" cy="414338"/>
          </a:xfrm>
          <a:prstGeom prst="parallelogram">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schemeClr val="tx1"/>
              </a:solidFill>
            </a:endParaRPr>
          </a:p>
        </p:txBody>
      </p:sp>
      <p:sp>
        <p:nvSpPr>
          <p:cNvPr id="53" name="Right Arrow 52"/>
          <p:cNvSpPr/>
          <p:nvPr/>
        </p:nvSpPr>
        <p:spPr>
          <a:xfrm>
            <a:off x="2100263" y="5186362"/>
            <a:ext cx="1443037" cy="642937"/>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~300MB</a:t>
            </a:r>
            <a:endParaRPr lang="sv-SE" dirty="0" err="1" smtClean="0">
              <a:solidFill>
                <a:schemeClr val="tx1"/>
              </a:solidFill>
            </a:endParaRPr>
          </a:p>
        </p:txBody>
      </p:sp>
      <p:sp>
        <p:nvSpPr>
          <p:cNvPr id="54" name="Content Placeholder 5"/>
          <p:cNvSpPr txBox="1">
            <a:spLocks/>
          </p:cNvSpPr>
          <p:nvPr/>
        </p:nvSpPr>
        <p:spPr>
          <a:xfrm>
            <a:off x="1036356" y="2641856"/>
            <a:ext cx="6935788" cy="1287206"/>
          </a:xfrm>
          <a:prstGeom prst="rect">
            <a:avLst/>
          </a:prstGeom>
          <a:solidFill>
            <a:srgbClr val="FFFF66"/>
          </a:solidFill>
        </p:spPr>
        <p:txBody>
          <a:bodyPr vert="horz" lIns="0" tIns="0" rIns="0" bIns="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solidFill>
                <a:effectLst/>
                <a:uLnTx/>
                <a:uFillTx/>
                <a:latin typeface="Arial (Headings)"/>
                <a:ea typeface="+mn-ea"/>
                <a:cs typeface="+mn-cs"/>
              </a:rPr>
              <a:t>Research question 3:</a:t>
            </a:r>
          </a:p>
          <a:p>
            <a:pPr lvl="0" algn="ctr">
              <a:spcBef>
                <a:spcPct val="20000"/>
              </a:spcBef>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Can</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lang="en-US" sz="2000" dirty="0" smtClean="0"/>
              <a:t>opportunistic context-aware </a:t>
            </a:r>
            <a:r>
              <a:rPr lang="en-US" sz="2000" dirty="0" err="1" smtClean="0"/>
              <a:t>prefetching</a:t>
            </a:r>
            <a:r>
              <a:rPr kumimoji="0" lang="en-US" sz="2000" b="0" i="0" u="none" strike="noStrike" kern="1200" cap="none" spc="0" normalizeH="0" noProof="0" dirty="0" smtClean="0">
                <a:ln>
                  <a:noFill/>
                </a:ln>
                <a:solidFill>
                  <a:schemeClr val="tx1"/>
                </a:solidFill>
                <a:effectLst/>
                <a:uLnTx/>
                <a:uFillTx/>
                <a:latin typeface="+mn-lt"/>
                <a:ea typeface="+mn-ea"/>
                <a:cs typeface="+mn-cs"/>
              </a:rPr>
              <a:t> reduce energy consumption of mobile video delivery compared to on demand download</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0" grpId="0"/>
      <p:bldP spid="45" grpId="0" animBg="1"/>
      <p:bldP spid="46" grpId="0" animBg="1"/>
      <p:bldP spid="47" grpId="0" animBg="1"/>
      <p:bldP spid="48" grpId="0"/>
      <p:bldP spid="49" grpId="0" animBg="1"/>
      <p:bldP spid="50" grpId="0" animBg="1"/>
      <p:bldP spid="53" grpId="0" animBg="1"/>
      <p:bldP spid="54" grpId="0" animBg="1"/>
      <p:bldP spid="5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Context-aware mobile video </a:t>
            </a:r>
            <a:r>
              <a:rPr lang="en-US" dirty="0" err="1" smtClean="0"/>
              <a:t>prefetching</a:t>
            </a:r>
            <a:endParaRPr lang="sv-SE" dirty="0"/>
          </a:p>
        </p:txBody>
      </p:sp>
      <p:grpSp>
        <p:nvGrpSpPr>
          <p:cNvPr id="3" name="Group 177"/>
          <p:cNvGrpSpPr/>
          <p:nvPr/>
        </p:nvGrpSpPr>
        <p:grpSpPr>
          <a:xfrm>
            <a:off x="4568826" y="3035301"/>
            <a:ext cx="565150" cy="758824"/>
            <a:chOff x="2090738" y="3557588"/>
            <a:chExt cx="565150" cy="758824"/>
          </a:xfrm>
        </p:grpSpPr>
        <p:sp>
          <p:nvSpPr>
            <p:cNvPr id="42001" name="Line 17"/>
            <p:cNvSpPr>
              <a:spLocks noChangeShapeType="1"/>
            </p:cNvSpPr>
            <p:nvPr/>
          </p:nvSpPr>
          <p:spPr bwMode="auto">
            <a:xfrm>
              <a:off x="2397125" y="3557588"/>
              <a:ext cx="1588" cy="431800"/>
            </a:xfrm>
            <a:prstGeom prst="line">
              <a:avLst/>
            </a:prstGeom>
            <a:noFill/>
            <a:ln w="28575">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02" name="Rectangle 18"/>
            <p:cNvSpPr>
              <a:spLocks noChangeArrowheads="1"/>
            </p:cNvSpPr>
            <p:nvPr/>
          </p:nvSpPr>
          <p:spPr bwMode="auto">
            <a:xfrm>
              <a:off x="2117725" y="3994150"/>
              <a:ext cx="538163" cy="169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0000"/>
                  </a:solidFill>
                  <a:effectLst/>
                  <a:latin typeface="Arial" pitchFamily="34" charset="0"/>
                  <a:cs typeface="Arial" pitchFamily="34" charset="0"/>
                </a:rPr>
                <a:t>Content </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03" name="Rectangle 19"/>
            <p:cNvSpPr>
              <a:spLocks noChangeArrowheads="1"/>
            </p:cNvSpPr>
            <p:nvPr/>
          </p:nvSpPr>
          <p:spPr bwMode="auto">
            <a:xfrm>
              <a:off x="2090738" y="4146550"/>
              <a:ext cx="557213" cy="169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available</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2009" name="Line 25"/>
          <p:cNvSpPr>
            <a:spLocks noChangeShapeType="1"/>
          </p:cNvSpPr>
          <p:nvPr/>
        </p:nvSpPr>
        <p:spPr bwMode="auto">
          <a:xfrm>
            <a:off x="6088063" y="3262313"/>
            <a:ext cx="339725" cy="1587"/>
          </a:xfrm>
          <a:prstGeom prst="line">
            <a:avLst/>
          </a:prstGeom>
          <a:noFill/>
          <a:ln w="2857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12" name="Line 28"/>
          <p:cNvSpPr>
            <a:spLocks noChangeShapeType="1"/>
          </p:cNvSpPr>
          <p:nvPr/>
        </p:nvSpPr>
        <p:spPr bwMode="auto">
          <a:xfrm>
            <a:off x="7159626" y="3255963"/>
            <a:ext cx="269875" cy="1587"/>
          </a:xfrm>
          <a:prstGeom prst="line">
            <a:avLst/>
          </a:prstGeom>
          <a:noFill/>
          <a:ln w="2857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14" name="Line 30"/>
          <p:cNvSpPr>
            <a:spLocks noChangeShapeType="1"/>
          </p:cNvSpPr>
          <p:nvPr/>
        </p:nvSpPr>
        <p:spPr bwMode="auto">
          <a:xfrm>
            <a:off x="7748588" y="3255963"/>
            <a:ext cx="269875" cy="1587"/>
          </a:xfrm>
          <a:prstGeom prst="line">
            <a:avLst/>
          </a:prstGeom>
          <a:noFill/>
          <a:ln w="2857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nvGrpSpPr>
          <p:cNvPr id="4" name="Group 162"/>
          <p:cNvGrpSpPr/>
          <p:nvPr/>
        </p:nvGrpSpPr>
        <p:grpSpPr>
          <a:xfrm>
            <a:off x="5765801" y="1949451"/>
            <a:ext cx="333375" cy="1312862"/>
            <a:chOff x="3287713" y="2471738"/>
            <a:chExt cx="333375" cy="1312862"/>
          </a:xfrm>
        </p:grpSpPr>
        <p:sp>
          <p:nvSpPr>
            <p:cNvPr id="42052" name="Freeform 68"/>
            <p:cNvSpPr>
              <a:spLocks noEditPoints="1"/>
            </p:cNvSpPr>
            <p:nvPr/>
          </p:nvSpPr>
          <p:spPr bwMode="auto">
            <a:xfrm>
              <a:off x="3287713" y="2471738"/>
              <a:ext cx="301625" cy="26987"/>
            </a:xfrm>
            <a:custGeom>
              <a:avLst/>
              <a:gdLst/>
              <a:ahLst/>
              <a:cxnLst>
                <a:cxn ang="0">
                  <a:pos x="54" y="0"/>
                </a:cxn>
                <a:cxn ang="0">
                  <a:pos x="64" y="5"/>
                </a:cxn>
                <a:cxn ang="0">
                  <a:pos x="68" y="14"/>
                </a:cxn>
                <a:cxn ang="0">
                  <a:pos x="67" y="24"/>
                </a:cxn>
                <a:cxn ang="0">
                  <a:pos x="60" y="32"/>
                </a:cxn>
                <a:cxn ang="0">
                  <a:pos x="51" y="35"/>
                </a:cxn>
                <a:cxn ang="0">
                  <a:pos x="9" y="34"/>
                </a:cxn>
                <a:cxn ang="0">
                  <a:pos x="3" y="27"/>
                </a:cxn>
                <a:cxn ang="0">
                  <a:pos x="0" y="18"/>
                </a:cxn>
                <a:cxn ang="0">
                  <a:pos x="3" y="8"/>
                </a:cxn>
                <a:cxn ang="0">
                  <a:pos x="9" y="2"/>
                </a:cxn>
                <a:cxn ang="0">
                  <a:pos x="17" y="0"/>
                </a:cxn>
                <a:cxn ang="0">
                  <a:pos x="158" y="0"/>
                </a:cxn>
                <a:cxn ang="0">
                  <a:pos x="168" y="5"/>
                </a:cxn>
                <a:cxn ang="0">
                  <a:pos x="172" y="14"/>
                </a:cxn>
                <a:cxn ang="0">
                  <a:pos x="171" y="24"/>
                </a:cxn>
                <a:cxn ang="0">
                  <a:pos x="164" y="32"/>
                </a:cxn>
                <a:cxn ang="0">
                  <a:pos x="155" y="35"/>
                </a:cxn>
                <a:cxn ang="0">
                  <a:pos x="113" y="34"/>
                </a:cxn>
                <a:cxn ang="0">
                  <a:pos x="105" y="27"/>
                </a:cxn>
                <a:cxn ang="0">
                  <a:pos x="104" y="18"/>
                </a:cxn>
                <a:cxn ang="0">
                  <a:pos x="105" y="8"/>
                </a:cxn>
                <a:cxn ang="0">
                  <a:pos x="113" y="2"/>
                </a:cxn>
                <a:cxn ang="0">
                  <a:pos x="120" y="0"/>
                </a:cxn>
                <a:cxn ang="0">
                  <a:pos x="262" y="0"/>
                </a:cxn>
                <a:cxn ang="0">
                  <a:pos x="270" y="5"/>
                </a:cxn>
                <a:cxn ang="0">
                  <a:pos x="275" y="14"/>
                </a:cxn>
                <a:cxn ang="0">
                  <a:pos x="275" y="24"/>
                </a:cxn>
                <a:cxn ang="0">
                  <a:pos x="268" y="32"/>
                </a:cxn>
                <a:cxn ang="0">
                  <a:pos x="259" y="35"/>
                </a:cxn>
                <a:cxn ang="0">
                  <a:pos x="217" y="34"/>
                </a:cxn>
                <a:cxn ang="0">
                  <a:pos x="209" y="27"/>
                </a:cxn>
                <a:cxn ang="0">
                  <a:pos x="206" y="18"/>
                </a:cxn>
                <a:cxn ang="0">
                  <a:pos x="209" y="8"/>
                </a:cxn>
                <a:cxn ang="0">
                  <a:pos x="217" y="2"/>
                </a:cxn>
                <a:cxn ang="0">
                  <a:pos x="224" y="0"/>
                </a:cxn>
                <a:cxn ang="0">
                  <a:pos x="366" y="0"/>
                </a:cxn>
                <a:cxn ang="0">
                  <a:pos x="374" y="5"/>
                </a:cxn>
                <a:cxn ang="0">
                  <a:pos x="379" y="14"/>
                </a:cxn>
                <a:cxn ang="0">
                  <a:pos x="379" y="24"/>
                </a:cxn>
                <a:cxn ang="0">
                  <a:pos x="372" y="32"/>
                </a:cxn>
                <a:cxn ang="0">
                  <a:pos x="363" y="35"/>
                </a:cxn>
                <a:cxn ang="0">
                  <a:pos x="321" y="34"/>
                </a:cxn>
                <a:cxn ang="0">
                  <a:pos x="313" y="27"/>
                </a:cxn>
                <a:cxn ang="0">
                  <a:pos x="310" y="18"/>
                </a:cxn>
                <a:cxn ang="0">
                  <a:pos x="313" y="8"/>
                </a:cxn>
                <a:cxn ang="0">
                  <a:pos x="321" y="2"/>
                </a:cxn>
                <a:cxn ang="0">
                  <a:pos x="328" y="0"/>
                </a:cxn>
              </a:cxnLst>
              <a:rect l="0" t="0" r="r" b="b"/>
              <a:pathLst>
                <a:path w="379" h="35">
                  <a:moveTo>
                    <a:pt x="17" y="0"/>
                  </a:moveTo>
                  <a:lnTo>
                    <a:pt x="51" y="0"/>
                  </a:lnTo>
                  <a:lnTo>
                    <a:pt x="54" y="0"/>
                  </a:lnTo>
                  <a:lnTo>
                    <a:pt x="57" y="2"/>
                  </a:lnTo>
                  <a:lnTo>
                    <a:pt x="60" y="3"/>
                  </a:lnTo>
                  <a:lnTo>
                    <a:pt x="64" y="5"/>
                  </a:lnTo>
                  <a:lnTo>
                    <a:pt x="65" y="8"/>
                  </a:lnTo>
                  <a:lnTo>
                    <a:pt x="67" y="11"/>
                  </a:lnTo>
                  <a:lnTo>
                    <a:pt x="68" y="14"/>
                  </a:lnTo>
                  <a:lnTo>
                    <a:pt x="68" y="18"/>
                  </a:lnTo>
                  <a:lnTo>
                    <a:pt x="68" y="21"/>
                  </a:lnTo>
                  <a:lnTo>
                    <a:pt x="67" y="24"/>
                  </a:lnTo>
                  <a:lnTo>
                    <a:pt x="65" y="27"/>
                  </a:lnTo>
                  <a:lnTo>
                    <a:pt x="64" y="29"/>
                  </a:lnTo>
                  <a:lnTo>
                    <a:pt x="60" y="32"/>
                  </a:lnTo>
                  <a:lnTo>
                    <a:pt x="57" y="34"/>
                  </a:lnTo>
                  <a:lnTo>
                    <a:pt x="54" y="34"/>
                  </a:lnTo>
                  <a:lnTo>
                    <a:pt x="51" y="35"/>
                  </a:lnTo>
                  <a:lnTo>
                    <a:pt x="17" y="35"/>
                  </a:lnTo>
                  <a:lnTo>
                    <a:pt x="12" y="34"/>
                  </a:lnTo>
                  <a:lnTo>
                    <a:pt x="9" y="34"/>
                  </a:lnTo>
                  <a:lnTo>
                    <a:pt x="8" y="32"/>
                  </a:lnTo>
                  <a:lnTo>
                    <a:pt x="4" y="29"/>
                  </a:lnTo>
                  <a:lnTo>
                    <a:pt x="3" y="27"/>
                  </a:lnTo>
                  <a:lnTo>
                    <a:pt x="1" y="24"/>
                  </a:lnTo>
                  <a:lnTo>
                    <a:pt x="0" y="21"/>
                  </a:lnTo>
                  <a:lnTo>
                    <a:pt x="0" y="18"/>
                  </a:lnTo>
                  <a:lnTo>
                    <a:pt x="0" y="14"/>
                  </a:lnTo>
                  <a:lnTo>
                    <a:pt x="1" y="11"/>
                  </a:lnTo>
                  <a:lnTo>
                    <a:pt x="3" y="8"/>
                  </a:lnTo>
                  <a:lnTo>
                    <a:pt x="4" y="5"/>
                  </a:lnTo>
                  <a:lnTo>
                    <a:pt x="8" y="3"/>
                  </a:lnTo>
                  <a:lnTo>
                    <a:pt x="9" y="2"/>
                  </a:lnTo>
                  <a:lnTo>
                    <a:pt x="12" y="0"/>
                  </a:lnTo>
                  <a:lnTo>
                    <a:pt x="17" y="0"/>
                  </a:lnTo>
                  <a:lnTo>
                    <a:pt x="17" y="0"/>
                  </a:lnTo>
                  <a:close/>
                  <a:moveTo>
                    <a:pt x="120" y="0"/>
                  </a:moveTo>
                  <a:lnTo>
                    <a:pt x="155" y="0"/>
                  </a:lnTo>
                  <a:lnTo>
                    <a:pt x="158" y="0"/>
                  </a:lnTo>
                  <a:lnTo>
                    <a:pt x="161" y="2"/>
                  </a:lnTo>
                  <a:lnTo>
                    <a:pt x="164" y="3"/>
                  </a:lnTo>
                  <a:lnTo>
                    <a:pt x="168" y="5"/>
                  </a:lnTo>
                  <a:lnTo>
                    <a:pt x="169" y="8"/>
                  </a:lnTo>
                  <a:lnTo>
                    <a:pt x="171" y="11"/>
                  </a:lnTo>
                  <a:lnTo>
                    <a:pt x="172" y="14"/>
                  </a:lnTo>
                  <a:lnTo>
                    <a:pt x="172" y="18"/>
                  </a:lnTo>
                  <a:lnTo>
                    <a:pt x="172" y="21"/>
                  </a:lnTo>
                  <a:lnTo>
                    <a:pt x="171" y="24"/>
                  </a:lnTo>
                  <a:lnTo>
                    <a:pt x="169" y="27"/>
                  </a:lnTo>
                  <a:lnTo>
                    <a:pt x="168" y="29"/>
                  </a:lnTo>
                  <a:lnTo>
                    <a:pt x="164" y="32"/>
                  </a:lnTo>
                  <a:lnTo>
                    <a:pt x="161" y="34"/>
                  </a:lnTo>
                  <a:lnTo>
                    <a:pt x="158" y="34"/>
                  </a:lnTo>
                  <a:lnTo>
                    <a:pt x="155" y="35"/>
                  </a:lnTo>
                  <a:lnTo>
                    <a:pt x="120" y="35"/>
                  </a:lnTo>
                  <a:lnTo>
                    <a:pt x="116" y="34"/>
                  </a:lnTo>
                  <a:lnTo>
                    <a:pt x="113" y="34"/>
                  </a:lnTo>
                  <a:lnTo>
                    <a:pt x="110" y="32"/>
                  </a:lnTo>
                  <a:lnTo>
                    <a:pt x="108" y="29"/>
                  </a:lnTo>
                  <a:lnTo>
                    <a:pt x="105" y="27"/>
                  </a:lnTo>
                  <a:lnTo>
                    <a:pt x="104" y="24"/>
                  </a:lnTo>
                  <a:lnTo>
                    <a:pt x="104" y="21"/>
                  </a:lnTo>
                  <a:lnTo>
                    <a:pt x="104" y="18"/>
                  </a:lnTo>
                  <a:lnTo>
                    <a:pt x="104" y="14"/>
                  </a:lnTo>
                  <a:lnTo>
                    <a:pt x="104" y="11"/>
                  </a:lnTo>
                  <a:lnTo>
                    <a:pt x="105" y="8"/>
                  </a:lnTo>
                  <a:lnTo>
                    <a:pt x="108" y="5"/>
                  </a:lnTo>
                  <a:lnTo>
                    <a:pt x="110" y="3"/>
                  </a:lnTo>
                  <a:lnTo>
                    <a:pt x="113" y="2"/>
                  </a:lnTo>
                  <a:lnTo>
                    <a:pt x="116" y="0"/>
                  </a:lnTo>
                  <a:lnTo>
                    <a:pt x="120" y="0"/>
                  </a:lnTo>
                  <a:lnTo>
                    <a:pt x="120" y="0"/>
                  </a:lnTo>
                  <a:close/>
                  <a:moveTo>
                    <a:pt x="224" y="0"/>
                  </a:moveTo>
                  <a:lnTo>
                    <a:pt x="259" y="0"/>
                  </a:lnTo>
                  <a:lnTo>
                    <a:pt x="262" y="0"/>
                  </a:lnTo>
                  <a:lnTo>
                    <a:pt x="265" y="2"/>
                  </a:lnTo>
                  <a:lnTo>
                    <a:pt x="268" y="3"/>
                  </a:lnTo>
                  <a:lnTo>
                    <a:pt x="270" y="5"/>
                  </a:lnTo>
                  <a:lnTo>
                    <a:pt x="273" y="8"/>
                  </a:lnTo>
                  <a:lnTo>
                    <a:pt x="275" y="11"/>
                  </a:lnTo>
                  <a:lnTo>
                    <a:pt x="275" y="14"/>
                  </a:lnTo>
                  <a:lnTo>
                    <a:pt x="276" y="18"/>
                  </a:lnTo>
                  <a:lnTo>
                    <a:pt x="275" y="21"/>
                  </a:lnTo>
                  <a:lnTo>
                    <a:pt x="275" y="24"/>
                  </a:lnTo>
                  <a:lnTo>
                    <a:pt x="273" y="27"/>
                  </a:lnTo>
                  <a:lnTo>
                    <a:pt x="270" y="29"/>
                  </a:lnTo>
                  <a:lnTo>
                    <a:pt x="268" y="32"/>
                  </a:lnTo>
                  <a:lnTo>
                    <a:pt x="265" y="34"/>
                  </a:lnTo>
                  <a:lnTo>
                    <a:pt x="262" y="34"/>
                  </a:lnTo>
                  <a:lnTo>
                    <a:pt x="259" y="35"/>
                  </a:lnTo>
                  <a:lnTo>
                    <a:pt x="224" y="35"/>
                  </a:lnTo>
                  <a:lnTo>
                    <a:pt x="220" y="34"/>
                  </a:lnTo>
                  <a:lnTo>
                    <a:pt x="217" y="34"/>
                  </a:lnTo>
                  <a:lnTo>
                    <a:pt x="214" y="32"/>
                  </a:lnTo>
                  <a:lnTo>
                    <a:pt x="212" y="29"/>
                  </a:lnTo>
                  <a:lnTo>
                    <a:pt x="209" y="27"/>
                  </a:lnTo>
                  <a:lnTo>
                    <a:pt x="208" y="24"/>
                  </a:lnTo>
                  <a:lnTo>
                    <a:pt x="208" y="21"/>
                  </a:lnTo>
                  <a:lnTo>
                    <a:pt x="206" y="18"/>
                  </a:lnTo>
                  <a:lnTo>
                    <a:pt x="208" y="14"/>
                  </a:lnTo>
                  <a:lnTo>
                    <a:pt x="208" y="11"/>
                  </a:lnTo>
                  <a:lnTo>
                    <a:pt x="209" y="8"/>
                  </a:lnTo>
                  <a:lnTo>
                    <a:pt x="212" y="5"/>
                  </a:lnTo>
                  <a:lnTo>
                    <a:pt x="214" y="3"/>
                  </a:lnTo>
                  <a:lnTo>
                    <a:pt x="217" y="2"/>
                  </a:lnTo>
                  <a:lnTo>
                    <a:pt x="220" y="0"/>
                  </a:lnTo>
                  <a:lnTo>
                    <a:pt x="224" y="0"/>
                  </a:lnTo>
                  <a:lnTo>
                    <a:pt x="224" y="0"/>
                  </a:lnTo>
                  <a:close/>
                  <a:moveTo>
                    <a:pt x="328" y="0"/>
                  </a:moveTo>
                  <a:lnTo>
                    <a:pt x="363" y="0"/>
                  </a:lnTo>
                  <a:lnTo>
                    <a:pt x="366" y="0"/>
                  </a:lnTo>
                  <a:lnTo>
                    <a:pt x="369" y="2"/>
                  </a:lnTo>
                  <a:lnTo>
                    <a:pt x="372" y="3"/>
                  </a:lnTo>
                  <a:lnTo>
                    <a:pt x="374" y="5"/>
                  </a:lnTo>
                  <a:lnTo>
                    <a:pt x="377" y="8"/>
                  </a:lnTo>
                  <a:lnTo>
                    <a:pt x="379" y="11"/>
                  </a:lnTo>
                  <a:lnTo>
                    <a:pt x="379" y="14"/>
                  </a:lnTo>
                  <a:lnTo>
                    <a:pt x="379" y="18"/>
                  </a:lnTo>
                  <a:lnTo>
                    <a:pt x="379" y="21"/>
                  </a:lnTo>
                  <a:lnTo>
                    <a:pt x="379" y="24"/>
                  </a:lnTo>
                  <a:lnTo>
                    <a:pt x="377" y="27"/>
                  </a:lnTo>
                  <a:lnTo>
                    <a:pt x="374" y="29"/>
                  </a:lnTo>
                  <a:lnTo>
                    <a:pt x="372" y="32"/>
                  </a:lnTo>
                  <a:lnTo>
                    <a:pt x="369" y="34"/>
                  </a:lnTo>
                  <a:lnTo>
                    <a:pt x="366" y="34"/>
                  </a:lnTo>
                  <a:lnTo>
                    <a:pt x="363" y="35"/>
                  </a:lnTo>
                  <a:lnTo>
                    <a:pt x="328" y="35"/>
                  </a:lnTo>
                  <a:lnTo>
                    <a:pt x="324" y="34"/>
                  </a:lnTo>
                  <a:lnTo>
                    <a:pt x="321" y="34"/>
                  </a:lnTo>
                  <a:lnTo>
                    <a:pt x="318" y="32"/>
                  </a:lnTo>
                  <a:lnTo>
                    <a:pt x="315" y="29"/>
                  </a:lnTo>
                  <a:lnTo>
                    <a:pt x="313" y="27"/>
                  </a:lnTo>
                  <a:lnTo>
                    <a:pt x="312" y="24"/>
                  </a:lnTo>
                  <a:lnTo>
                    <a:pt x="310" y="21"/>
                  </a:lnTo>
                  <a:lnTo>
                    <a:pt x="310" y="18"/>
                  </a:lnTo>
                  <a:lnTo>
                    <a:pt x="310" y="14"/>
                  </a:lnTo>
                  <a:lnTo>
                    <a:pt x="312" y="11"/>
                  </a:lnTo>
                  <a:lnTo>
                    <a:pt x="313" y="8"/>
                  </a:lnTo>
                  <a:lnTo>
                    <a:pt x="315" y="5"/>
                  </a:lnTo>
                  <a:lnTo>
                    <a:pt x="318" y="3"/>
                  </a:lnTo>
                  <a:lnTo>
                    <a:pt x="321" y="2"/>
                  </a:lnTo>
                  <a:lnTo>
                    <a:pt x="324" y="0"/>
                  </a:lnTo>
                  <a:lnTo>
                    <a:pt x="328" y="0"/>
                  </a:lnTo>
                  <a:lnTo>
                    <a:pt x="328" y="0"/>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nvGrpSpPr>
            <p:cNvPr id="5" name="Group 161"/>
            <p:cNvGrpSpPr/>
            <p:nvPr/>
          </p:nvGrpSpPr>
          <p:grpSpPr>
            <a:xfrm>
              <a:off x="3295650" y="2471738"/>
              <a:ext cx="325438" cy="1312862"/>
              <a:chOff x="3295650" y="2471738"/>
              <a:chExt cx="325438" cy="1312862"/>
            </a:xfrm>
          </p:grpSpPr>
          <p:sp>
            <p:nvSpPr>
              <p:cNvPr id="42007" name="Line 23"/>
              <p:cNvSpPr>
                <a:spLocks noChangeShapeType="1"/>
              </p:cNvSpPr>
              <p:nvPr/>
            </p:nvSpPr>
            <p:spPr bwMode="auto">
              <a:xfrm flipH="1" flipV="1">
                <a:off x="3295650" y="2484438"/>
                <a:ext cx="9525" cy="1293812"/>
              </a:xfrm>
              <a:prstGeom prst="line">
                <a:avLst/>
              </a:prstGeom>
              <a:noFill/>
              <a:ln w="2857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08" name="Line 24"/>
              <p:cNvSpPr>
                <a:spLocks noChangeShapeType="1"/>
              </p:cNvSpPr>
              <p:nvPr/>
            </p:nvSpPr>
            <p:spPr bwMode="auto">
              <a:xfrm flipH="1" flipV="1">
                <a:off x="3606800" y="3251200"/>
                <a:ext cx="3175" cy="533400"/>
              </a:xfrm>
              <a:prstGeom prst="line">
                <a:avLst/>
              </a:prstGeom>
              <a:noFill/>
              <a:ln w="2857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23" name="Line 39"/>
              <p:cNvSpPr>
                <a:spLocks noChangeShapeType="1"/>
              </p:cNvSpPr>
              <p:nvPr/>
            </p:nvSpPr>
            <p:spPr bwMode="auto">
              <a:xfrm flipH="1" flipV="1">
                <a:off x="3362325" y="2559050"/>
                <a:ext cx="1588" cy="12192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24" name="Line 40"/>
              <p:cNvSpPr>
                <a:spLocks noChangeShapeType="1"/>
              </p:cNvSpPr>
              <p:nvPr/>
            </p:nvSpPr>
            <p:spPr bwMode="auto">
              <a:xfrm flipH="1" flipV="1">
                <a:off x="3325813" y="2501900"/>
                <a:ext cx="4763" cy="127635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25" name="Line 41"/>
              <p:cNvSpPr>
                <a:spLocks noChangeShapeType="1"/>
              </p:cNvSpPr>
              <p:nvPr/>
            </p:nvSpPr>
            <p:spPr bwMode="auto">
              <a:xfrm flipH="1" flipV="1">
                <a:off x="3395663" y="2619375"/>
                <a:ext cx="1588" cy="115887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26" name="Line 42"/>
              <p:cNvSpPr>
                <a:spLocks noChangeShapeType="1"/>
              </p:cNvSpPr>
              <p:nvPr/>
            </p:nvSpPr>
            <p:spPr bwMode="auto">
              <a:xfrm flipV="1">
                <a:off x="3438525" y="2722563"/>
                <a:ext cx="1588" cy="105568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27" name="Line 43"/>
              <p:cNvSpPr>
                <a:spLocks noChangeShapeType="1"/>
              </p:cNvSpPr>
              <p:nvPr/>
            </p:nvSpPr>
            <p:spPr bwMode="auto">
              <a:xfrm flipV="1">
                <a:off x="3475038" y="2825750"/>
                <a:ext cx="1588" cy="9525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28" name="Line 44"/>
              <p:cNvSpPr>
                <a:spLocks noChangeShapeType="1"/>
              </p:cNvSpPr>
              <p:nvPr/>
            </p:nvSpPr>
            <p:spPr bwMode="auto">
              <a:xfrm flipV="1">
                <a:off x="3509963" y="2933700"/>
                <a:ext cx="1588" cy="84455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29" name="Line 45"/>
              <p:cNvSpPr>
                <a:spLocks noChangeShapeType="1"/>
              </p:cNvSpPr>
              <p:nvPr/>
            </p:nvSpPr>
            <p:spPr bwMode="auto">
              <a:xfrm flipV="1">
                <a:off x="3540125" y="3046413"/>
                <a:ext cx="4763" cy="73183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30" name="Line 46"/>
              <p:cNvSpPr>
                <a:spLocks noChangeShapeType="1"/>
              </p:cNvSpPr>
              <p:nvPr/>
            </p:nvSpPr>
            <p:spPr bwMode="auto">
              <a:xfrm flipV="1">
                <a:off x="3575050" y="3146425"/>
                <a:ext cx="1588" cy="63182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57" name="Freeform 73"/>
              <p:cNvSpPr>
                <a:spLocks noEditPoints="1"/>
              </p:cNvSpPr>
              <p:nvPr/>
            </p:nvSpPr>
            <p:spPr bwMode="auto">
              <a:xfrm>
                <a:off x="3592513" y="2471738"/>
                <a:ext cx="28575" cy="792162"/>
              </a:xfrm>
              <a:custGeom>
                <a:avLst/>
                <a:gdLst/>
                <a:ahLst/>
                <a:cxnLst>
                  <a:cxn ang="0">
                    <a:pos x="4" y="934"/>
                  </a:cxn>
                  <a:cxn ang="0">
                    <a:pos x="24" y="930"/>
                  </a:cxn>
                  <a:cxn ang="0">
                    <a:pos x="33" y="946"/>
                  </a:cxn>
                  <a:cxn ang="0">
                    <a:pos x="27" y="995"/>
                  </a:cxn>
                  <a:cxn ang="0">
                    <a:pos x="6" y="995"/>
                  </a:cxn>
                  <a:cxn ang="0">
                    <a:pos x="0" y="981"/>
                  </a:cxn>
                  <a:cxn ang="0">
                    <a:pos x="4" y="830"/>
                  </a:cxn>
                  <a:cxn ang="0">
                    <a:pos x="24" y="826"/>
                  </a:cxn>
                  <a:cxn ang="0">
                    <a:pos x="33" y="842"/>
                  </a:cxn>
                  <a:cxn ang="0">
                    <a:pos x="27" y="891"/>
                  </a:cxn>
                  <a:cxn ang="0">
                    <a:pos x="8" y="891"/>
                  </a:cxn>
                  <a:cxn ang="0">
                    <a:pos x="0" y="877"/>
                  </a:cxn>
                  <a:cxn ang="0">
                    <a:pos x="4" y="726"/>
                  </a:cxn>
                  <a:cxn ang="0">
                    <a:pos x="24" y="723"/>
                  </a:cxn>
                  <a:cxn ang="0">
                    <a:pos x="35" y="739"/>
                  </a:cxn>
                  <a:cxn ang="0">
                    <a:pos x="27" y="787"/>
                  </a:cxn>
                  <a:cxn ang="0">
                    <a:pos x="8" y="787"/>
                  </a:cxn>
                  <a:cxn ang="0">
                    <a:pos x="0" y="773"/>
                  </a:cxn>
                  <a:cxn ang="0">
                    <a:pos x="4" y="622"/>
                  </a:cxn>
                  <a:cxn ang="0">
                    <a:pos x="24" y="619"/>
                  </a:cxn>
                  <a:cxn ang="0">
                    <a:pos x="35" y="635"/>
                  </a:cxn>
                  <a:cxn ang="0">
                    <a:pos x="27" y="683"/>
                  </a:cxn>
                  <a:cxn ang="0">
                    <a:pos x="8" y="683"/>
                  </a:cxn>
                  <a:cxn ang="0">
                    <a:pos x="0" y="669"/>
                  </a:cxn>
                  <a:cxn ang="0">
                    <a:pos x="4" y="518"/>
                  </a:cxn>
                  <a:cxn ang="0">
                    <a:pos x="24" y="515"/>
                  </a:cxn>
                  <a:cxn ang="0">
                    <a:pos x="35" y="531"/>
                  </a:cxn>
                  <a:cxn ang="0">
                    <a:pos x="27" y="581"/>
                  </a:cxn>
                  <a:cxn ang="0">
                    <a:pos x="8" y="581"/>
                  </a:cxn>
                  <a:cxn ang="0">
                    <a:pos x="0" y="566"/>
                  </a:cxn>
                  <a:cxn ang="0">
                    <a:pos x="6" y="416"/>
                  </a:cxn>
                  <a:cxn ang="0">
                    <a:pos x="24" y="411"/>
                  </a:cxn>
                  <a:cxn ang="0">
                    <a:pos x="35" y="427"/>
                  </a:cxn>
                  <a:cxn ang="0">
                    <a:pos x="27" y="477"/>
                  </a:cxn>
                  <a:cxn ang="0">
                    <a:pos x="8" y="477"/>
                  </a:cxn>
                  <a:cxn ang="0">
                    <a:pos x="0" y="462"/>
                  </a:cxn>
                  <a:cxn ang="0">
                    <a:pos x="6" y="312"/>
                  </a:cxn>
                  <a:cxn ang="0">
                    <a:pos x="24" y="309"/>
                  </a:cxn>
                  <a:cxn ang="0">
                    <a:pos x="35" y="325"/>
                  </a:cxn>
                  <a:cxn ang="0">
                    <a:pos x="27" y="373"/>
                  </a:cxn>
                  <a:cxn ang="0">
                    <a:pos x="8" y="373"/>
                  </a:cxn>
                  <a:cxn ang="0">
                    <a:pos x="0" y="358"/>
                  </a:cxn>
                  <a:cxn ang="0">
                    <a:pos x="6" y="208"/>
                  </a:cxn>
                  <a:cxn ang="0">
                    <a:pos x="25" y="205"/>
                  </a:cxn>
                  <a:cxn ang="0">
                    <a:pos x="35" y="221"/>
                  </a:cxn>
                  <a:cxn ang="0">
                    <a:pos x="27" y="269"/>
                  </a:cxn>
                  <a:cxn ang="0">
                    <a:pos x="8" y="269"/>
                  </a:cxn>
                  <a:cxn ang="0">
                    <a:pos x="1" y="254"/>
                  </a:cxn>
                  <a:cxn ang="0">
                    <a:pos x="6" y="104"/>
                  </a:cxn>
                  <a:cxn ang="0">
                    <a:pos x="25" y="101"/>
                  </a:cxn>
                  <a:cxn ang="0">
                    <a:pos x="35" y="117"/>
                  </a:cxn>
                  <a:cxn ang="0">
                    <a:pos x="27" y="166"/>
                  </a:cxn>
                  <a:cxn ang="0">
                    <a:pos x="8" y="165"/>
                  </a:cxn>
                  <a:cxn ang="0">
                    <a:pos x="1" y="152"/>
                  </a:cxn>
                  <a:cxn ang="0">
                    <a:pos x="6" y="5"/>
                  </a:cxn>
                  <a:cxn ang="0">
                    <a:pos x="25" y="2"/>
                  </a:cxn>
                  <a:cxn ang="0">
                    <a:pos x="35" y="18"/>
                  </a:cxn>
                  <a:cxn ang="0">
                    <a:pos x="28" y="62"/>
                  </a:cxn>
                  <a:cxn ang="0">
                    <a:pos x="8" y="62"/>
                  </a:cxn>
                  <a:cxn ang="0">
                    <a:pos x="1" y="48"/>
                  </a:cxn>
                </a:cxnLst>
                <a:rect l="0" t="0" r="r" b="b"/>
                <a:pathLst>
                  <a:path w="35" h="998">
                    <a:moveTo>
                      <a:pt x="0" y="981"/>
                    </a:moveTo>
                    <a:lnTo>
                      <a:pt x="0" y="946"/>
                    </a:lnTo>
                    <a:lnTo>
                      <a:pt x="0" y="942"/>
                    </a:lnTo>
                    <a:lnTo>
                      <a:pt x="1" y="939"/>
                    </a:lnTo>
                    <a:lnTo>
                      <a:pt x="3" y="936"/>
                    </a:lnTo>
                    <a:lnTo>
                      <a:pt x="4" y="934"/>
                    </a:lnTo>
                    <a:lnTo>
                      <a:pt x="8" y="931"/>
                    </a:lnTo>
                    <a:lnTo>
                      <a:pt x="9" y="930"/>
                    </a:lnTo>
                    <a:lnTo>
                      <a:pt x="12" y="930"/>
                    </a:lnTo>
                    <a:lnTo>
                      <a:pt x="17" y="928"/>
                    </a:lnTo>
                    <a:lnTo>
                      <a:pt x="20" y="930"/>
                    </a:lnTo>
                    <a:lnTo>
                      <a:pt x="24" y="930"/>
                    </a:lnTo>
                    <a:lnTo>
                      <a:pt x="27" y="931"/>
                    </a:lnTo>
                    <a:lnTo>
                      <a:pt x="28" y="934"/>
                    </a:lnTo>
                    <a:lnTo>
                      <a:pt x="32" y="936"/>
                    </a:lnTo>
                    <a:lnTo>
                      <a:pt x="33" y="939"/>
                    </a:lnTo>
                    <a:lnTo>
                      <a:pt x="33" y="942"/>
                    </a:lnTo>
                    <a:lnTo>
                      <a:pt x="33" y="946"/>
                    </a:lnTo>
                    <a:lnTo>
                      <a:pt x="33" y="981"/>
                    </a:lnTo>
                    <a:lnTo>
                      <a:pt x="33" y="984"/>
                    </a:lnTo>
                    <a:lnTo>
                      <a:pt x="32" y="987"/>
                    </a:lnTo>
                    <a:lnTo>
                      <a:pt x="30" y="990"/>
                    </a:lnTo>
                    <a:lnTo>
                      <a:pt x="28" y="992"/>
                    </a:lnTo>
                    <a:lnTo>
                      <a:pt x="27" y="995"/>
                    </a:lnTo>
                    <a:lnTo>
                      <a:pt x="24" y="997"/>
                    </a:lnTo>
                    <a:lnTo>
                      <a:pt x="20" y="997"/>
                    </a:lnTo>
                    <a:lnTo>
                      <a:pt x="17" y="998"/>
                    </a:lnTo>
                    <a:lnTo>
                      <a:pt x="12" y="997"/>
                    </a:lnTo>
                    <a:lnTo>
                      <a:pt x="9" y="997"/>
                    </a:lnTo>
                    <a:lnTo>
                      <a:pt x="6" y="995"/>
                    </a:lnTo>
                    <a:lnTo>
                      <a:pt x="4" y="992"/>
                    </a:lnTo>
                    <a:lnTo>
                      <a:pt x="3" y="990"/>
                    </a:lnTo>
                    <a:lnTo>
                      <a:pt x="1" y="987"/>
                    </a:lnTo>
                    <a:lnTo>
                      <a:pt x="0" y="984"/>
                    </a:lnTo>
                    <a:lnTo>
                      <a:pt x="0" y="981"/>
                    </a:lnTo>
                    <a:lnTo>
                      <a:pt x="0" y="981"/>
                    </a:lnTo>
                    <a:close/>
                    <a:moveTo>
                      <a:pt x="0" y="877"/>
                    </a:moveTo>
                    <a:lnTo>
                      <a:pt x="0" y="842"/>
                    </a:lnTo>
                    <a:lnTo>
                      <a:pt x="0" y="838"/>
                    </a:lnTo>
                    <a:lnTo>
                      <a:pt x="1" y="835"/>
                    </a:lnTo>
                    <a:lnTo>
                      <a:pt x="3" y="832"/>
                    </a:lnTo>
                    <a:lnTo>
                      <a:pt x="4" y="830"/>
                    </a:lnTo>
                    <a:lnTo>
                      <a:pt x="8" y="827"/>
                    </a:lnTo>
                    <a:lnTo>
                      <a:pt x="11" y="826"/>
                    </a:lnTo>
                    <a:lnTo>
                      <a:pt x="14" y="826"/>
                    </a:lnTo>
                    <a:lnTo>
                      <a:pt x="17" y="826"/>
                    </a:lnTo>
                    <a:lnTo>
                      <a:pt x="20" y="826"/>
                    </a:lnTo>
                    <a:lnTo>
                      <a:pt x="24" y="826"/>
                    </a:lnTo>
                    <a:lnTo>
                      <a:pt x="27" y="827"/>
                    </a:lnTo>
                    <a:lnTo>
                      <a:pt x="28" y="830"/>
                    </a:lnTo>
                    <a:lnTo>
                      <a:pt x="32" y="832"/>
                    </a:lnTo>
                    <a:lnTo>
                      <a:pt x="33" y="835"/>
                    </a:lnTo>
                    <a:lnTo>
                      <a:pt x="33" y="838"/>
                    </a:lnTo>
                    <a:lnTo>
                      <a:pt x="33" y="842"/>
                    </a:lnTo>
                    <a:lnTo>
                      <a:pt x="33" y="877"/>
                    </a:lnTo>
                    <a:lnTo>
                      <a:pt x="33" y="880"/>
                    </a:lnTo>
                    <a:lnTo>
                      <a:pt x="33" y="883"/>
                    </a:lnTo>
                    <a:lnTo>
                      <a:pt x="32" y="886"/>
                    </a:lnTo>
                    <a:lnTo>
                      <a:pt x="28" y="890"/>
                    </a:lnTo>
                    <a:lnTo>
                      <a:pt x="27" y="891"/>
                    </a:lnTo>
                    <a:lnTo>
                      <a:pt x="24" y="893"/>
                    </a:lnTo>
                    <a:lnTo>
                      <a:pt x="20" y="894"/>
                    </a:lnTo>
                    <a:lnTo>
                      <a:pt x="17" y="894"/>
                    </a:lnTo>
                    <a:lnTo>
                      <a:pt x="12" y="894"/>
                    </a:lnTo>
                    <a:lnTo>
                      <a:pt x="9" y="893"/>
                    </a:lnTo>
                    <a:lnTo>
                      <a:pt x="8" y="891"/>
                    </a:lnTo>
                    <a:lnTo>
                      <a:pt x="4" y="890"/>
                    </a:lnTo>
                    <a:lnTo>
                      <a:pt x="3" y="886"/>
                    </a:lnTo>
                    <a:lnTo>
                      <a:pt x="1" y="883"/>
                    </a:lnTo>
                    <a:lnTo>
                      <a:pt x="0" y="880"/>
                    </a:lnTo>
                    <a:lnTo>
                      <a:pt x="0" y="877"/>
                    </a:lnTo>
                    <a:lnTo>
                      <a:pt x="0" y="877"/>
                    </a:lnTo>
                    <a:close/>
                    <a:moveTo>
                      <a:pt x="0" y="773"/>
                    </a:moveTo>
                    <a:lnTo>
                      <a:pt x="0" y="739"/>
                    </a:lnTo>
                    <a:lnTo>
                      <a:pt x="0" y="734"/>
                    </a:lnTo>
                    <a:lnTo>
                      <a:pt x="1" y="731"/>
                    </a:lnTo>
                    <a:lnTo>
                      <a:pt x="3" y="730"/>
                    </a:lnTo>
                    <a:lnTo>
                      <a:pt x="4" y="726"/>
                    </a:lnTo>
                    <a:lnTo>
                      <a:pt x="8" y="725"/>
                    </a:lnTo>
                    <a:lnTo>
                      <a:pt x="11" y="723"/>
                    </a:lnTo>
                    <a:lnTo>
                      <a:pt x="14" y="722"/>
                    </a:lnTo>
                    <a:lnTo>
                      <a:pt x="17" y="722"/>
                    </a:lnTo>
                    <a:lnTo>
                      <a:pt x="20" y="722"/>
                    </a:lnTo>
                    <a:lnTo>
                      <a:pt x="24" y="723"/>
                    </a:lnTo>
                    <a:lnTo>
                      <a:pt x="27" y="725"/>
                    </a:lnTo>
                    <a:lnTo>
                      <a:pt x="28" y="726"/>
                    </a:lnTo>
                    <a:lnTo>
                      <a:pt x="32" y="730"/>
                    </a:lnTo>
                    <a:lnTo>
                      <a:pt x="33" y="731"/>
                    </a:lnTo>
                    <a:lnTo>
                      <a:pt x="33" y="734"/>
                    </a:lnTo>
                    <a:lnTo>
                      <a:pt x="35" y="739"/>
                    </a:lnTo>
                    <a:lnTo>
                      <a:pt x="35" y="773"/>
                    </a:lnTo>
                    <a:lnTo>
                      <a:pt x="33" y="776"/>
                    </a:lnTo>
                    <a:lnTo>
                      <a:pt x="33" y="779"/>
                    </a:lnTo>
                    <a:lnTo>
                      <a:pt x="32" y="782"/>
                    </a:lnTo>
                    <a:lnTo>
                      <a:pt x="28" y="786"/>
                    </a:lnTo>
                    <a:lnTo>
                      <a:pt x="27" y="787"/>
                    </a:lnTo>
                    <a:lnTo>
                      <a:pt x="24" y="789"/>
                    </a:lnTo>
                    <a:lnTo>
                      <a:pt x="20" y="790"/>
                    </a:lnTo>
                    <a:lnTo>
                      <a:pt x="17" y="790"/>
                    </a:lnTo>
                    <a:lnTo>
                      <a:pt x="14" y="790"/>
                    </a:lnTo>
                    <a:lnTo>
                      <a:pt x="11" y="789"/>
                    </a:lnTo>
                    <a:lnTo>
                      <a:pt x="8" y="787"/>
                    </a:lnTo>
                    <a:lnTo>
                      <a:pt x="4" y="786"/>
                    </a:lnTo>
                    <a:lnTo>
                      <a:pt x="3" y="782"/>
                    </a:lnTo>
                    <a:lnTo>
                      <a:pt x="1" y="779"/>
                    </a:lnTo>
                    <a:lnTo>
                      <a:pt x="0" y="776"/>
                    </a:lnTo>
                    <a:lnTo>
                      <a:pt x="0" y="773"/>
                    </a:lnTo>
                    <a:lnTo>
                      <a:pt x="0" y="773"/>
                    </a:lnTo>
                    <a:close/>
                    <a:moveTo>
                      <a:pt x="0" y="669"/>
                    </a:moveTo>
                    <a:lnTo>
                      <a:pt x="0" y="635"/>
                    </a:lnTo>
                    <a:lnTo>
                      <a:pt x="0" y="632"/>
                    </a:lnTo>
                    <a:lnTo>
                      <a:pt x="1" y="629"/>
                    </a:lnTo>
                    <a:lnTo>
                      <a:pt x="3" y="626"/>
                    </a:lnTo>
                    <a:lnTo>
                      <a:pt x="4" y="622"/>
                    </a:lnTo>
                    <a:lnTo>
                      <a:pt x="8" y="621"/>
                    </a:lnTo>
                    <a:lnTo>
                      <a:pt x="11" y="619"/>
                    </a:lnTo>
                    <a:lnTo>
                      <a:pt x="14" y="618"/>
                    </a:lnTo>
                    <a:lnTo>
                      <a:pt x="17" y="618"/>
                    </a:lnTo>
                    <a:lnTo>
                      <a:pt x="20" y="618"/>
                    </a:lnTo>
                    <a:lnTo>
                      <a:pt x="24" y="619"/>
                    </a:lnTo>
                    <a:lnTo>
                      <a:pt x="27" y="621"/>
                    </a:lnTo>
                    <a:lnTo>
                      <a:pt x="30" y="622"/>
                    </a:lnTo>
                    <a:lnTo>
                      <a:pt x="32" y="626"/>
                    </a:lnTo>
                    <a:lnTo>
                      <a:pt x="33" y="629"/>
                    </a:lnTo>
                    <a:lnTo>
                      <a:pt x="35" y="632"/>
                    </a:lnTo>
                    <a:lnTo>
                      <a:pt x="35" y="635"/>
                    </a:lnTo>
                    <a:lnTo>
                      <a:pt x="35" y="669"/>
                    </a:lnTo>
                    <a:lnTo>
                      <a:pt x="33" y="674"/>
                    </a:lnTo>
                    <a:lnTo>
                      <a:pt x="33" y="677"/>
                    </a:lnTo>
                    <a:lnTo>
                      <a:pt x="32" y="678"/>
                    </a:lnTo>
                    <a:lnTo>
                      <a:pt x="28" y="682"/>
                    </a:lnTo>
                    <a:lnTo>
                      <a:pt x="27" y="683"/>
                    </a:lnTo>
                    <a:lnTo>
                      <a:pt x="24" y="685"/>
                    </a:lnTo>
                    <a:lnTo>
                      <a:pt x="20" y="686"/>
                    </a:lnTo>
                    <a:lnTo>
                      <a:pt x="17" y="686"/>
                    </a:lnTo>
                    <a:lnTo>
                      <a:pt x="14" y="686"/>
                    </a:lnTo>
                    <a:lnTo>
                      <a:pt x="11" y="685"/>
                    </a:lnTo>
                    <a:lnTo>
                      <a:pt x="8" y="683"/>
                    </a:lnTo>
                    <a:lnTo>
                      <a:pt x="4" y="682"/>
                    </a:lnTo>
                    <a:lnTo>
                      <a:pt x="3" y="678"/>
                    </a:lnTo>
                    <a:lnTo>
                      <a:pt x="1" y="677"/>
                    </a:lnTo>
                    <a:lnTo>
                      <a:pt x="0" y="674"/>
                    </a:lnTo>
                    <a:lnTo>
                      <a:pt x="0" y="669"/>
                    </a:lnTo>
                    <a:lnTo>
                      <a:pt x="0" y="669"/>
                    </a:lnTo>
                    <a:close/>
                    <a:moveTo>
                      <a:pt x="0" y="566"/>
                    </a:moveTo>
                    <a:lnTo>
                      <a:pt x="0" y="531"/>
                    </a:lnTo>
                    <a:lnTo>
                      <a:pt x="0" y="528"/>
                    </a:lnTo>
                    <a:lnTo>
                      <a:pt x="1" y="525"/>
                    </a:lnTo>
                    <a:lnTo>
                      <a:pt x="3" y="522"/>
                    </a:lnTo>
                    <a:lnTo>
                      <a:pt x="4" y="518"/>
                    </a:lnTo>
                    <a:lnTo>
                      <a:pt x="8" y="517"/>
                    </a:lnTo>
                    <a:lnTo>
                      <a:pt x="11" y="515"/>
                    </a:lnTo>
                    <a:lnTo>
                      <a:pt x="14" y="514"/>
                    </a:lnTo>
                    <a:lnTo>
                      <a:pt x="17" y="514"/>
                    </a:lnTo>
                    <a:lnTo>
                      <a:pt x="20" y="514"/>
                    </a:lnTo>
                    <a:lnTo>
                      <a:pt x="24" y="515"/>
                    </a:lnTo>
                    <a:lnTo>
                      <a:pt x="27" y="517"/>
                    </a:lnTo>
                    <a:lnTo>
                      <a:pt x="30" y="518"/>
                    </a:lnTo>
                    <a:lnTo>
                      <a:pt x="32" y="522"/>
                    </a:lnTo>
                    <a:lnTo>
                      <a:pt x="33" y="525"/>
                    </a:lnTo>
                    <a:lnTo>
                      <a:pt x="35" y="528"/>
                    </a:lnTo>
                    <a:lnTo>
                      <a:pt x="35" y="531"/>
                    </a:lnTo>
                    <a:lnTo>
                      <a:pt x="35" y="566"/>
                    </a:lnTo>
                    <a:lnTo>
                      <a:pt x="35" y="570"/>
                    </a:lnTo>
                    <a:lnTo>
                      <a:pt x="33" y="573"/>
                    </a:lnTo>
                    <a:lnTo>
                      <a:pt x="32" y="576"/>
                    </a:lnTo>
                    <a:lnTo>
                      <a:pt x="30" y="578"/>
                    </a:lnTo>
                    <a:lnTo>
                      <a:pt x="27" y="581"/>
                    </a:lnTo>
                    <a:lnTo>
                      <a:pt x="24" y="582"/>
                    </a:lnTo>
                    <a:lnTo>
                      <a:pt x="20" y="582"/>
                    </a:lnTo>
                    <a:lnTo>
                      <a:pt x="17" y="582"/>
                    </a:lnTo>
                    <a:lnTo>
                      <a:pt x="14" y="582"/>
                    </a:lnTo>
                    <a:lnTo>
                      <a:pt x="11" y="582"/>
                    </a:lnTo>
                    <a:lnTo>
                      <a:pt x="8" y="581"/>
                    </a:lnTo>
                    <a:lnTo>
                      <a:pt x="4" y="578"/>
                    </a:lnTo>
                    <a:lnTo>
                      <a:pt x="3" y="576"/>
                    </a:lnTo>
                    <a:lnTo>
                      <a:pt x="1" y="573"/>
                    </a:lnTo>
                    <a:lnTo>
                      <a:pt x="0" y="570"/>
                    </a:lnTo>
                    <a:lnTo>
                      <a:pt x="0" y="566"/>
                    </a:lnTo>
                    <a:lnTo>
                      <a:pt x="0" y="566"/>
                    </a:lnTo>
                    <a:close/>
                    <a:moveTo>
                      <a:pt x="0" y="462"/>
                    </a:moveTo>
                    <a:lnTo>
                      <a:pt x="0" y="427"/>
                    </a:lnTo>
                    <a:lnTo>
                      <a:pt x="1" y="424"/>
                    </a:lnTo>
                    <a:lnTo>
                      <a:pt x="1" y="421"/>
                    </a:lnTo>
                    <a:lnTo>
                      <a:pt x="3" y="418"/>
                    </a:lnTo>
                    <a:lnTo>
                      <a:pt x="6" y="416"/>
                    </a:lnTo>
                    <a:lnTo>
                      <a:pt x="8" y="413"/>
                    </a:lnTo>
                    <a:lnTo>
                      <a:pt x="11" y="411"/>
                    </a:lnTo>
                    <a:lnTo>
                      <a:pt x="14" y="411"/>
                    </a:lnTo>
                    <a:lnTo>
                      <a:pt x="17" y="410"/>
                    </a:lnTo>
                    <a:lnTo>
                      <a:pt x="20" y="411"/>
                    </a:lnTo>
                    <a:lnTo>
                      <a:pt x="24" y="411"/>
                    </a:lnTo>
                    <a:lnTo>
                      <a:pt x="27" y="413"/>
                    </a:lnTo>
                    <a:lnTo>
                      <a:pt x="30" y="416"/>
                    </a:lnTo>
                    <a:lnTo>
                      <a:pt x="32" y="418"/>
                    </a:lnTo>
                    <a:lnTo>
                      <a:pt x="33" y="421"/>
                    </a:lnTo>
                    <a:lnTo>
                      <a:pt x="35" y="424"/>
                    </a:lnTo>
                    <a:lnTo>
                      <a:pt x="35" y="427"/>
                    </a:lnTo>
                    <a:lnTo>
                      <a:pt x="35" y="462"/>
                    </a:lnTo>
                    <a:lnTo>
                      <a:pt x="35" y="466"/>
                    </a:lnTo>
                    <a:lnTo>
                      <a:pt x="33" y="469"/>
                    </a:lnTo>
                    <a:lnTo>
                      <a:pt x="32" y="472"/>
                    </a:lnTo>
                    <a:lnTo>
                      <a:pt x="30" y="475"/>
                    </a:lnTo>
                    <a:lnTo>
                      <a:pt x="27" y="477"/>
                    </a:lnTo>
                    <a:lnTo>
                      <a:pt x="24" y="478"/>
                    </a:lnTo>
                    <a:lnTo>
                      <a:pt x="20" y="478"/>
                    </a:lnTo>
                    <a:lnTo>
                      <a:pt x="17" y="480"/>
                    </a:lnTo>
                    <a:lnTo>
                      <a:pt x="14" y="478"/>
                    </a:lnTo>
                    <a:lnTo>
                      <a:pt x="11" y="478"/>
                    </a:lnTo>
                    <a:lnTo>
                      <a:pt x="8" y="477"/>
                    </a:lnTo>
                    <a:lnTo>
                      <a:pt x="4" y="475"/>
                    </a:lnTo>
                    <a:lnTo>
                      <a:pt x="3" y="472"/>
                    </a:lnTo>
                    <a:lnTo>
                      <a:pt x="1" y="469"/>
                    </a:lnTo>
                    <a:lnTo>
                      <a:pt x="0" y="466"/>
                    </a:lnTo>
                    <a:lnTo>
                      <a:pt x="0" y="462"/>
                    </a:lnTo>
                    <a:lnTo>
                      <a:pt x="0" y="462"/>
                    </a:lnTo>
                    <a:close/>
                    <a:moveTo>
                      <a:pt x="0" y="358"/>
                    </a:moveTo>
                    <a:lnTo>
                      <a:pt x="0" y="323"/>
                    </a:lnTo>
                    <a:lnTo>
                      <a:pt x="1" y="320"/>
                    </a:lnTo>
                    <a:lnTo>
                      <a:pt x="1" y="317"/>
                    </a:lnTo>
                    <a:lnTo>
                      <a:pt x="3" y="314"/>
                    </a:lnTo>
                    <a:lnTo>
                      <a:pt x="6" y="312"/>
                    </a:lnTo>
                    <a:lnTo>
                      <a:pt x="8" y="310"/>
                    </a:lnTo>
                    <a:lnTo>
                      <a:pt x="11" y="309"/>
                    </a:lnTo>
                    <a:lnTo>
                      <a:pt x="14" y="307"/>
                    </a:lnTo>
                    <a:lnTo>
                      <a:pt x="17" y="307"/>
                    </a:lnTo>
                    <a:lnTo>
                      <a:pt x="20" y="307"/>
                    </a:lnTo>
                    <a:lnTo>
                      <a:pt x="24" y="309"/>
                    </a:lnTo>
                    <a:lnTo>
                      <a:pt x="27" y="310"/>
                    </a:lnTo>
                    <a:lnTo>
                      <a:pt x="30" y="312"/>
                    </a:lnTo>
                    <a:lnTo>
                      <a:pt x="32" y="314"/>
                    </a:lnTo>
                    <a:lnTo>
                      <a:pt x="33" y="317"/>
                    </a:lnTo>
                    <a:lnTo>
                      <a:pt x="35" y="320"/>
                    </a:lnTo>
                    <a:lnTo>
                      <a:pt x="35" y="325"/>
                    </a:lnTo>
                    <a:lnTo>
                      <a:pt x="35" y="358"/>
                    </a:lnTo>
                    <a:lnTo>
                      <a:pt x="35" y="362"/>
                    </a:lnTo>
                    <a:lnTo>
                      <a:pt x="33" y="365"/>
                    </a:lnTo>
                    <a:lnTo>
                      <a:pt x="32" y="368"/>
                    </a:lnTo>
                    <a:lnTo>
                      <a:pt x="30" y="371"/>
                    </a:lnTo>
                    <a:lnTo>
                      <a:pt x="27" y="373"/>
                    </a:lnTo>
                    <a:lnTo>
                      <a:pt x="24" y="374"/>
                    </a:lnTo>
                    <a:lnTo>
                      <a:pt x="20" y="376"/>
                    </a:lnTo>
                    <a:lnTo>
                      <a:pt x="17" y="376"/>
                    </a:lnTo>
                    <a:lnTo>
                      <a:pt x="14" y="376"/>
                    </a:lnTo>
                    <a:lnTo>
                      <a:pt x="11" y="374"/>
                    </a:lnTo>
                    <a:lnTo>
                      <a:pt x="8" y="373"/>
                    </a:lnTo>
                    <a:lnTo>
                      <a:pt x="6" y="371"/>
                    </a:lnTo>
                    <a:lnTo>
                      <a:pt x="3" y="368"/>
                    </a:lnTo>
                    <a:lnTo>
                      <a:pt x="1" y="365"/>
                    </a:lnTo>
                    <a:lnTo>
                      <a:pt x="1" y="362"/>
                    </a:lnTo>
                    <a:lnTo>
                      <a:pt x="0" y="358"/>
                    </a:lnTo>
                    <a:lnTo>
                      <a:pt x="0" y="358"/>
                    </a:lnTo>
                    <a:close/>
                    <a:moveTo>
                      <a:pt x="1" y="254"/>
                    </a:moveTo>
                    <a:lnTo>
                      <a:pt x="1" y="221"/>
                    </a:lnTo>
                    <a:lnTo>
                      <a:pt x="1" y="218"/>
                    </a:lnTo>
                    <a:lnTo>
                      <a:pt x="1" y="214"/>
                    </a:lnTo>
                    <a:lnTo>
                      <a:pt x="3" y="211"/>
                    </a:lnTo>
                    <a:lnTo>
                      <a:pt x="6" y="208"/>
                    </a:lnTo>
                    <a:lnTo>
                      <a:pt x="8" y="206"/>
                    </a:lnTo>
                    <a:lnTo>
                      <a:pt x="11" y="205"/>
                    </a:lnTo>
                    <a:lnTo>
                      <a:pt x="14" y="203"/>
                    </a:lnTo>
                    <a:lnTo>
                      <a:pt x="17" y="203"/>
                    </a:lnTo>
                    <a:lnTo>
                      <a:pt x="22" y="203"/>
                    </a:lnTo>
                    <a:lnTo>
                      <a:pt x="25" y="205"/>
                    </a:lnTo>
                    <a:lnTo>
                      <a:pt x="27" y="206"/>
                    </a:lnTo>
                    <a:lnTo>
                      <a:pt x="30" y="208"/>
                    </a:lnTo>
                    <a:lnTo>
                      <a:pt x="32" y="211"/>
                    </a:lnTo>
                    <a:lnTo>
                      <a:pt x="33" y="214"/>
                    </a:lnTo>
                    <a:lnTo>
                      <a:pt x="35" y="218"/>
                    </a:lnTo>
                    <a:lnTo>
                      <a:pt x="35" y="221"/>
                    </a:lnTo>
                    <a:lnTo>
                      <a:pt x="35" y="254"/>
                    </a:lnTo>
                    <a:lnTo>
                      <a:pt x="35" y="259"/>
                    </a:lnTo>
                    <a:lnTo>
                      <a:pt x="33" y="262"/>
                    </a:lnTo>
                    <a:lnTo>
                      <a:pt x="32" y="264"/>
                    </a:lnTo>
                    <a:lnTo>
                      <a:pt x="30" y="267"/>
                    </a:lnTo>
                    <a:lnTo>
                      <a:pt x="27" y="269"/>
                    </a:lnTo>
                    <a:lnTo>
                      <a:pt x="24" y="270"/>
                    </a:lnTo>
                    <a:lnTo>
                      <a:pt x="20" y="272"/>
                    </a:lnTo>
                    <a:lnTo>
                      <a:pt x="17" y="272"/>
                    </a:lnTo>
                    <a:lnTo>
                      <a:pt x="14" y="272"/>
                    </a:lnTo>
                    <a:lnTo>
                      <a:pt x="11" y="270"/>
                    </a:lnTo>
                    <a:lnTo>
                      <a:pt x="8" y="269"/>
                    </a:lnTo>
                    <a:lnTo>
                      <a:pt x="6" y="267"/>
                    </a:lnTo>
                    <a:lnTo>
                      <a:pt x="3" y="264"/>
                    </a:lnTo>
                    <a:lnTo>
                      <a:pt x="1" y="261"/>
                    </a:lnTo>
                    <a:lnTo>
                      <a:pt x="1" y="258"/>
                    </a:lnTo>
                    <a:lnTo>
                      <a:pt x="1" y="254"/>
                    </a:lnTo>
                    <a:lnTo>
                      <a:pt x="1" y="254"/>
                    </a:lnTo>
                    <a:close/>
                    <a:moveTo>
                      <a:pt x="1" y="152"/>
                    </a:moveTo>
                    <a:lnTo>
                      <a:pt x="1" y="117"/>
                    </a:lnTo>
                    <a:lnTo>
                      <a:pt x="1" y="114"/>
                    </a:lnTo>
                    <a:lnTo>
                      <a:pt x="3" y="110"/>
                    </a:lnTo>
                    <a:lnTo>
                      <a:pt x="4" y="107"/>
                    </a:lnTo>
                    <a:lnTo>
                      <a:pt x="6" y="104"/>
                    </a:lnTo>
                    <a:lnTo>
                      <a:pt x="8" y="102"/>
                    </a:lnTo>
                    <a:lnTo>
                      <a:pt x="11" y="101"/>
                    </a:lnTo>
                    <a:lnTo>
                      <a:pt x="14" y="99"/>
                    </a:lnTo>
                    <a:lnTo>
                      <a:pt x="17" y="99"/>
                    </a:lnTo>
                    <a:lnTo>
                      <a:pt x="22" y="99"/>
                    </a:lnTo>
                    <a:lnTo>
                      <a:pt x="25" y="101"/>
                    </a:lnTo>
                    <a:lnTo>
                      <a:pt x="27" y="102"/>
                    </a:lnTo>
                    <a:lnTo>
                      <a:pt x="30" y="104"/>
                    </a:lnTo>
                    <a:lnTo>
                      <a:pt x="32" y="107"/>
                    </a:lnTo>
                    <a:lnTo>
                      <a:pt x="33" y="110"/>
                    </a:lnTo>
                    <a:lnTo>
                      <a:pt x="35" y="114"/>
                    </a:lnTo>
                    <a:lnTo>
                      <a:pt x="35" y="117"/>
                    </a:lnTo>
                    <a:lnTo>
                      <a:pt x="35" y="152"/>
                    </a:lnTo>
                    <a:lnTo>
                      <a:pt x="35" y="155"/>
                    </a:lnTo>
                    <a:lnTo>
                      <a:pt x="33" y="158"/>
                    </a:lnTo>
                    <a:lnTo>
                      <a:pt x="32" y="162"/>
                    </a:lnTo>
                    <a:lnTo>
                      <a:pt x="30" y="163"/>
                    </a:lnTo>
                    <a:lnTo>
                      <a:pt x="27" y="166"/>
                    </a:lnTo>
                    <a:lnTo>
                      <a:pt x="25" y="168"/>
                    </a:lnTo>
                    <a:lnTo>
                      <a:pt x="22" y="168"/>
                    </a:lnTo>
                    <a:lnTo>
                      <a:pt x="17" y="168"/>
                    </a:lnTo>
                    <a:lnTo>
                      <a:pt x="14" y="168"/>
                    </a:lnTo>
                    <a:lnTo>
                      <a:pt x="11" y="166"/>
                    </a:lnTo>
                    <a:lnTo>
                      <a:pt x="8" y="165"/>
                    </a:lnTo>
                    <a:lnTo>
                      <a:pt x="6" y="163"/>
                    </a:lnTo>
                    <a:lnTo>
                      <a:pt x="3" y="162"/>
                    </a:lnTo>
                    <a:lnTo>
                      <a:pt x="1" y="158"/>
                    </a:lnTo>
                    <a:lnTo>
                      <a:pt x="1" y="155"/>
                    </a:lnTo>
                    <a:lnTo>
                      <a:pt x="1" y="152"/>
                    </a:lnTo>
                    <a:lnTo>
                      <a:pt x="1" y="152"/>
                    </a:lnTo>
                    <a:close/>
                    <a:moveTo>
                      <a:pt x="1" y="48"/>
                    </a:moveTo>
                    <a:lnTo>
                      <a:pt x="1" y="18"/>
                    </a:lnTo>
                    <a:lnTo>
                      <a:pt x="1" y="14"/>
                    </a:lnTo>
                    <a:lnTo>
                      <a:pt x="3" y="11"/>
                    </a:lnTo>
                    <a:lnTo>
                      <a:pt x="4" y="8"/>
                    </a:lnTo>
                    <a:lnTo>
                      <a:pt x="6" y="5"/>
                    </a:lnTo>
                    <a:lnTo>
                      <a:pt x="9" y="3"/>
                    </a:lnTo>
                    <a:lnTo>
                      <a:pt x="11" y="2"/>
                    </a:lnTo>
                    <a:lnTo>
                      <a:pt x="14" y="0"/>
                    </a:lnTo>
                    <a:lnTo>
                      <a:pt x="19" y="0"/>
                    </a:lnTo>
                    <a:lnTo>
                      <a:pt x="22" y="0"/>
                    </a:lnTo>
                    <a:lnTo>
                      <a:pt x="25" y="2"/>
                    </a:lnTo>
                    <a:lnTo>
                      <a:pt x="28" y="3"/>
                    </a:lnTo>
                    <a:lnTo>
                      <a:pt x="30" y="5"/>
                    </a:lnTo>
                    <a:lnTo>
                      <a:pt x="33" y="8"/>
                    </a:lnTo>
                    <a:lnTo>
                      <a:pt x="35" y="11"/>
                    </a:lnTo>
                    <a:lnTo>
                      <a:pt x="35" y="14"/>
                    </a:lnTo>
                    <a:lnTo>
                      <a:pt x="35" y="18"/>
                    </a:lnTo>
                    <a:lnTo>
                      <a:pt x="35" y="48"/>
                    </a:lnTo>
                    <a:lnTo>
                      <a:pt x="35" y="51"/>
                    </a:lnTo>
                    <a:lnTo>
                      <a:pt x="33" y="54"/>
                    </a:lnTo>
                    <a:lnTo>
                      <a:pt x="32" y="58"/>
                    </a:lnTo>
                    <a:lnTo>
                      <a:pt x="30" y="59"/>
                    </a:lnTo>
                    <a:lnTo>
                      <a:pt x="28" y="62"/>
                    </a:lnTo>
                    <a:lnTo>
                      <a:pt x="25" y="64"/>
                    </a:lnTo>
                    <a:lnTo>
                      <a:pt x="22" y="64"/>
                    </a:lnTo>
                    <a:lnTo>
                      <a:pt x="19" y="66"/>
                    </a:lnTo>
                    <a:lnTo>
                      <a:pt x="14" y="64"/>
                    </a:lnTo>
                    <a:lnTo>
                      <a:pt x="11" y="64"/>
                    </a:lnTo>
                    <a:lnTo>
                      <a:pt x="8" y="62"/>
                    </a:lnTo>
                    <a:lnTo>
                      <a:pt x="6" y="59"/>
                    </a:lnTo>
                    <a:lnTo>
                      <a:pt x="4" y="58"/>
                    </a:lnTo>
                    <a:lnTo>
                      <a:pt x="3" y="54"/>
                    </a:lnTo>
                    <a:lnTo>
                      <a:pt x="1" y="51"/>
                    </a:lnTo>
                    <a:lnTo>
                      <a:pt x="1" y="48"/>
                    </a:lnTo>
                    <a:lnTo>
                      <a:pt x="1" y="48"/>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grpSp>
      <p:grpSp>
        <p:nvGrpSpPr>
          <p:cNvPr id="6" name="Group 166"/>
          <p:cNvGrpSpPr/>
          <p:nvPr/>
        </p:nvGrpSpPr>
        <p:grpSpPr>
          <a:xfrm>
            <a:off x="8023226" y="1947863"/>
            <a:ext cx="381000" cy="1308100"/>
            <a:chOff x="5545138" y="2470150"/>
            <a:chExt cx="381000" cy="1308100"/>
          </a:xfrm>
        </p:grpSpPr>
        <p:sp>
          <p:nvSpPr>
            <p:cNvPr id="42015" name="Line 31"/>
            <p:cNvSpPr>
              <a:spLocks noChangeShapeType="1"/>
            </p:cNvSpPr>
            <p:nvPr/>
          </p:nvSpPr>
          <p:spPr bwMode="auto">
            <a:xfrm flipV="1">
              <a:off x="5545138" y="2479675"/>
              <a:ext cx="3175" cy="1298575"/>
            </a:xfrm>
            <a:prstGeom prst="line">
              <a:avLst/>
            </a:prstGeom>
            <a:noFill/>
            <a:ln w="2857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16" name="Line 32"/>
            <p:cNvSpPr>
              <a:spLocks noChangeShapeType="1"/>
            </p:cNvSpPr>
            <p:nvPr/>
          </p:nvSpPr>
          <p:spPr bwMode="auto">
            <a:xfrm flipH="1" flipV="1">
              <a:off x="5908675" y="3343275"/>
              <a:ext cx="1588" cy="434975"/>
            </a:xfrm>
            <a:prstGeom prst="line">
              <a:avLst/>
            </a:prstGeom>
            <a:noFill/>
            <a:ln w="2857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4" name="Line 80"/>
            <p:cNvSpPr>
              <a:spLocks noChangeShapeType="1"/>
            </p:cNvSpPr>
            <p:nvPr/>
          </p:nvSpPr>
          <p:spPr bwMode="auto">
            <a:xfrm flipH="1" flipV="1">
              <a:off x="5580063" y="2484438"/>
              <a:ext cx="3175" cy="129381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5" name="Line 81"/>
            <p:cNvSpPr>
              <a:spLocks noChangeShapeType="1"/>
            </p:cNvSpPr>
            <p:nvPr/>
          </p:nvSpPr>
          <p:spPr bwMode="auto">
            <a:xfrm flipH="1" flipV="1">
              <a:off x="5616575" y="2528888"/>
              <a:ext cx="1588" cy="124936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6" name="Line 82"/>
            <p:cNvSpPr>
              <a:spLocks noChangeShapeType="1"/>
            </p:cNvSpPr>
            <p:nvPr/>
          </p:nvSpPr>
          <p:spPr bwMode="auto">
            <a:xfrm flipH="1" flipV="1">
              <a:off x="5646738" y="2576513"/>
              <a:ext cx="7938" cy="120173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7" name="Line 83"/>
            <p:cNvSpPr>
              <a:spLocks noChangeShapeType="1"/>
            </p:cNvSpPr>
            <p:nvPr/>
          </p:nvSpPr>
          <p:spPr bwMode="auto">
            <a:xfrm flipH="1" flipV="1">
              <a:off x="5683250" y="2657475"/>
              <a:ext cx="7938" cy="112077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8" name="Line 84"/>
            <p:cNvSpPr>
              <a:spLocks noChangeShapeType="1"/>
            </p:cNvSpPr>
            <p:nvPr/>
          </p:nvSpPr>
          <p:spPr bwMode="auto">
            <a:xfrm flipH="1" flipV="1">
              <a:off x="5722938" y="2759075"/>
              <a:ext cx="3175" cy="101917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9" name="Line 85"/>
            <p:cNvSpPr>
              <a:spLocks noChangeShapeType="1"/>
            </p:cNvSpPr>
            <p:nvPr/>
          </p:nvSpPr>
          <p:spPr bwMode="auto">
            <a:xfrm flipH="1" flipV="1">
              <a:off x="5759450" y="2863850"/>
              <a:ext cx="3175" cy="9144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70" name="Line 86"/>
            <p:cNvSpPr>
              <a:spLocks noChangeShapeType="1"/>
            </p:cNvSpPr>
            <p:nvPr/>
          </p:nvSpPr>
          <p:spPr bwMode="auto">
            <a:xfrm flipH="1" flipV="1">
              <a:off x="5794375" y="2970213"/>
              <a:ext cx="4763" cy="80803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71" name="Freeform 87"/>
            <p:cNvSpPr>
              <a:spLocks noEditPoints="1"/>
            </p:cNvSpPr>
            <p:nvPr/>
          </p:nvSpPr>
          <p:spPr bwMode="auto">
            <a:xfrm>
              <a:off x="5565775" y="2470150"/>
              <a:ext cx="360363" cy="26987"/>
            </a:xfrm>
            <a:custGeom>
              <a:avLst/>
              <a:gdLst/>
              <a:ahLst/>
              <a:cxnLst>
                <a:cxn ang="0">
                  <a:pos x="56" y="2"/>
                </a:cxn>
                <a:cxn ang="0">
                  <a:pos x="64" y="7"/>
                </a:cxn>
                <a:cxn ang="0">
                  <a:pos x="68" y="15"/>
                </a:cxn>
                <a:cxn ang="0">
                  <a:pos x="67" y="26"/>
                </a:cxn>
                <a:cxn ang="0">
                  <a:pos x="62" y="32"/>
                </a:cxn>
                <a:cxn ang="0">
                  <a:pos x="52" y="36"/>
                </a:cxn>
                <a:cxn ang="0">
                  <a:pos x="11" y="36"/>
                </a:cxn>
                <a:cxn ang="0">
                  <a:pos x="3" y="29"/>
                </a:cxn>
                <a:cxn ang="0">
                  <a:pos x="0" y="20"/>
                </a:cxn>
                <a:cxn ang="0">
                  <a:pos x="3" y="10"/>
                </a:cxn>
                <a:cxn ang="0">
                  <a:pos x="11" y="4"/>
                </a:cxn>
                <a:cxn ang="0">
                  <a:pos x="17" y="2"/>
                </a:cxn>
                <a:cxn ang="0">
                  <a:pos x="158" y="2"/>
                </a:cxn>
                <a:cxn ang="0">
                  <a:pos x="168" y="7"/>
                </a:cxn>
                <a:cxn ang="0">
                  <a:pos x="172" y="15"/>
                </a:cxn>
                <a:cxn ang="0">
                  <a:pos x="171" y="24"/>
                </a:cxn>
                <a:cxn ang="0">
                  <a:pos x="164" y="32"/>
                </a:cxn>
                <a:cxn ang="0">
                  <a:pos x="155" y="36"/>
                </a:cxn>
                <a:cxn ang="0">
                  <a:pos x="115" y="34"/>
                </a:cxn>
                <a:cxn ang="0">
                  <a:pos x="107" y="28"/>
                </a:cxn>
                <a:cxn ang="0">
                  <a:pos x="104" y="18"/>
                </a:cxn>
                <a:cxn ang="0">
                  <a:pos x="107" y="8"/>
                </a:cxn>
                <a:cxn ang="0">
                  <a:pos x="113" y="2"/>
                </a:cxn>
                <a:cxn ang="0">
                  <a:pos x="121" y="2"/>
                </a:cxn>
                <a:cxn ang="0">
                  <a:pos x="262" y="0"/>
                </a:cxn>
                <a:cxn ang="0">
                  <a:pos x="272" y="5"/>
                </a:cxn>
                <a:cxn ang="0">
                  <a:pos x="276" y="15"/>
                </a:cxn>
                <a:cxn ang="0">
                  <a:pos x="275" y="24"/>
                </a:cxn>
                <a:cxn ang="0">
                  <a:pos x="268" y="32"/>
                </a:cxn>
                <a:cxn ang="0">
                  <a:pos x="259" y="36"/>
                </a:cxn>
                <a:cxn ang="0">
                  <a:pos x="217" y="34"/>
                </a:cxn>
                <a:cxn ang="0">
                  <a:pos x="211" y="28"/>
                </a:cxn>
                <a:cxn ang="0">
                  <a:pos x="208" y="18"/>
                </a:cxn>
                <a:cxn ang="0">
                  <a:pos x="209" y="8"/>
                </a:cxn>
                <a:cxn ang="0">
                  <a:pos x="217" y="2"/>
                </a:cxn>
                <a:cxn ang="0">
                  <a:pos x="224" y="0"/>
                </a:cxn>
                <a:cxn ang="0">
                  <a:pos x="366" y="0"/>
                </a:cxn>
                <a:cxn ang="0">
                  <a:pos x="374" y="5"/>
                </a:cxn>
                <a:cxn ang="0">
                  <a:pos x="379" y="15"/>
                </a:cxn>
                <a:cxn ang="0">
                  <a:pos x="379" y="24"/>
                </a:cxn>
                <a:cxn ang="0">
                  <a:pos x="372" y="32"/>
                </a:cxn>
                <a:cxn ang="0">
                  <a:pos x="363" y="36"/>
                </a:cxn>
                <a:cxn ang="0">
                  <a:pos x="321" y="34"/>
                </a:cxn>
                <a:cxn ang="0">
                  <a:pos x="313" y="28"/>
                </a:cxn>
                <a:cxn ang="0">
                  <a:pos x="310" y="18"/>
                </a:cxn>
                <a:cxn ang="0">
                  <a:pos x="313" y="8"/>
                </a:cxn>
                <a:cxn ang="0">
                  <a:pos x="321" y="2"/>
                </a:cxn>
                <a:cxn ang="0">
                  <a:pos x="328" y="0"/>
                </a:cxn>
                <a:cxn ang="0">
                  <a:pos x="440" y="0"/>
                </a:cxn>
                <a:cxn ang="0">
                  <a:pos x="449" y="5"/>
                </a:cxn>
                <a:cxn ang="0">
                  <a:pos x="454" y="13"/>
                </a:cxn>
                <a:cxn ang="0">
                  <a:pos x="452" y="24"/>
                </a:cxn>
                <a:cxn ang="0">
                  <a:pos x="446" y="32"/>
                </a:cxn>
                <a:cxn ang="0">
                  <a:pos x="436" y="34"/>
                </a:cxn>
                <a:cxn ang="0">
                  <a:pos x="425" y="34"/>
                </a:cxn>
                <a:cxn ang="0">
                  <a:pos x="417" y="28"/>
                </a:cxn>
                <a:cxn ang="0">
                  <a:pos x="414" y="18"/>
                </a:cxn>
                <a:cxn ang="0">
                  <a:pos x="417" y="8"/>
                </a:cxn>
                <a:cxn ang="0">
                  <a:pos x="425" y="2"/>
                </a:cxn>
                <a:cxn ang="0">
                  <a:pos x="432" y="0"/>
                </a:cxn>
              </a:cxnLst>
              <a:rect l="0" t="0" r="r" b="b"/>
              <a:pathLst>
                <a:path w="454" h="36">
                  <a:moveTo>
                    <a:pt x="17" y="2"/>
                  </a:moveTo>
                  <a:lnTo>
                    <a:pt x="51" y="2"/>
                  </a:lnTo>
                  <a:lnTo>
                    <a:pt x="56" y="2"/>
                  </a:lnTo>
                  <a:lnTo>
                    <a:pt x="59" y="2"/>
                  </a:lnTo>
                  <a:lnTo>
                    <a:pt x="60" y="4"/>
                  </a:lnTo>
                  <a:lnTo>
                    <a:pt x="64" y="7"/>
                  </a:lnTo>
                  <a:lnTo>
                    <a:pt x="65" y="8"/>
                  </a:lnTo>
                  <a:lnTo>
                    <a:pt x="67" y="12"/>
                  </a:lnTo>
                  <a:lnTo>
                    <a:pt x="68" y="15"/>
                  </a:lnTo>
                  <a:lnTo>
                    <a:pt x="68" y="18"/>
                  </a:lnTo>
                  <a:lnTo>
                    <a:pt x="68" y="23"/>
                  </a:lnTo>
                  <a:lnTo>
                    <a:pt x="67" y="26"/>
                  </a:lnTo>
                  <a:lnTo>
                    <a:pt x="65" y="28"/>
                  </a:lnTo>
                  <a:lnTo>
                    <a:pt x="64" y="31"/>
                  </a:lnTo>
                  <a:lnTo>
                    <a:pt x="62" y="32"/>
                  </a:lnTo>
                  <a:lnTo>
                    <a:pt x="59" y="34"/>
                  </a:lnTo>
                  <a:lnTo>
                    <a:pt x="56" y="36"/>
                  </a:lnTo>
                  <a:lnTo>
                    <a:pt x="52" y="36"/>
                  </a:lnTo>
                  <a:lnTo>
                    <a:pt x="17" y="36"/>
                  </a:lnTo>
                  <a:lnTo>
                    <a:pt x="14" y="36"/>
                  </a:lnTo>
                  <a:lnTo>
                    <a:pt x="11" y="36"/>
                  </a:lnTo>
                  <a:lnTo>
                    <a:pt x="8" y="34"/>
                  </a:lnTo>
                  <a:lnTo>
                    <a:pt x="4" y="31"/>
                  </a:lnTo>
                  <a:lnTo>
                    <a:pt x="3" y="29"/>
                  </a:lnTo>
                  <a:lnTo>
                    <a:pt x="1" y="26"/>
                  </a:lnTo>
                  <a:lnTo>
                    <a:pt x="0" y="23"/>
                  </a:lnTo>
                  <a:lnTo>
                    <a:pt x="0" y="20"/>
                  </a:lnTo>
                  <a:lnTo>
                    <a:pt x="0" y="15"/>
                  </a:lnTo>
                  <a:lnTo>
                    <a:pt x="1" y="12"/>
                  </a:lnTo>
                  <a:lnTo>
                    <a:pt x="3" y="10"/>
                  </a:lnTo>
                  <a:lnTo>
                    <a:pt x="4" y="7"/>
                  </a:lnTo>
                  <a:lnTo>
                    <a:pt x="8" y="5"/>
                  </a:lnTo>
                  <a:lnTo>
                    <a:pt x="11" y="4"/>
                  </a:lnTo>
                  <a:lnTo>
                    <a:pt x="14" y="2"/>
                  </a:lnTo>
                  <a:lnTo>
                    <a:pt x="17" y="2"/>
                  </a:lnTo>
                  <a:lnTo>
                    <a:pt x="17" y="2"/>
                  </a:lnTo>
                  <a:close/>
                  <a:moveTo>
                    <a:pt x="121" y="2"/>
                  </a:moveTo>
                  <a:lnTo>
                    <a:pt x="155" y="0"/>
                  </a:lnTo>
                  <a:lnTo>
                    <a:pt x="158" y="2"/>
                  </a:lnTo>
                  <a:lnTo>
                    <a:pt x="161" y="2"/>
                  </a:lnTo>
                  <a:lnTo>
                    <a:pt x="164" y="4"/>
                  </a:lnTo>
                  <a:lnTo>
                    <a:pt x="168" y="7"/>
                  </a:lnTo>
                  <a:lnTo>
                    <a:pt x="169" y="8"/>
                  </a:lnTo>
                  <a:lnTo>
                    <a:pt x="171" y="12"/>
                  </a:lnTo>
                  <a:lnTo>
                    <a:pt x="172" y="15"/>
                  </a:lnTo>
                  <a:lnTo>
                    <a:pt x="172" y="18"/>
                  </a:lnTo>
                  <a:lnTo>
                    <a:pt x="172" y="21"/>
                  </a:lnTo>
                  <a:lnTo>
                    <a:pt x="171" y="24"/>
                  </a:lnTo>
                  <a:lnTo>
                    <a:pt x="169" y="28"/>
                  </a:lnTo>
                  <a:lnTo>
                    <a:pt x="168" y="31"/>
                  </a:lnTo>
                  <a:lnTo>
                    <a:pt x="164" y="32"/>
                  </a:lnTo>
                  <a:lnTo>
                    <a:pt x="161" y="34"/>
                  </a:lnTo>
                  <a:lnTo>
                    <a:pt x="158" y="36"/>
                  </a:lnTo>
                  <a:lnTo>
                    <a:pt x="155" y="36"/>
                  </a:lnTo>
                  <a:lnTo>
                    <a:pt x="121" y="36"/>
                  </a:lnTo>
                  <a:lnTo>
                    <a:pt x="118" y="36"/>
                  </a:lnTo>
                  <a:lnTo>
                    <a:pt x="115" y="34"/>
                  </a:lnTo>
                  <a:lnTo>
                    <a:pt x="112" y="32"/>
                  </a:lnTo>
                  <a:lnTo>
                    <a:pt x="108" y="31"/>
                  </a:lnTo>
                  <a:lnTo>
                    <a:pt x="107" y="28"/>
                  </a:lnTo>
                  <a:lnTo>
                    <a:pt x="105" y="26"/>
                  </a:lnTo>
                  <a:lnTo>
                    <a:pt x="104" y="23"/>
                  </a:lnTo>
                  <a:lnTo>
                    <a:pt x="104" y="18"/>
                  </a:lnTo>
                  <a:lnTo>
                    <a:pt x="104" y="15"/>
                  </a:lnTo>
                  <a:lnTo>
                    <a:pt x="105" y="12"/>
                  </a:lnTo>
                  <a:lnTo>
                    <a:pt x="107" y="8"/>
                  </a:lnTo>
                  <a:lnTo>
                    <a:pt x="108" y="7"/>
                  </a:lnTo>
                  <a:lnTo>
                    <a:pt x="112" y="4"/>
                  </a:lnTo>
                  <a:lnTo>
                    <a:pt x="113" y="2"/>
                  </a:lnTo>
                  <a:lnTo>
                    <a:pt x="116" y="2"/>
                  </a:lnTo>
                  <a:lnTo>
                    <a:pt x="121" y="2"/>
                  </a:lnTo>
                  <a:lnTo>
                    <a:pt x="121" y="2"/>
                  </a:lnTo>
                  <a:close/>
                  <a:moveTo>
                    <a:pt x="224" y="0"/>
                  </a:moveTo>
                  <a:lnTo>
                    <a:pt x="259" y="0"/>
                  </a:lnTo>
                  <a:lnTo>
                    <a:pt x="262" y="0"/>
                  </a:lnTo>
                  <a:lnTo>
                    <a:pt x="265" y="2"/>
                  </a:lnTo>
                  <a:lnTo>
                    <a:pt x="268" y="4"/>
                  </a:lnTo>
                  <a:lnTo>
                    <a:pt x="272" y="5"/>
                  </a:lnTo>
                  <a:lnTo>
                    <a:pt x="273" y="8"/>
                  </a:lnTo>
                  <a:lnTo>
                    <a:pt x="275" y="12"/>
                  </a:lnTo>
                  <a:lnTo>
                    <a:pt x="276" y="15"/>
                  </a:lnTo>
                  <a:lnTo>
                    <a:pt x="276" y="18"/>
                  </a:lnTo>
                  <a:lnTo>
                    <a:pt x="276" y="21"/>
                  </a:lnTo>
                  <a:lnTo>
                    <a:pt x="275" y="24"/>
                  </a:lnTo>
                  <a:lnTo>
                    <a:pt x="273" y="28"/>
                  </a:lnTo>
                  <a:lnTo>
                    <a:pt x="272" y="31"/>
                  </a:lnTo>
                  <a:lnTo>
                    <a:pt x="268" y="32"/>
                  </a:lnTo>
                  <a:lnTo>
                    <a:pt x="265" y="34"/>
                  </a:lnTo>
                  <a:lnTo>
                    <a:pt x="262" y="36"/>
                  </a:lnTo>
                  <a:lnTo>
                    <a:pt x="259" y="36"/>
                  </a:lnTo>
                  <a:lnTo>
                    <a:pt x="225" y="36"/>
                  </a:lnTo>
                  <a:lnTo>
                    <a:pt x="220" y="36"/>
                  </a:lnTo>
                  <a:lnTo>
                    <a:pt x="217" y="34"/>
                  </a:lnTo>
                  <a:lnTo>
                    <a:pt x="214" y="32"/>
                  </a:lnTo>
                  <a:lnTo>
                    <a:pt x="212" y="31"/>
                  </a:lnTo>
                  <a:lnTo>
                    <a:pt x="211" y="28"/>
                  </a:lnTo>
                  <a:lnTo>
                    <a:pt x="209" y="24"/>
                  </a:lnTo>
                  <a:lnTo>
                    <a:pt x="208" y="21"/>
                  </a:lnTo>
                  <a:lnTo>
                    <a:pt x="208" y="18"/>
                  </a:lnTo>
                  <a:lnTo>
                    <a:pt x="208" y="15"/>
                  </a:lnTo>
                  <a:lnTo>
                    <a:pt x="208" y="12"/>
                  </a:lnTo>
                  <a:lnTo>
                    <a:pt x="209" y="8"/>
                  </a:lnTo>
                  <a:lnTo>
                    <a:pt x="212" y="5"/>
                  </a:lnTo>
                  <a:lnTo>
                    <a:pt x="214" y="4"/>
                  </a:lnTo>
                  <a:lnTo>
                    <a:pt x="217" y="2"/>
                  </a:lnTo>
                  <a:lnTo>
                    <a:pt x="220" y="0"/>
                  </a:lnTo>
                  <a:lnTo>
                    <a:pt x="224" y="0"/>
                  </a:lnTo>
                  <a:lnTo>
                    <a:pt x="224" y="0"/>
                  </a:lnTo>
                  <a:close/>
                  <a:moveTo>
                    <a:pt x="328" y="0"/>
                  </a:moveTo>
                  <a:lnTo>
                    <a:pt x="363" y="0"/>
                  </a:lnTo>
                  <a:lnTo>
                    <a:pt x="366" y="0"/>
                  </a:lnTo>
                  <a:lnTo>
                    <a:pt x="369" y="2"/>
                  </a:lnTo>
                  <a:lnTo>
                    <a:pt x="372" y="4"/>
                  </a:lnTo>
                  <a:lnTo>
                    <a:pt x="374" y="5"/>
                  </a:lnTo>
                  <a:lnTo>
                    <a:pt x="377" y="8"/>
                  </a:lnTo>
                  <a:lnTo>
                    <a:pt x="379" y="12"/>
                  </a:lnTo>
                  <a:lnTo>
                    <a:pt x="379" y="15"/>
                  </a:lnTo>
                  <a:lnTo>
                    <a:pt x="380" y="18"/>
                  </a:lnTo>
                  <a:lnTo>
                    <a:pt x="379" y="21"/>
                  </a:lnTo>
                  <a:lnTo>
                    <a:pt x="379" y="24"/>
                  </a:lnTo>
                  <a:lnTo>
                    <a:pt x="377" y="28"/>
                  </a:lnTo>
                  <a:lnTo>
                    <a:pt x="376" y="29"/>
                  </a:lnTo>
                  <a:lnTo>
                    <a:pt x="372" y="32"/>
                  </a:lnTo>
                  <a:lnTo>
                    <a:pt x="369" y="34"/>
                  </a:lnTo>
                  <a:lnTo>
                    <a:pt x="366" y="34"/>
                  </a:lnTo>
                  <a:lnTo>
                    <a:pt x="363" y="36"/>
                  </a:lnTo>
                  <a:lnTo>
                    <a:pt x="328" y="36"/>
                  </a:lnTo>
                  <a:lnTo>
                    <a:pt x="324" y="34"/>
                  </a:lnTo>
                  <a:lnTo>
                    <a:pt x="321" y="34"/>
                  </a:lnTo>
                  <a:lnTo>
                    <a:pt x="318" y="32"/>
                  </a:lnTo>
                  <a:lnTo>
                    <a:pt x="316" y="31"/>
                  </a:lnTo>
                  <a:lnTo>
                    <a:pt x="313" y="28"/>
                  </a:lnTo>
                  <a:lnTo>
                    <a:pt x="312" y="24"/>
                  </a:lnTo>
                  <a:lnTo>
                    <a:pt x="312" y="21"/>
                  </a:lnTo>
                  <a:lnTo>
                    <a:pt x="310" y="18"/>
                  </a:lnTo>
                  <a:lnTo>
                    <a:pt x="312" y="15"/>
                  </a:lnTo>
                  <a:lnTo>
                    <a:pt x="312" y="12"/>
                  </a:lnTo>
                  <a:lnTo>
                    <a:pt x="313" y="8"/>
                  </a:lnTo>
                  <a:lnTo>
                    <a:pt x="316" y="5"/>
                  </a:lnTo>
                  <a:lnTo>
                    <a:pt x="318" y="4"/>
                  </a:lnTo>
                  <a:lnTo>
                    <a:pt x="321" y="2"/>
                  </a:lnTo>
                  <a:lnTo>
                    <a:pt x="324" y="0"/>
                  </a:lnTo>
                  <a:lnTo>
                    <a:pt x="328" y="0"/>
                  </a:lnTo>
                  <a:lnTo>
                    <a:pt x="328" y="0"/>
                  </a:lnTo>
                  <a:close/>
                  <a:moveTo>
                    <a:pt x="432" y="0"/>
                  </a:moveTo>
                  <a:lnTo>
                    <a:pt x="436" y="0"/>
                  </a:lnTo>
                  <a:lnTo>
                    <a:pt x="440" y="0"/>
                  </a:lnTo>
                  <a:lnTo>
                    <a:pt x="443" y="2"/>
                  </a:lnTo>
                  <a:lnTo>
                    <a:pt x="446" y="4"/>
                  </a:lnTo>
                  <a:lnTo>
                    <a:pt x="449" y="5"/>
                  </a:lnTo>
                  <a:lnTo>
                    <a:pt x="451" y="8"/>
                  </a:lnTo>
                  <a:lnTo>
                    <a:pt x="452" y="10"/>
                  </a:lnTo>
                  <a:lnTo>
                    <a:pt x="454" y="13"/>
                  </a:lnTo>
                  <a:lnTo>
                    <a:pt x="454" y="18"/>
                  </a:lnTo>
                  <a:lnTo>
                    <a:pt x="454" y="21"/>
                  </a:lnTo>
                  <a:lnTo>
                    <a:pt x="452" y="24"/>
                  </a:lnTo>
                  <a:lnTo>
                    <a:pt x="451" y="28"/>
                  </a:lnTo>
                  <a:lnTo>
                    <a:pt x="449" y="29"/>
                  </a:lnTo>
                  <a:lnTo>
                    <a:pt x="446" y="32"/>
                  </a:lnTo>
                  <a:lnTo>
                    <a:pt x="443" y="34"/>
                  </a:lnTo>
                  <a:lnTo>
                    <a:pt x="440" y="34"/>
                  </a:lnTo>
                  <a:lnTo>
                    <a:pt x="436" y="34"/>
                  </a:lnTo>
                  <a:lnTo>
                    <a:pt x="432" y="34"/>
                  </a:lnTo>
                  <a:lnTo>
                    <a:pt x="428" y="34"/>
                  </a:lnTo>
                  <a:lnTo>
                    <a:pt x="425" y="34"/>
                  </a:lnTo>
                  <a:lnTo>
                    <a:pt x="422" y="32"/>
                  </a:lnTo>
                  <a:lnTo>
                    <a:pt x="419" y="29"/>
                  </a:lnTo>
                  <a:lnTo>
                    <a:pt x="417" y="28"/>
                  </a:lnTo>
                  <a:lnTo>
                    <a:pt x="416" y="24"/>
                  </a:lnTo>
                  <a:lnTo>
                    <a:pt x="414" y="21"/>
                  </a:lnTo>
                  <a:lnTo>
                    <a:pt x="414" y="18"/>
                  </a:lnTo>
                  <a:lnTo>
                    <a:pt x="414" y="13"/>
                  </a:lnTo>
                  <a:lnTo>
                    <a:pt x="416" y="10"/>
                  </a:lnTo>
                  <a:lnTo>
                    <a:pt x="417" y="8"/>
                  </a:lnTo>
                  <a:lnTo>
                    <a:pt x="419" y="5"/>
                  </a:lnTo>
                  <a:lnTo>
                    <a:pt x="422" y="4"/>
                  </a:lnTo>
                  <a:lnTo>
                    <a:pt x="425" y="2"/>
                  </a:lnTo>
                  <a:lnTo>
                    <a:pt x="428" y="0"/>
                  </a:lnTo>
                  <a:lnTo>
                    <a:pt x="432" y="0"/>
                  </a:lnTo>
                  <a:lnTo>
                    <a:pt x="432" y="0"/>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72" name="Freeform 88"/>
            <p:cNvSpPr>
              <a:spLocks noEditPoints="1"/>
            </p:cNvSpPr>
            <p:nvPr/>
          </p:nvSpPr>
          <p:spPr bwMode="auto">
            <a:xfrm>
              <a:off x="5894388" y="2479675"/>
              <a:ext cx="31750" cy="877887"/>
            </a:xfrm>
            <a:custGeom>
              <a:avLst/>
              <a:gdLst/>
              <a:ahLst/>
              <a:cxnLst>
                <a:cxn ang="0">
                  <a:pos x="8" y="1039"/>
                </a:cxn>
                <a:cxn ang="0">
                  <a:pos x="30" y="1042"/>
                </a:cxn>
                <a:cxn ang="0">
                  <a:pos x="34" y="1095"/>
                </a:cxn>
                <a:cxn ang="0">
                  <a:pos x="14" y="1106"/>
                </a:cxn>
                <a:cxn ang="0">
                  <a:pos x="0" y="1088"/>
                </a:cxn>
                <a:cxn ang="0">
                  <a:pos x="6" y="938"/>
                </a:cxn>
                <a:cxn ang="0">
                  <a:pos x="27" y="936"/>
                </a:cxn>
                <a:cxn ang="0">
                  <a:pos x="35" y="987"/>
                </a:cxn>
                <a:cxn ang="0">
                  <a:pos x="18" y="1002"/>
                </a:cxn>
                <a:cxn ang="0">
                  <a:pos x="0" y="987"/>
                </a:cxn>
                <a:cxn ang="0">
                  <a:pos x="5" y="837"/>
                </a:cxn>
                <a:cxn ang="0">
                  <a:pos x="26" y="831"/>
                </a:cxn>
                <a:cxn ang="0">
                  <a:pos x="35" y="880"/>
                </a:cxn>
                <a:cxn ang="0">
                  <a:pos x="22" y="898"/>
                </a:cxn>
                <a:cxn ang="0">
                  <a:pos x="2" y="888"/>
                </a:cxn>
                <a:cxn ang="0">
                  <a:pos x="3" y="736"/>
                </a:cxn>
                <a:cxn ang="0">
                  <a:pos x="22" y="725"/>
                </a:cxn>
                <a:cxn ang="0">
                  <a:pos x="37" y="743"/>
                </a:cxn>
                <a:cxn ang="0">
                  <a:pos x="26" y="794"/>
                </a:cxn>
                <a:cxn ang="0">
                  <a:pos x="5" y="787"/>
                </a:cxn>
                <a:cxn ang="0">
                  <a:pos x="3" y="635"/>
                </a:cxn>
                <a:cxn ang="0">
                  <a:pos x="19" y="621"/>
                </a:cxn>
                <a:cxn ang="0">
                  <a:pos x="37" y="635"/>
                </a:cxn>
                <a:cxn ang="0">
                  <a:pos x="29" y="688"/>
                </a:cxn>
                <a:cxn ang="0">
                  <a:pos x="6" y="685"/>
                </a:cxn>
                <a:cxn ang="0">
                  <a:pos x="3" y="535"/>
                </a:cxn>
                <a:cxn ang="0">
                  <a:pos x="16" y="519"/>
                </a:cxn>
                <a:cxn ang="0">
                  <a:pos x="35" y="528"/>
                </a:cxn>
                <a:cxn ang="0">
                  <a:pos x="32" y="583"/>
                </a:cxn>
                <a:cxn ang="0">
                  <a:pos x="10" y="584"/>
                </a:cxn>
                <a:cxn ang="0">
                  <a:pos x="3" y="466"/>
                </a:cxn>
                <a:cxn ang="0">
                  <a:pos x="14" y="416"/>
                </a:cxn>
                <a:cxn ang="0">
                  <a:pos x="35" y="423"/>
                </a:cxn>
                <a:cxn ang="0">
                  <a:pos x="35" y="475"/>
                </a:cxn>
                <a:cxn ang="0">
                  <a:pos x="13" y="482"/>
                </a:cxn>
                <a:cxn ang="0">
                  <a:pos x="3" y="466"/>
                </a:cxn>
                <a:cxn ang="0">
                  <a:pos x="11" y="314"/>
                </a:cxn>
                <a:cxn ang="0">
                  <a:pos x="34" y="315"/>
                </a:cxn>
                <a:cxn ang="0">
                  <a:pos x="37" y="370"/>
                </a:cxn>
                <a:cxn ang="0">
                  <a:pos x="18" y="379"/>
                </a:cxn>
                <a:cxn ang="0">
                  <a:pos x="3" y="362"/>
                </a:cxn>
                <a:cxn ang="0">
                  <a:pos x="10" y="211"/>
                </a:cxn>
                <a:cxn ang="0">
                  <a:pos x="30" y="210"/>
                </a:cxn>
                <a:cxn ang="0">
                  <a:pos x="38" y="263"/>
                </a:cxn>
                <a:cxn ang="0">
                  <a:pos x="21" y="275"/>
                </a:cxn>
                <a:cxn ang="0">
                  <a:pos x="5" y="263"/>
                </a:cxn>
                <a:cxn ang="0">
                  <a:pos x="8" y="111"/>
                </a:cxn>
                <a:cxn ang="0">
                  <a:pos x="29" y="104"/>
                </a:cxn>
                <a:cxn ang="0">
                  <a:pos x="38" y="155"/>
                </a:cxn>
                <a:cxn ang="0">
                  <a:pos x="26" y="171"/>
                </a:cxn>
                <a:cxn ang="0">
                  <a:pos x="6" y="162"/>
                </a:cxn>
                <a:cxn ang="0">
                  <a:pos x="6" y="10"/>
                </a:cxn>
                <a:cxn ang="0">
                  <a:pos x="26" y="0"/>
                </a:cxn>
                <a:cxn ang="0">
                  <a:pos x="40" y="18"/>
                </a:cxn>
                <a:cxn ang="0">
                  <a:pos x="29" y="67"/>
                </a:cxn>
                <a:cxn ang="0">
                  <a:pos x="8" y="61"/>
                </a:cxn>
              </a:cxnLst>
              <a:rect l="0" t="0" r="r" b="b"/>
              <a:pathLst>
                <a:path w="40" h="1106">
                  <a:moveTo>
                    <a:pt x="0" y="1088"/>
                  </a:moveTo>
                  <a:lnTo>
                    <a:pt x="0" y="1053"/>
                  </a:lnTo>
                  <a:lnTo>
                    <a:pt x="0" y="1050"/>
                  </a:lnTo>
                  <a:lnTo>
                    <a:pt x="2" y="1047"/>
                  </a:lnTo>
                  <a:lnTo>
                    <a:pt x="3" y="1043"/>
                  </a:lnTo>
                  <a:lnTo>
                    <a:pt x="5" y="1042"/>
                  </a:lnTo>
                  <a:lnTo>
                    <a:pt x="8" y="1039"/>
                  </a:lnTo>
                  <a:lnTo>
                    <a:pt x="11" y="1037"/>
                  </a:lnTo>
                  <a:lnTo>
                    <a:pt x="14" y="1037"/>
                  </a:lnTo>
                  <a:lnTo>
                    <a:pt x="18" y="1037"/>
                  </a:lnTo>
                  <a:lnTo>
                    <a:pt x="21" y="1037"/>
                  </a:lnTo>
                  <a:lnTo>
                    <a:pt x="24" y="1037"/>
                  </a:lnTo>
                  <a:lnTo>
                    <a:pt x="27" y="1039"/>
                  </a:lnTo>
                  <a:lnTo>
                    <a:pt x="30" y="1042"/>
                  </a:lnTo>
                  <a:lnTo>
                    <a:pt x="32" y="1043"/>
                  </a:lnTo>
                  <a:lnTo>
                    <a:pt x="34" y="1047"/>
                  </a:lnTo>
                  <a:lnTo>
                    <a:pt x="34" y="1050"/>
                  </a:lnTo>
                  <a:lnTo>
                    <a:pt x="35" y="1053"/>
                  </a:lnTo>
                  <a:lnTo>
                    <a:pt x="35" y="1088"/>
                  </a:lnTo>
                  <a:lnTo>
                    <a:pt x="34" y="1091"/>
                  </a:lnTo>
                  <a:lnTo>
                    <a:pt x="34" y="1095"/>
                  </a:lnTo>
                  <a:lnTo>
                    <a:pt x="32" y="1098"/>
                  </a:lnTo>
                  <a:lnTo>
                    <a:pt x="29" y="1101"/>
                  </a:lnTo>
                  <a:lnTo>
                    <a:pt x="27" y="1103"/>
                  </a:lnTo>
                  <a:lnTo>
                    <a:pt x="24" y="1104"/>
                  </a:lnTo>
                  <a:lnTo>
                    <a:pt x="21" y="1106"/>
                  </a:lnTo>
                  <a:lnTo>
                    <a:pt x="18" y="1106"/>
                  </a:lnTo>
                  <a:lnTo>
                    <a:pt x="14" y="1106"/>
                  </a:lnTo>
                  <a:lnTo>
                    <a:pt x="11" y="1104"/>
                  </a:lnTo>
                  <a:lnTo>
                    <a:pt x="8" y="1103"/>
                  </a:lnTo>
                  <a:lnTo>
                    <a:pt x="5" y="1101"/>
                  </a:lnTo>
                  <a:lnTo>
                    <a:pt x="3" y="1098"/>
                  </a:lnTo>
                  <a:lnTo>
                    <a:pt x="2" y="1095"/>
                  </a:lnTo>
                  <a:lnTo>
                    <a:pt x="0" y="1091"/>
                  </a:lnTo>
                  <a:lnTo>
                    <a:pt x="0" y="1088"/>
                  </a:lnTo>
                  <a:lnTo>
                    <a:pt x="0" y="1088"/>
                  </a:lnTo>
                  <a:close/>
                  <a:moveTo>
                    <a:pt x="0" y="984"/>
                  </a:moveTo>
                  <a:lnTo>
                    <a:pt x="0" y="951"/>
                  </a:lnTo>
                  <a:lnTo>
                    <a:pt x="2" y="946"/>
                  </a:lnTo>
                  <a:lnTo>
                    <a:pt x="2" y="943"/>
                  </a:lnTo>
                  <a:lnTo>
                    <a:pt x="3" y="939"/>
                  </a:lnTo>
                  <a:lnTo>
                    <a:pt x="6" y="938"/>
                  </a:lnTo>
                  <a:lnTo>
                    <a:pt x="8" y="936"/>
                  </a:lnTo>
                  <a:lnTo>
                    <a:pt x="11" y="935"/>
                  </a:lnTo>
                  <a:lnTo>
                    <a:pt x="14" y="933"/>
                  </a:lnTo>
                  <a:lnTo>
                    <a:pt x="18" y="933"/>
                  </a:lnTo>
                  <a:lnTo>
                    <a:pt x="21" y="933"/>
                  </a:lnTo>
                  <a:lnTo>
                    <a:pt x="24" y="935"/>
                  </a:lnTo>
                  <a:lnTo>
                    <a:pt x="27" y="936"/>
                  </a:lnTo>
                  <a:lnTo>
                    <a:pt x="30" y="938"/>
                  </a:lnTo>
                  <a:lnTo>
                    <a:pt x="32" y="941"/>
                  </a:lnTo>
                  <a:lnTo>
                    <a:pt x="34" y="943"/>
                  </a:lnTo>
                  <a:lnTo>
                    <a:pt x="35" y="946"/>
                  </a:lnTo>
                  <a:lnTo>
                    <a:pt x="35" y="951"/>
                  </a:lnTo>
                  <a:lnTo>
                    <a:pt x="35" y="984"/>
                  </a:lnTo>
                  <a:lnTo>
                    <a:pt x="35" y="987"/>
                  </a:lnTo>
                  <a:lnTo>
                    <a:pt x="34" y="991"/>
                  </a:lnTo>
                  <a:lnTo>
                    <a:pt x="32" y="994"/>
                  </a:lnTo>
                  <a:lnTo>
                    <a:pt x="30" y="997"/>
                  </a:lnTo>
                  <a:lnTo>
                    <a:pt x="27" y="999"/>
                  </a:lnTo>
                  <a:lnTo>
                    <a:pt x="24" y="1000"/>
                  </a:lnTo>
                  <a:lnTo>
                    <a:pt x="21" y="1002"/>
                  </a:lnTo>
                  <a:lnTo>
                    <a:pt x="18" y="1002"/>
                  </a:lnTo>
                  <a:lnTo>
                    <a:pt x="14" y="1002"/>
                  </a:lnTo>
                  <a:lnTo>
                    <a:pt x="11" y="1000"/>
                  </a:lnTo>
                  <a:lnTo>
                    <a:pt x="8" y="999"/>
                  </a:lnTo>
                  <a:lnTo>
                    <a:pt x="5" y="997"/>
                  </a:lnTo>
                  <a:lnTo>
                    <a:pt x="3" y="994"/>
                  </a:lnTo>
                  <a:lnTo>
                    <a:pt x="2" y="991"/>
                  </a:lnTo>
                  <a:lnTo>
                    <a:pt x="0" y="987"/>
                  </a:lnTo>
                  <a:lnTo>
                    <a:pt x="0" y="984"/>
                  </a:lnTo>
                  <a:lnTo>
                    <a:pt x="0" y="984"/>
                  </a:lnTo>
                  <a:close/>
                  <a:moveTo>
                    <a:pt x="2" y="880"/>
                  </a:moveTo>
                  <a:lnTo>
                    <a:pt x="2" y="847"/>
                  </a:lnTo>
                  <a:lnTo>
                    <a:pt x="2" y="843"/>
                  </a:lnTo>
                  <a:lnTo>
                    <a:pt x="3" y="840"/>
                  </a:lnTo>
                  <a:lnTo>
                    <a:pt x="5" y="837"/>
                  </a:lnTo>
                  <a:lnTo>
                    <a:pt x="6" y="834"/>
                  </a:lnTo>
                  <a:lnTo>
                    <a:pt x="10" y="832"/>
                  </a:lnTo>
                  <a:lnTo>
                    <a:pt x="11" y="831"/>
                  </a:lnTo>
                  <a:lnTo>
                    <a:pt x="14" y="829"/>
                  </a:lnTo>
                  <a:lnTo>
                    <a:pt x="19" y="829"/>
                  </a:lnTo>
                  <a:lnTo>
                    <a:pt x="22" y="829"/>
                  </a:lnTo>
                  <a:lnTo>
                    <a:pt x="26" y="831"/>
                  </a:lnTo>
                  <a:lnTo>
                    <a:pt x="29" y="832"/>
                  </a:lnTo>
                  <a:lnTo>
                    <a:pt x="30" y="834"/>
                  </a:lnTo>
                  <a:lnTo>
                    <a:pt x="32" y="837"/>
                  </a:lnTo>
                  <a:lnTo>
                    <a:pt x="34" y="840"/>
                  </a:lnTo>
                  <a:lnTo>
                    <a:pt x="35" y="843"/>
                  </a:lnTo>
                  <a:lnTo>
                    <a:pt x="35" y="847"/>
                  </a:lnTo>
                  <a:lnTo>
                    <a:pt x="35" y="880"/>
                  </a:lnTo>
                  <a:lnTo>
                    <a:pt x="35" y="885"/>
                  </a:lnTo>
                  <a:lnTo>
                    <a:pt x="34" y="888"/>
                  </a:lnTo>
                  <a:lnTo>
                    <a:pt x="32" y="890"/>
                  </a:lnTo>
                  <a:lnTo>
                    <a:pt x="30" y="893"/>
                  </a:lnTo>
                  <a:lnTo>
                    <a:pt x="27" y="895"/>
                  </a:lnTo>
                  <a:lnTo>
                    <a:pt x="26" y="896"/>
                  </a:lnTo>
                  <a:lnTo>
                    <a:pt x="22" y="898"/>
                  </a:lnTo>
                  <a:lnTo>
                    <a:pt x="18" y="898"/>
                  </a:lnTo>
                  <a:lnTo>
                    <a:pt x="14" y="898"/>
                  </a:lnTo>
                  <a:lnTo>
                    <a:pt x="11" y="896"/>
                  </a:lnTo>
                  <a:lnTo>
                    <a:pt x="8" y="895"/>
                  </a:lnTo>
                  <a:lnTo>
                    <a:pt x="6" y="893"/>
                  </a:lnTo>
                  <a:lnTo>
                    <a:pt x="3" y="890"/>
                  </a:lnTo>
                  <a:lnTo>
                    <a:pt x="2" y="888"/>
                  </a:lnTo>
                  <a:lnTo>
                    <a:pt x="2" y="883"/>
                  </a:lnTo>
                  <a:lnTo>
                    <a:pt x="2" y="880"/>
                  </a:lnTo>
                  <a:lnTo>
                    <a:pt x="2" y="880"/>
                  </a:lnTo>
                  <a:close/>
                  <a:moveTo>
                    <a:pt x="2" y="778"/>
                  </a:moveTo>
                  <a:lnTo>
                    <a:pt x="2" y="743"/>
                  </a:lnTo>
                  <a:lnTo>
                    <a:pt x="2" y="739"/>
                  </a:lnTo>
                  <a:lnTo>
                    <a:pt x="3" y="736"/>
                  </a:lnTo>
                  <a:lnTo>
                    <a:pt x="5" y="733"/>
                  </a:lnTo>
                  <a:lnTo>
                    <a:pt x="6" y="730"/>
                  </a:lnTo>
                  <a:lnTo>
                    <a:pt x="10" y="728"/>
                  </a:lnTo>
                  <a:lnTo>
                    <a:pt x="13" y="727"/>
                  </a:lnTo>
                  <a:lnTo>
                    <a:pt x="16" y="725"/>
                  </a:lnTo>
                  <a:lnTo>
                    <a:pt x="19" y="725"/>
                  </a:lnTo>
                  <a:lnTo>
                    <a:pt x="22" y="725"/>
                  </a:lnTo>
                  <a:lnTo>
                    <a:pt x="26" y="727"/>
                  </a:lnTo>
                  <a:lnTo>
                    <a:pt x="29" y="728"/>
                  </a:lnTo>
                  <a:lnTo>
                    <a:pt x="30" y="730"/>
                  </a:lnTo>
                  <a:lnTo>
                    <a:pt x="34" y="733"/>
                  </a:lnTo>
                  <a:lnTo>
                    <a:pt x="35" y="736"/>
                  </a:lnTo>
                  <a:lnTo>
                    <a:pt x="35" y="739"/>
                  </a:lnTo>
                  <a:lnTo>
                    <a:pt x="37" y="743"/>
                  </a:lnTo>
                  <a:lnTo>
                    <a:pt x="37" y="778"/>
                  </a:lnTo>
                  <a:lnTo>
                    <a:pt x="35" y="781"/>
                  </a:lnTo>
                  <a:lnTo>
                    <a:pt x="35" y="784"/>
                  </a:lnTo>
                  <a:lnTo>
                    <a:pt x="34" y="787"/>
                  </a:lnTo>
                  <a:lnTo>
                    <a:pt x="30" y="789"/>
                  </a:lnTo>
                  <a:lnTo>
                    <a:pt x="29" y="792"/>
                  </a:lnTo>
                  <a:lnTo>
                    <a:pt x="26" y="794"/>
                  </a:lnTo>
                  <a:lnTo>
                    <a:pt x="22" y="794"/>
                  </a:lnTo>
                  <a:lnTo>
                    <a:pt x="19" y="794"/>
                  </a:lnTo>
                  <a:lnTo>
                    <a:pt x="14" y="794"/>
                  </a:lnTo>
                  <a:lnTo>
                    <a:pt x="11" y="794"/>
                  </a:lnTo>
                  <a:lnTo>
                    <a:pt x="10" y="792"/>
                  </a:lnTo>
                  <a:lnTo>
                    <a:pt x="6" y="789"/>
                  </a:lnTo>
                  <a:lnTo>
                    <a:pt x="5" y="787"/>
                  </a:lnTo>
                  <a:lnTo>
                    <a:pt x="3" y="784"/>
                  </a:lnTo>
                  <a:lnTo>
                    <a:pt x="2" y="781"/>
                  </a:lnTo>
                  <a:lnTo>
                    <a:pt x="2" y="778"/>
                  </a:lnTo>
                  <a:lnTo>
                    <a:pt x="2" y="778"/>
                  </a:lnTo>
                  <a:close/>
                  <a:moveTo>
                    <a:pt x="2" y="674"/>
                  </a:moveTo>
                  <a:lnTo>
                    <a:pt x="2" y="639"/>
                  </a:lnTo>
                  <a:lnTo>
                    <a:pt x="3" y="635"/>
                  </a:lnTo>
                  <a:lnTo>
                    <a:pt x="3" y="632"/>
                  </a:lnTo>
                  <a:lnTo>
                    <a:pt x="5" y="629"/>
                  </a:lnTo>
                  <a:lnTo>
                    <a:pt x="8" y="627"/>
                  </a:lnTo>
                  <a:lnTo>
                    <a:pt x="10" y="624"/>
                  </a:lnTo>
                  <a:lnTo>
                    <a:pt x="13" y="623"/>
                  </a:lnTo>
                  <a:lnTo>
                    <a:pt x="16" y="623"/>
                  </a:lnTo>
                  <a:lnTo>
                    <a:pt x="19" y="621"/>
                  </a:lnTo>
                  <a:lnTo>
                    <a:pt x="22" y="623"/>
                  </a:lnTo>
                  <a:lnTo>
                    <a:pt x="26" y="623"/>
                  </a:lnTo>
                  <a:lnTo>
                    <a:pt x="29" y="624"/>
                  </a:lnTo>
                  <a:lnTo>
                    <a:pt x="32" y="627"/>
                  </a:lnTo>
                  <a:lnTo>
                    <a:pt x="34" y="629"/>
                  </a:lnTo>
                  <a:lnTo>
                    <a:pt x="35" y="632"/>
                  </a:lnTo>
                  <a:lnTo>
                    <a:pt x="37" y="635"/>
                  </a:lnTo>
                  <a:lnTo>
                    <a:pt x="37" y="639"/>
                  </a:lnTo>
                  <a:lnTo>
                    <a:pt x="37" y="674"/>
                  </a:lnTo>
                  <a:lnTo>
                    <a:pt x="37" y="677"/>
                  </a:lnTo>
                  <a:lnTo>
                    <a:pt x="35" y="680"/>
                  </a:lnTo>
                  <a:lnTo>
                    <a:pt x="34" y="683"/>
                  </a:lnTo>
                  <a:lnTo>
                    <a:pt x="32" y="685"/>
                  </a:lnTo>
                  <a:lnTo>
                    <a:pt x="29" y="688"/>
                  </a:lnTo>
                  <a:lnTo>
                    <a:pt x="26" y="690"/>
                  </a:lnTo>
                  <a:lnTo>
                    <a:pt x="22" y="690"/>
                  </a:lnTo>
                  <a:lnTo>
                    <a:pt x="19" y="691"/>
                  </a:lnTo>
                  <a:lnTo>
                    <a:pt x="16" y="690"/>
                  </a:lnTo>
                  <a:lnTo>
                    <a:pt x="13" y="690"/>
                  </a:lnTo>
                  <a:lnTo>
                    <a:pt x="10" y="688"/>
                  </a:lnTo>
                  <a:lnTo>
                    <a:pt x="6" y="685"/>
                  </a:lnTo>
                  <a:lnTo>
                    <a:pt x="5" y="683"/>
                  </a:lnTo>
                  <a:lnTo>
                    <a:pt x="3" y="680"/>
                  </a:lnTo>
                  <a:lnTo>
                    <a:pt x="2" y="677"/>
                  </a:lnTo>
                  <a:lnTo>
                    <a:pt x="2" y="674"/>
                  </a:lnTo>
                  <a:lnTo>
                    <a:pt x="2" y="674"/>
                  </a:lnTo>
                  <a:close/>
                  <a:moveTo>
                    <a:pt x="3" y="570"/>
                  </a:moveTo>
                  <a:lnTo>
                    <a:pt x="3" y="535"/>
                  </a:lnTo>
                  <a:lnTo>
                    <a:pt x="3" y="531"/>
                  </a:lnTo>
                  <a:lnTo>
                    <a:pt x="5" y="528"/>
                  </a:lnTo>
                  <a:lnTo>
                    <a:pt x="6" y="525"/>
                  </a:lnTo>
                  <a:lnTo>
                    <a:pt x="8" y="523"/>
                  </a:lnTo>
                  <a:lnTo>
                    <a:pt x="10" y="520"/>
                  </a:lnTo>
                  <a:lnTo>
                    <a:pt x="13" y="519"/>
                  </a:lnTo>
                  <a:lnTo>
                    <a:pt x="16" y="519"/>
                  </a:lnTo>
                  <a:lnTo>
                    <a:pt x="21" y="519"/>
                  </a:lnTo>
                  <a:lnTo>
                    <a:pt x="24" y="519"/>
                  </a:lnTo>
                  <a:lnTo>
                    <a:pt x="27" y="520"/>
                  </a:lnTo>
                  <a:lnTo>
                    <a:pt x="30" y="522"/>
                  </a:lnTo>
                  <a:lnTo>
                    <a:pt x="32" y="523"/>
                  </a:lnTo>
                  <a:lnTo>
                    <a:pt x="34" y="525"/>
                  </a:lnTo>
                  <a:lnTo>
                    <a:pt x="35" y="528"/>
                  </a:lnTo>
                  <a:lnTo>
                    <a:pt x="37" y="531"/>
                  </a:lnTo>
                  <a:lnTo>
                    <a:pt x="37" y="536"/>
                  </a:lnTo>
                  <a:lnTo>
                    <a:pt x="37" y="570"/>
                  </a:lnTo>
                  <a:lnTo>
                    <a:pt x="37" y="573"/>
                  </a:lnTo>
                  <a:lnTo>
                    <a:pt x="35" y="576"/>
                  </a:lnTo>
                  <a:lnTo>
                    <a:pt x="34" y="579"/>
                  </a:lnTo>
                  <a:lnTo>
                    <a:pt x="32" y="583"/>
                  </a:lnTo>
                  <a:lnTo>
                    <a:pt x="29" y="584"/>
                  </a:lnTo>
                  <a:lnTo>
                    <a:pt x="27" y="586"/>
                  </a:lnTo>
                  <a:lnTo>
                    <a:pt x="22" y="587"/>
                  </a:lnTo>
                  <a:lnTo>
                    <a:pt x="19" y="587"/>
                  </a:lnTo>
                  <a:lnTo>
                    <a:pt x="16" y="587"/>
                  </a:lnTo>
                  <a:lnTo>
                    <a:pt x="13" y="586"/>
                  </a:lnTo>
                  <a:lnTo>
                    <a:pt x="10" y="584"/>
                  </a:lnTo>
                  <a:lnTo>
                    <a:pt x="8" y="583"/>
                  </a:lnTo>
                  <a:lnTo>
                    <a:pt x="5" y="579"/>
                  </a:lnTo>
                  <a:lnTo>
                    <a:pt x="3" y="576"/>
                  </a:lnTo>
                  <a:lnTo>
                    <a:pt x="3" y="573"/>
                  </a:lnTo>
                  <a:lnTo>
                    <a:pt x="3" y="570"/>
                  </a:lnTo>
                  <a:lnTo>
                    <a:pt x="3" y="570"/>
                  </a:lnTo>
                  <a:close/>
                  <a:moveTo>
                    <a:pt x="3" y="466"/>
                  </a:moveTo>
                  <a:lnTo>
                    <a:pt x="3" y="432"/>
                  </a:lnTo>
                  <a:lnTo>
                    <a:pt x="3" y="427"/>
                  </a:lnTo>
                  <a:lnTo>
                    <a:pt x="5" y="424"/>
                  </a:lnTo>
                  <a:lnTo>
                    <a:pt x="6" y="423"/>
                  </a:lnTo>
                  <a:lnTo>
                    <a:pt x="8" y="419"/>
                  </a:lnTo>
                  <a:lnTo>
                    <a:pt x="11" y="418"/>
                  </a:lnTo>
                  <a:lnTo>
                    <a:pt x="14" y="416"/>
                  </a:lnTo>
                  <a:lnTo>
                    <a:pt x="18" y="415"/>
                  </a:lnTo>
                  <a:lnTo>
                    <a:pt x="21" y="415"/>
                  </a:lnTo>
                  <a:lnTo>
                    <a:pt x="24" y="415"/>
                  </a:lnTo>
                  <a:lnTo>
                    <a:pt x="27" y="416"/>
                  </a:lnTo>
                  <a:lnTo>
                    <a:pt x="30" y="418"/>
                  </a:lnTo>
                  <a:lnTo>
                    <a:pt x="32" y="419"/>
                  </a:lnTo>
                  <a:lnTo>
                    <a:pt x="35" y="423"/>
                  </a:lnTo>
                  <a:lnTo>
                    <a:pt x="37" y="424"/>
                  </a:lnTo>
                  <a:lnTo>
                    <a:pt x="37" y="427"/>
                  </a:lnTo>
                  <a:lnTo>
                    <a:pt x="38" y="432"/>
                  </a:lnTo>
                  <a:lnTo>
                    <a:pt x="37" y="466"/>
                  </a:lnTo>
                  <a:lnTo>
                    <a:pt x="37" y="469"/>
                  </a:lnTo>
                  <a:lnTo>
                    <a:pt x="37" y="472"/>
                  </a:lnTo>
                  <a:lnTo>
                    <a:pt x="35" y="475"/>
                  </a:lnTo>
                  <a:lnTo>
                    <a:pt x="32" y="479"/>
                  </a:lnTo>
                  <a:lnTo>
                    <a:pt x="30" y="480"/>
                  </a:lnTo>
                  <a:lnTo>
                    <a:pt x="27" y="482"/>
                  </a:lnTo>
                  <a:lnTo>
                    <a:pt x="24" y="483"/>
                  </a:lnTo>
                  <a:lnTo>
                    <a:pt x="21" y="483"/>
                  </a:lnTo>
                  <a:lnTo>
                    <a:pt x="16" y="483"/>
                  </a:lnTo>
                  <a:lnTo>
                    <a:pt x="13" y="482"/>
                  </a:lnTo>
                  <a:lnTo>
                    <a:pt x="11" y="480"/>
                  </a:lnTo>
                  <a:lnTo>
                    <a:pt x="8" y="479"/>
                  </a:lnTo>
                  <a:lnTo>
                    <a:pt x="6" y="475"/>
                  </a:lnTo>
                  <a:lnTo>
                    <a:pt x="5" y="472"/>
                  </a:lnTo>
                  <a:lnTo>
                    <a:pt x="3" y="469"/>
                  </a:lnTo>
                  <a:lnTo>
                    <a:pt x="3" y="466"/>
                  </a:lnTo>
                  <a:lnTo>
                    <a:pt x="3" y="466"/>
                  </a:lnTo>
                  <a:close/>
                  <a:moveTo>
                    <a:pt x="3" y="362"/>
                  </a:moveTo>
                  <a:lnTo>
                    <a:pt x="3" y="328"/>
                  </a:lnTo>
                  <a:lnTo>
                    <a:pt x="3" y="325"/>
                  </a:lnTo>
                  <a:lnTo>
                    <a:pt x="5" y="322"/>
                  </a:lnTo>
                  <a:lnTo>
                    <a:pt x="6" y="319"/>
                  </a:lnTo>
                  <a:lnTo>
                    <a:pt x="8" y="315"/>
                  </a:lnTo>
                  <a:lnTo>
                    <a:pt x="11" y="314"/>
                  </a:lnTo>
                  <a:lnTo>
                    <a:pt x="14" y="312"/>
                  </a:lnTo>
                  <a:lnTo>
                    <a:pt x="18" y="311"/>
                  </a:lnTo>
                  <a:lnTo>
                    <a:pt x="21" y="311"/>
                  </a:lnTo>
                  <a:lnTo>
                    <a:pt x="24" y="311"/>
                  </a:lnTo>
                  <a:lnTo>
                    <a:pt x="27" y="312"/>
                  </a:lnTo>
                  <a:lnTo>
                    <a:pt x="30" y="314"/>
                  </a:lnTo>
                  <a:lnTo>
                    <a:pt x="34" y="315"/>
                  </a:lnTo>
                  <a:lnTo>
                    <a:pt x="35" y="319"/>
                  </a:lnTo>
                  <a:lnTo>
                    <a:pt x="37" y="322"/>
                  </a:lnTo>
                  <a:lnTo>
                    <a:pt x="38" y="325"/>
                  </a:lnTo>
                  <a:lnTo>
                    <a:pt x="38" y="328"/>
                  </a:lnTo>
                  <a:lnTo>
                    <a:pt x="38" y="363"/>
                  </a:lnTo>
                  <a:lnTo>
                    <a:pt x="38" y="367"/>
                  </a:lnTo>
                  <a:lnTo>
                    <a:pt x="37" y="370"/>
                  </a:lnTo>
                  <a:lnTo>
                    <a:pt x="35" y="373"/>
                  </a:lnTo>
                  <a:lnTo>
                    <a:pt x="34" y="375"/>
                  </a:lnTo>
                  <a:lnTo>
                    <a:pt x="30" y="376"/>
                  </a:lnTo>
                  <a:lnTo>
                    <a:pt x="27" y="378"/>
                  </a:lnTo>
                  <a:lnTo>
                    <a:pt x="24" y="379"/>
                  </a:lnTo>
                  <a:lnTo>
                    <a:pt x="21" y="379"/>
                  </a:lnTo>
                  <a:lnTo>
                    <a:pt x="18" y="379"/>
                  </a:lnTo>
                  <a:lnTo>
                    <a:pt x="14" y="378"/>
                  </a:lnTo>
                  <a:lnTo>
                    <a:pt x="11" y="376"/>
                  </a:lnTo>
                  <a:lnTo>
                    <a:pt x="8" y="375"/>
                  </a:lnTo>
                  <a:lnTo>
                    <a:pt x="6" y="371"/>
                  </a:lnTo>
                  <a:lnTo>
                    <a:pt x="5" y="370"/>
                  </a:lnTo>
                  <a:lnTo>
                    <a:pt x="3" y="367"/>
                  </a:lnTo>
                  <a:lnTo>
                    <a:pt x="3" y="362"/>
                  </a:lnTo>
                  <a:lnTo>
                    <a:pt x="3" y="362"/>
                  </a:lnTo>
                  <a:close/>
                  <a:moveTo>
                    <a:pt x="3" y="259"/>
                  </a:moveTo>
                  <a:lnTo>
                    <a:pt x="5" y="224"/>
                  </a:lnTo>
                  <a:lnTo>
                    <a:pt x="5" y="221"/>
                  </a:lnTo>
                  <a:lnTo>
                    <a:pt x="5" y="218"/>
                  </a:lnTo>
                  <a:lnTo>
                    <a:pt x="6" y="215"/>
                  </a:lnTo>
                  <a:lnTo>
                    <a:pt x="10" y="211"/>
                  </a:lnTo>
                  <a:lnTo>
                    <a:pt x="11" y="210"/>
                  </a:lnTo>
                  <a:lnTo>
                    <a:pt x="14" y="208"/>
                  </a:lnTo>
                  <a:lnTo>
                    <a:pt x="18" y="207"/>
                  </a:lnTo>
                  <a:lnTo>
                    <a:pt x="21" y="207"/>
                  </a:lnTo>
                  <a:lnTo>
                    <a:pt x="26" y="207"/>
                  </a:lnTo>
                  <a:lnTo>
                    <a:pt x="29" y="208"/>
                  </a:lnTo>
                  <a:lnTo>
                    <a:pt x="30" y="210"/>
                  </a:lnTo>
                  <a:lnTo>
                    <a:pt x="34" y="211"/>
                  </a:lnTo>
                  <a:lnTo>
                    <a:pt x="35" y="215"/>
                  </a:lnTo>
                  <a:lnTo>
                    <a:pt x="37" y="218"/>
                  </a:lnTo>
                  <a:lnTo>
                    <a:pt x="38" y="221"/>
                  </a:lnTo>
                  <a:lnTo>
                    <a:pt x="38" y="224"/>
                  </a:lnTo>
                  <a:lnTo>
                    <a:pt x="38" y="259"/>
                  </a:lnTo>
                  <a:lnTo>
                    <a:pt x="38" y="263"/>
                  </a:lnTo>
                  <a:lnTo>
                    <a:pt x="37" y="266"/>
                  </a:lnTo>
                  <a:lnTo>
                    <a:pt x="35" y="269"/>
                  </a:lnTo>
                  <a:lnTo>
                    <a:pt x="34" y="271"/>
                  </a:lnTo>
                  <a:lnTo>
                    <a:pt x="30" y="274"/>
                  </a:lnTo>
                  <a:lnTo>
                    <a:pt x="27" y="275"/>
                  </a:lnTo>
                  <a:lnTo>
                    <a:pt x="24" y="275"/>
                  </a:lnTo>
                  <a:lnTo>
                    <a:pt x="21" y="275"/>
                  </a:lnTo>
                  <a:lnTo>
                    <a:pt x="18" y="275"/>
                  </a:lnTo>
                  <a:lnTo>
                    <a:pt x="14" y="275"/>
                  </a:lnTo>
                  <a:lnTo>
                    <a:pt x="11" y="274"/>
                  </a:lnTo>
                  <a:lnTo>
                    <a:pt x="10" y="271"/>
                  </a:lnTo>
                  <a:lnTo>
                    <a:pt x="6" y="269"/>
                  </a:lnTo>
                  <a:lnTo>
                    <a:pt x="5" y="266"/>
                  </a:lnTo>
                  <a:lnTo>
                    <a:pt x="5" y="263"/>
                  </a:lnTo>
                  <a:lnTo>
                    <a:pt x="3" y="259"/>
                  </a:lnTo>
                  <a:lnTo>
                    <a:pt x="3" y="259"/>
                  </a:lnTo>
                  <a:close/>
                  <a:moveTo>
                    <a:pt x="5" y="155"/>
                  </a:moveTo>
                  <a:lnTo>
                    <a:pt x="5" y="120"/>
                  </a:lnTo>
                  <a:lnTo>
                    <a:pt x="5" y="117"/>
                  </a:lnTo>
                  <a:lnTo>
                    <a:pt x="6" y="114"/>
                  </a:lnTo>
                  <a:lnTo>
                    <a:pt x="8" y="111"/>
                  </a:lnTo>
                  <a:lnTo>
                    <a:pt x="10" y="109"/>
                  </a:lnTo>
                  <a:lnTo>
                    <a:pt x="13" y="106"/>
                  </a:lnTo>
                  <a:lnTo>
                    <a:pt x="14" y="104"/>
                  </a:lnTo>
                  <a:lnTo>
                    <a:pt x="18" y="104"/>
                  </a:lnTo>
                  <a:lnTo>
                    <a:pt x="22" y="104"/>
                  </a:lnTo>
                  <a:lnTo>
                    <a:pt x="26" y="104"/>
                  </a:lnTo>
                  <a:lnTo>
                    <a:pt x="29" y="104"/>
                  </a:lnTo>
                  <a:lnTo>
                    <a:pt x="32" y="106"/>
                  </a:lnTo>
                  <a:lnTo>
                    <a:pt x="34" y="109"/>
                  </a:lnTo>
                  <a:lnTo>
                    <a:pt x="37" y="111"/>
                  </a:lnTo>
                  <a:lnTo>
                    <a:pt x="38" y="114"/>
                  </a:lnTo>
                  <a:lnTo>
                    <a:pt x="38" y="117"/>
                  </a:lnTo>
                  <a:lnTo>
                    <a:pt x="38" y="120"/>
                  </a:lnTo>
                  <a:lnTo>
                    <a:pt x="38" y="155"/>
                  </a:lnTo>
                  <a:lnTo>
                    <a:pt x="38" y="159"/>
                  </a:lnTo>
                  <a:lnTo>
                    <a:pt x="37" y="162"/>
                  </a:lnTo>
                  <a:lnTo>
                    <a:pt x="35" y="165"/>
                  </a:lnTo>
                  <a:lnTo>
                    <a:pt x="34" y="168"/>
                  </a:lnTo>
                  <a:lnTo>
                    <a:pt x="32" y="170"/>
                  </a:lnTo>
                  <a:lnTo>
                    <a:pt x="29" y="171"/>
                  </a:lnTo>
                  <a:lnTo>
                    <a:pt x="26" y="171"/>
                  </a:lnTo>
                  <a:lnTo>
                    <a:pt x="22" y="173"/>
                  </a:lnTo>
                  <a:lnTo>
                    <a:pt x="18" y="171"/>
                  </a:lnTo>
                  <a:lnTo>
                    <a:pt x="14" y="171"/>
                  </a:lnTo>
                  <a:lnTo>
                    <a:pt x="11" y="170"/>
                  </a:lnTo>
                  <a:lnTo>
                    <a:pt x="10" y="167"/>
                  </a:lnTo>
                  <a:lnTo>
                    <a:pt x="8" y="165"/>
                  </a:lnTo>
                  <a:lnTo>
                    <a:pt x="6" y="162"/>
                  </a:lnTo>
                  <a:lnTo>
                    <a:pt x="5" y="159"/>
                  </a:lnTo>
                  <a:lnTo>
                    <a:pt x="5" y="155"/>
                  </a:lnTo>
                  <a:lnTo>
                    <a:pt x="5" y="155"/>
                  </a:lnTo>
                  <a:close/>
                  <a:moveTo>
                    <a:pt x="5" y="51"/>
                  </a:moveTo>
                  <a:lnTo>
                    <a:pt x="5" y="16"/>
                  </a:lnTo>
                  <a:lnTo>
                    <a:pt x="5" y="13"/>
                  </a:lnTo>
                  <a:lnTo>
                    <a:pt x="6" y="10"/>
                  </a:lnTo>
                  <a:lnTo>
                    <a:pt x="8" y="7"/>
                  </a:lnTo>
                  <a:lnTo>
                    <a:pt x="10" y="5"/>
                  </a:lnTo>
                  <a:lnTo>
                    <a:pt x="13" y="2"/>
                  </a:lnTo>
                  <a:lnTo>
                    <a:pt x="16" y="0"/>
                  </a:lnTo>
                  <a:lnTo>
                    <a:pt x="19" y="0"/>
                  </a:lnTo>
                  <a:lnTo>
                    <a:pt x="22" y="0"/>
                  </a:lnTo>
                  <a:lnTo>
                    <a:pt x="26" y="0"/>
                  </a:lnTo>
                  <a:lnTo>
                    <a:pt x="29" y="2"/>
                  </a:lnTo>
                  <a:lnTo>
                    <a:pt x="32" y="3"/>
                  </a:lnTo>
                  <a:lnTo>
                    <a:pt x="35" y="5"/>
                  </a:lnTo>
                  <a:lnTo>
                    <a:pt x="37" y="7"/>
                  </a:lnTo>
                  <a:lnTo>
                    <a:pt x="38" y="10"/>
                  </a:lnTo>
                  <a:lnTo>
                    <a:pt x="40" y="13"/>
                  </a:lnTo>
                  <a:lnTo>
                    <a:pt x="40" y="18"/>
                  </a:lnTo>
                  <a:lnTo>
                    <a:pt x="40" y="51"/>
                  </a:lnTo>
                  <a:lnTo>
                    <a:pt x="38" y="55"/>
                  </a:lnTo>
                  <a:lnTo>
                    <a:pt x="38" y="58"/>
                  </a:lnTo>
                  <a:lnTo>
                    <a:pt x="37" y="61"/>
                  </a:lnTo>
                  <a:lnTo>
                    <a:pt x="34" y="64"/>
                  </a:lnTo>
                  <a:lnTo>
                    <a:pt x="32" y="66"/>
                  </a:lnTo>
                  <a:lnTo>
                    <a:pt x="29" y="67"/>
                  </a:lnTo>
                  <a:lnTo>
                    <a:pt x="26" y="69"/>
                  </a:lnTo>
                  <a:lnTo>
                    <a:pt x="22" y="69"/>
                  </a:lnTo>
                  <a:lnTo>
                    <a:pt x="19" y="69"/>
                  </a:lnTo>
                  <a:lnTo>
                    <a:pt x="16" y="67"/>
                  </a:lnTo>
                  <a:lnTo>
                    <a:pt x="13" y="66"/>
                  </a:lnTo>
                  <a:lnTo>
                    <a:pt x="10" y="64"/>
                  </a:lnTo>
                  <a:lnTo>
                    <a:pt x="8" y="61"/>
                  </a:lnTo>
                  <a:lnTo>
                    <a:pt x="6" y="58"/>
                  </a:lnTo>
                  <a:lnTo>
                    <a:pt x="5" y="55"/>
                  </a:lnTo>
                  <a:lnTo>
                    <a:pt x="5" y="51"/>
                  </a:lnTo>
                  <a:lnTo>
                    <a:pt x="5" y="51"/>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73" name="Line 89"/>
            <p:cNvSpPr>
              <a:spLocks noChangeShapeType="1"/>
            </p:cNvSpPr>
            <p:nvPr/>
          </p:nvSpPr>
          <p:spPr bwMode="auto">
            <a:xfrm flipV="1">
              <a:off x="5827713" y="3086100"/>
              <a:ext cx="1588" cy="69215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74" name="Line 90"/>
            <p:cNvSpPr>
              <a:spLocks noChangeShapeType="1"/>
            </p:cNvSpPr>
            <p:nvPr/>
          </p:nvSpPr>
          <p:spPr bwMode="auto">
            <a:xfrm flipV="1">
              <a:off x="5864225" y="3211513"/>
              <a:ext cx="1588" cy="56673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grpSp>
        <p:nvGrpSpPr>
          <p:cNvPr id="7" name="Group 160"/>
          <p:cNvGrpSpPr/>
          <p:nvPr/>
        </p:nvGrpSpPr>
        <p:grpSpPr>
          <a:xfrm>
            <a:off x="5503863" y="2977377"/>
            <a:ext cx="269875" cy="280173"/>
            <a:chOff x="3025775" y="3499664"/>
            <a:chExt cx="269875" cy="280173"/>
          </a:xfrm>
        </p:grpSpPr>
        <p:sp>
          <p:nvSpPr>
            <p:cNvPr id="42006" name="Line 22"/>
            <p:cNvSpPr>
              <a:spLocks noChangeShapeType="1"/>
            </p:cNvSpPr>
            <p:nvPr/>
          </p:nvSpPr>
          <p:spPr bwMode="auto">
            <a:xfrm>
              <a:off x="3025775" y="3778250"/>
              <a:ext cx="269875" cy="1587"/>
            </a:xfrm>
            <a:prstGeom prst="line">
              <a:avLst/>
            </a:prstGeom>
            <a:noFill/>
            <a:ln w="2857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90" name="Rectangle 106"/>
            <p:cNvSpPr>
              <a:spLocks noChangeArrowheads="1"/>
            </p:cNvSpPr>
            <p:nvPr/>
          </p:nvSpPr>
          <p:spPr bwMode="auto">
            <a:xfrm>
              <a:off x="3089978" y="3499664"/>
              <a:ext cx="14852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B050"/>
                  </a:solidFill>
                  <a:effectLst/>
                  <a:latin typeface="Arial" pitchFamily="34" charset="0"/>
                  <a:cs typeface="Arial" pitchFamily="34" charset="0"/>
                </a:rPr>
                <a:t>τ</a:t>
              </a:r>
              <a:endParaRPr kumimoji="0" lang="sv-SE" sz="1800" b="0" i="0" u="none" strike="noStrike" cap="none" normalizeH="0" baseline="0" dirty="0" smtClean="0">
                <a:ln>
                  <a:noFill/>
                </a:ln>
                <a:solidFill>
                  <a:srgbClr val="00B050"/>
                </a:solidFill>
                <a:effectLst/>
                <a:latin typeface="Arial" pitchFamily="34" charset="0"/>
                <a:cs typeface="Arial" pitchFamily="34" charset="0"/>
              </a:endParaRPr>
            </a:p>
          </p:txBody>
        </p:sp>
      </p:grpSp>
      <p:sp>
        <p:nvSpPr>
          <p:cNvPr id="42091" name="Rectangle 107"/>
          <p:cNvSpPr>
            <a:spLocks noChangeArrowheads="1"/>
          </p:cNvSpPr>
          <p:nvPr/>
        </p:nvSpPr>
        <p:spPr bwMode="auto">
          <a:xfrm>
            <a:off x="5673726" y="3028951"/>
            <a:ext cx="114300" cy="211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smtClean="0">
                <a:ln>
                  <a:noFill/>
                </a:ln>
                <a:solidFill>
                  <a:srgbClr val="00B050"/>
                </a:solidFill>
                <a:effectLst/>
                <a:latin typeface="Arial" pitchFamily="34" charset="0"/>
                <a:cs typeface="Arial" pitchFamily="34" charset="0"/>
              </a:rPr>
              <a:t>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101" name="Rectangle 117"/>
          <p:cNvSpPr>
            <a:spLocks noChangeArrowheads="1"/>
          </p:cNvSpPr>
          <p:nvPr/>
        </p:nvSpPr>
        <p:spPr bwMode="auto">
          <a:xfrm>
            <a:off x="6267451" y="1760538"/>
            <a:ext cx="96838" cy="174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rgbClr val="3366FF"/>
                </a:solidFill>
                <a:effectLst/>
                <a:latin typeface="Arial" pitchFamily="34" charset="0"/>
                <a:cs typeface="Arial" pitchFamily="34" charset="0"/>
              </a:rPr>
              <a:t>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 name="Group 155"/>
          <p:cNvGrpSpPr/>
          <p:nvPr/>
        </p:nvGrpSpPr>
        <p:grpSpPr>
          <a:xfrm>
            <a:off x="5338763" y="3094038"/>
            <a:ext cx="2936875" cy="623888"/>
            <a:chOff x="2860675" y="3616325"/>
            <a:chExt cx="2936875" cy="623888"/>
          </a:xfrm>
        </p:grpSpPr>
        <p:sp>
          <p:nvSpPr>
            <p:cNvPr id="42079" name="Freeform 95"/>
            <p:cNvSpPr>
              <a:spLocks/>
            </p:cNvSpPr>
            <p:nvPr/>
          </p:nvSpPr>
          <p:spPr bwMode="auto">
            <a:xfrm>
              <a:off x="4319588" y="3616325"/>
              <a:ext cx="82550" cy="123825"/>
            </a:xfrm>
            <a:custGeom>
              <a:avLst/>
              <a:gdLst/>
              <a:ahLst/>
              <a:cxnLst>
                <a:cxn ang="0">
                  <a:pos x="0" y="157"/>
                </a:cxn>
                <a:cxn ang="0">
                  <a:pos x="53" y="0"/>
                </a:cxn>
                <a:cxn ang="0">
                  <a:pos x="104" y="155"/>
                </a:cxn>
                <a:cxn ang="0">
                  <a:pos x="0" y="157"/>
                </a:cxn>
              </a:cxnLst>
              <a:rect l="0" t="0" r="r" b="b"/>
              <a:pathLst>
                <a:path w="104" h="157">
                  <a:moveTo>
                    <a:pt x="0" y="157"/>
                  </a:moveTo>
                  <a:lnTo>
                    <a:pt x="53" y="0"/>
                  </a:lnTo>
                  <a:lnTo>
                    <a:pt x="104" y="155"/>
                  </a:lnTo>
                  <a:lnTo>
                    <a:pt x="0" y="157"/>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81" name="Freeform 97"/>
            <p:cNvSpPr>
              <a:spLocks/>
            </p:cNvSpPr>
            <p:nvPr/>
          </p:nvSpPr>
          <p:spPr bwMode="auto">
            <a:xfrm>
              <a:off x="5105400" y="3630613"/>
              <a:ext cx="82550" cy="123825"/>
            </a:xfrm>
            <a:custGeom>
              <a:avLst/>
              <a:gdLst/>
              <a:ahLst/>
              <a:cxnLst>
                <a:cxn ang="0">
                  <a:pos x="0" y="156"/>
                </a:cxn>
                <a:cxn ang="0">
                  <a:pos x="50" y="0"/>
                </a:cxn>
                <a:cxn ang="0">
                  <a:pos x="104" y="153"/>
                </a:cxn>
                <a:cxn ang="0">
                  <a:pos x="0" y="156"/>
                </a:cxn>
              </a:cxnLst>
              <a:rect l="0" t="0" r="r" b="b"/>
              <a:pathLst>
                <a:path w="104" h="156">
                  <a:moveTo>
                    <a:pt x="0" y="156"/>
                  </a:moveTo>
                  <a:lnTo>
                    <a:pt x="50" y="0"/>
                  </a:lnTo>
                  <a:lnTo>
                    <a:pt x="104" y="153"/>
                  </a:lnTo>
                  <a:lnTo>
                    <a:pt x="0" y="15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83" name="Freeform 99"/>
            <p:cNvSpPr>
              <a:spLocks/>
            </p:cNvSpPr>
            <p:nvPr/>
          </p:nvSpPr>
          <p:spPr bwMode="auto">
            <a:xfrm>
              <a:off x="3397250" y="3689350"/>
              <a:ext cx="127000" cy="96837"/>
            </a:xfrm>
            <a:custGeom>
              <a:avLst/>
              <a:gdLst/>
              <a:ahLst/>
              <a:cxnLst>
                <a:cxn ang="0">
                  <a:pos x="109" y="123"/>
                </a:cxn>
                <a:cxn ang="0">
                  <a:pos x="0" y="0"/>
                </a:cxn>
                <a:cxn ang="0">
                  <a:pos x="160" y="34"/>
                </a:cxn>
                <a:cxn ang="0">
                  <a:pos x="109" y="123"/>
                </a:cxn>
              </a:cxnLst>
              <a:rect l="0" t="0" r="r" b="b"/>
              <a:pathLst>
                <a:path w="160" h="123">
                  <a:moveTo>
                    <a:pt x="109" y="123"/>
                  </a:moveTo>
                  <a:lnTo>
                    <a:pt x="0" y="0"/>
                  </a:lnTo>
                  <a:lnTo>
                    <a:pt x="160" y="34"/>
                  </a:lnTo>
                  <a:lnTo>
                    <a:pt x="109" y="12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85" name="Freeform 101"/>
            <p:cNvSpPr>
              <a:spLocks/>
            </p:cNvSpPr>
            <p:nvPr/>
          </p:nvSpPr>
          <p:spPr bwMode="auto">
            <a:xfrm>
              <a:off x="5676900" y="3652838"/>
              <a:ext cx="120650" cy="111125"/>
            </a:xfrm>
            <a:custGeom>
              <a:avLst/>
              <a:gdLst/>
              <a:ahLst/>
              <a:cxnLst>
                <a:cxn ang="0">
                  <a:pos x="0" y="59"/>
                </a:cxn>
                <a:cxn ang="0">
                  <a:pos x="152" y="0"/>
                </a:cxn>
                <a:cxn ang="0">
                  <a:pos x="66" y="139"/>
                </a:cxn>
                <a:cxn ang="0">
                  <a:pos x="0" y="59"/>
                </a:cxn>
              </a:cxnLst>
              <a:rect l="0" t="0" r="r" b="b"/>
              <a:pathLst>
                <a:path w="152" h="139">
                  <a:moveTo>
                    <a:pt x="0" y="59"/>
                  </a:moveTo>
                  <a:lnTo>
                    <a:pt x="152" y="0"/>
                  </a:lnTo>
                  <a:lnTo>
                    <a:pt x="66" y="139"/>
                  </a:lnTo>
                  <a:lnTo>
                    <a:pt x="0" y="5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grpSp>
          <p:nvGrpSpPr>
            <p:cNvPr id="11" name="Group 154"/>
            <p:cNvGrpSpPr/>
            <p:nvPr/>
          </p:nvGrpSpPr>
          <p:grpSpPr>
            <a:xfrm>
              <a:off x="2968625" y="3725863"/>
              <a:ext cx="2743200" cy="514350"/>
              <a:chOff x="2968625" y="3725863"/>
              <a:chExt cx="2743200" cy="514350"/>
            </a:xfrm>
          </p:grpSpPr>
          <p:sp>
            <p:nvSpPr>
              <p:cNvPr id="42075" name="Rectangle 91"/>
              <p:cNvSpPr>
                <a:spLocks noChangeArrowheads="1"/>
              </p:cNvSpPr>
              <p:nvPr/>
            </p:nvSpPr>
            <p:spPr bwMode="auto">
              <a:xfrm>
                <a:off x="4149725" y="4065588"/>
                <a:ext cx="180975" cy="174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dirty="0" smtClean="0">
                    <a:ln>
                      <a:noFill/>
                    </a:ln>
                    <a:solidFill>
                      <a:srgbClr val="FF0000"/>
                    </a:solidFill>
                    <a:effectLst/>
                    <a:latin typeface="Arial" pitchFamily="34" charset="0"/>
                    <a:cs typeface="Arial" pitchFamily="34" charset="0"/>
                  </a:rPr>
                  <a:t>S </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76" name="Rectangle 92"/>
              <p:cNvSpPr>
                <a:spLocks noChangeArrowheads="1"/>
              </p:cNvSpPr>
              <p:nvPr/>
            </p:nvSpPr>
            <p:spPr bwMode="auto">
              <a:xfrm>
                <a:off x="4260850" y="4065588"/>
                <a:ext cx="169863" cy="174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rgbClr val="FF0000"/>
                    </a:solidFill>
                    <a:effectLst/>
                    <a:latin typeface="Arial" pitchFamily="34" charset="0"/>
                    <a:cs typeface="Arial" pitchFamily="34" charset="0"/>
                  </a:rPr>
                  <a:t>=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077" name="Rectangle 93"/>
              <p:cNvSpPr>
                <a:spLocks noChangeArrowheads="1"/>
              </p:cNvSpPr>
              <p:nvPr/>
            </p:nvSpPr>
            <p:spPr bwMode="auto">
              <a:xfrm>
                <a:off x="4370388" y="4065588"/>
                <a:ext cx="1057275" cy="174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dirty="0" smtClean="0">
                    <a:ln>
                      <a:noFill/>
                    </a:ln>
                    <a:solidFill>
                      <a:srgbClr val="FF0000"/>
                    </a:solidFill>
                    <a:effectLst/>
                    <a:latin typeface="Arial" pitchFamily="34" charset="0"/>
                    <a:cs typeface="Arial" pitchFamily="34" charset="0"/>
                  </a:rPr>
                  <a:t>Prefetching cost</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78" name="Line 94"/>
              <p:cNvSpPr>
                <a:spLocks noChangeShapeType="1"/>
              </p:cNvSpPr>
              <p:nvPr/>
            </p:nvSpPr>
            <p:spPr bwMode="auto">
              <a:xfrm flipV="1">
                <a:off x="4360863" y="3729038"/>
                <a:ext cx="1588" cy="341312"/>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80" name="Line 96"/>
              <p:cNvSpPr>
                <a:spLocks noChangeShapeType="1"/>
              </p:cNvSpPr>
              <p:nvPr/>
            </p:nvSpPr>
            <p:spPr bwMode="auto">
              <a:xfrm flipH="1" flipV="1">
                <a:off x="5148263" y="3743325"/>
                <a:ext cx="6350" cy="309562"/>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82" name="Line 98"/>
              <p:cNvSpPr>
                <a:spLocks noChangeShapeType="1"/>
              </p:cNvSpPr>
              <p:nvPr/>
            </p:nvSpPr>
            <p:spPr bwMode="auto">
              <a:xfrm>
                <a:off x="3495675" y="3746500"/>
                <a:ext cx="587375" cy="338137"/>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84" name="Line 100"/>
              <p:cNvSpPr>
                <a:spLocks noChangeShapeType="1"/>
              </p:cNvSpPr>
              <p:nvPr/>
            </p:nvSpPr>
            <p:spPr bwMode="auto">
              <a:xfrm flipV="1">
                <a:off x="5314950" y="3725863"/>
                <a:ext cx="396875" cy="327025"/>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86" name="Line 102"/>
              <p:cNvSpPr>
                <a:spLocks noChangeShapeType="1"/>
              </p:cNvSpPr>
              <p:nvPr/>
            </p:nvSpPr>
            <p:spPr bwMode="auto">
              <a:xfrm>
                <a:off x="2968625" y="3752850"/>
                <a:ext cx="987425" cy="361950"/>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sp>
          <p:nvSpPr>
            <p:cNvPr id="42087" name="Freeform 103"/>
            <p:cNvSpPr>
              <a:spLocks/>
            </p:cNvSpPr>
            <p:nvPr/>
          </p:nvSpPr>
          <p:spPr bwMode="auto">
            <a:xfrm>
              <a:off x="2860675" y="3713163"/>
              <a:ext cx="130175" cy="80962"/>
            </a:xfrm>
            <a:custGeom>
              <a:avLst/>
              <a:gdLst/>
              <a:ahLst/>
              <a:cxnLst>
                <a:cxn ang="0">
                  <a:pos x="128" y="102"/>
                </a:cxn>
                <a:cxn ang="0">
                  <a:pos x="0" y="0"/>
                </a:cxn>
                <a:cxn ang="0">
                  <a:pos x="163" y="4"/>
                </a:cxn>
                <a:cxn ang="0">
                  <a:pos x="128" y="102"/>
                </a:cxn>
              </a:cxnLst>
              <a:rect l="0" t="0" r="r" b="b"/>
              <a:pathLst>
                <a:path w="163" h="102">
                  <a:moveTo>
                    <a:pt x="128" y="102"/>
                  </a:moveTo>
                  <a:lnTo>
                    <a:pt x="0" y="0"/>
                  </a:lnTo>
                  <a:lnTo>
                    <a:pt x="163" y="4"/>
                  </a:lnTo>
                  <a:lnTo>
                    <a:pt x="128" y="10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grpSp>
      <p:sp>
        <p:nvSpPr>
          <p:cNvPr id="42089" name="Rectangle 105"/>
          <p:cNvSpPr>
            <a:spLocks noChangeArrowheads="1"/>
          </p:cNvSpPr>
          <p:nvPr/>
        </p:nvSpPr>
        <p:spPr bwMode="auto">
          <a:xfrm>
            <a:off x="5427663" y="2251076"/>
            <a:ext cx="114300" cy="211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smtClean="0">
                <a:ln>
                  <a:noFill/>
                </a:ln>
                <a:solidFill>
                  <a:srgbClr val="FF00FF"/>
                </a:solidFill>
                <a:effectLst/>
                <a:latin typeface="Arial" pitchFamily="34" charset="0"/>
                <a:cs typeface="Arial" pitchFamily="34" charset="0"/>
              </a:rPr>
              <a:t>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2" name="Group 180"/>
          <p:cNvGrpSpPr/>
          <p:nvPr/>
        </p:nvGrpSpPr>
        <p:grpSpPr>
          <a:xfrm>
            <a:off x="5241926" y="2167752"/>
            <a:ext cx="249238" cy="1102498"/>
            <a:chOff x="2763838" y="2690039"/>
            <a:chExt cx="249238" cy="1102498"/>
          </a:xfrm>
        </p:grpSpPr>
        <p:sp>
          <p:nvSpPr>
            <p:cNvPr id="42020" name="Line 36"/>
            <p:cNvSpPr>
              <a:spLocks noChangeShapeType="1"/>
            </p:cNvSpPr>
            <p:nvPr/>
          </p:nvSpPr>
          <p:spPr bwMode="auto">
            <a:xfrm flipH="1" flipV="1">
              <a:off x="2803525" y="3705225"/>
              <a:ext cx="1588" cy="7302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nvGrpSpPr>
            <p:cNvPr id="13" name="Group 179"/>
            <p:cNvGrpSpPr/>
            <p:nvPr/>
          </p:nvGrpSpPr>
          <p:grpSpPr>
            <a:xfrm>
              <a:off x="2763838" y="2690039"/>
              <a:ext cx="249238" cy="1102498"/>
              <a:chOff x="2763838" y="2690039"/>
              <a:chExt cx="249238" cy="1102498"/>
            </a:xfrm>
          </p:grpSpPr>
          <p:sp>
            <p:nvSpPr>
              <p:cNvPr id="42005" name="Freeform 21"/>
              <p:cNvSpPr>
                <a:spLocks noEditPoints="1"/>
              </p:cNvSpPr>
              <p:nvPr/>
            </p:nvSpPr>
            <p:spPr bwMode="auto">
              <a:xfrm>
                <a:off x="2763838" y="2976563"/>
                <a:ext cx="219075" cy="26987"/>
              </a:xfrm>
              <a:custGeom>
                <a:avLst/>
                <a:gdLst/>
                <a:ahLst/>
                <a:cxnLst>
                  <a:cxn ang="0">
                    <a:pos x="52" y="0"/>
                  </a:cxn>
                  <a:cxn ang="0">
                    <a:pos x="59" y="1"/>
                  </a:cxn>
                  <a:cxn ang="0">
                    <a:pos x="65" y="5"/>
                  </a:cxn>
                  <a:cxn ang="0">
                    <a:pos x="68" y="9"/>
                  </a:cxn>
                  <a:cxn ang="0">
                    <a:pos x="70" y="17"/>
                  </a:cxn>
                  <a:cxn ang="0">
                    <a:pos x="68" y="24"/>
                  </a:cxn>
                  <a:cxn ang="0">
                    <a:pos x="65" y="29"/>
                  </a:cxn>
                  <a:cxn ang="0">
                    <a:pos x="59" y="33"/>
                  </a:cxn>
                  <a:cxn ang="0">
                    <a:pos x="52" y="33"/>
                  </a:cxn>
                  <a:cxn ang="0">
                    <a:pos x="14" y="33"/>
                  </a:cxn>
                  <a:cxn ang="0">
                    <a:pos x="8" y="32"/>
                  </a:cxn>
                  <a:cxn ang="0">
                    <a:pos x="3" y="27"/>
                  </a:cxn>
                  <a:cxn ang="0">
                    <a:pos x="1" y="21"/>
                  </a:cxn>
                  <a:cxn ang="0">
                    <a:pos x="1" y="13"/>
                  </a:cxn>
                  <a:cxn ang="0">
                    <a:pos x="3" y="8"/>
                  </a:cxn>
                  <a:cxn ang="0">
                    <a:pos x="8" y="3"/>
                  </a:cxn>
                  <a:cxn ang="0">
                    <a:pos x="14" y="0"/>
                  </a:cxn>
                  <a:cxn ang="0">
                    <a:pos x="17" y="0"/>
                  </a:cxn>
                  <a:cxn ang="0">
                    <a:pos x="156" y="0"/>
                  </a:cxn>
                  <a:cxn ang="0">
                    <a:pos x="163" y="1"/>
                  </a:cxn>
                  <a:cxn ang="0">
                    <a:pos x="168" y="5"/>
                  </a:cxn>
                  <a:cxn ang="0">
                    <a:pos x="172" y="9"/>
                  </a:cxn>
                  <a:cxn ang="0">
                    <a:pos x="172" y="17"/>
                  </a:cxn>
                  <a:cxn ang="0">
                    <a:pos x="172" y="24"/>
                  </a:cxn>
                  <a:cxn ang="0">
                    <a:pos x="168" y="29"/>
                  </a:cxn>
                  <a:cxn ang="0">
                    <a:pos x="163" y="33"/>
                  </a:cxn>
                  <a:cxn ang="0">
                    <a:pos x="156" y="33"/>
                  </a:cxn>
                  <a:cxn ang="0">
                    <a:pos x="118" y="33"/>
                  </a:cxn>
                  <a:cxn ang="0">
                    <a:pos x="112" y="32"/>
                  </a:cxn>
                  <a:cxn ang="0">
                    <a:pos x="107" y="27"/>
                  </a:cxn>
                  <a:cxn ang="0">
                    <a:pos x="104" y="21"/>
                  </a:cxn>
                  <a:cxn ang="0">
                    <a:pos x="104" y="13"/>
                  </a:cxn>
                  <a:cxn ang="0">
                    <a:pos x="107" y="8"/>
                  </a:cxn>
                  <a:cxn ang="0">
                    <a:pos x="112" y="3"/>
                  </a:cxn>
                  <a:cxn ang="0">
                    <a:pos x="118" y="0"/>
                  </a:cxn>
                  <a:cxn ang="0">
                    <a:pos x="121" y="0"/>
                  </a:cxn>
                  <a:cxn ang="0">
                    <a:pos x="259" y="0"/>
                  </a:cxn>
                  <a:cxn ang="0">
                    <a:pos x="267" y="1"/>
                  </a:cxn>
                  <a:cxn ang="0">
                    <a:pos x="272" y="5"/>
                  </a:cxn>
                  <a:cxn ang="0">
                    <a:pos x="275" y="9"/>
                  </a:cxn>
                  <a:cxn ang="0">
                    <a:pos x="276" y="17"/>
                  </a:cxn>
                  <a:cxn ang="0">
                    <a:pos x="275" y="24"/>
                  </a:cxn>
                  <a:cxn ang="0">
                    <a:pos x="272" y="29"/>
                  </a:cxn>
                  <a:cxn ang="0">
                    <a:pos x="267" y="33"/>
                  </a:cxn>
                  <a:cxn ang="0">
                    <a:pos x="259" y="33"/>
                  </a:cxn>
                  <a:cxn ang="0">
                    <a:pos x="222" y="33"/>
                  </a:cxn>
                  <a:cxn ang="0">
                    <a:pos x="216" y="32"/>
                  </a:cxn>
                  <a:cxn ang="0">
                    <a:pos x="211" y="27"/>
                  </a:cxn>
                  <a:cxn ang="0">
                    <a:pos x="208" y="21"/>
                  </a:cxn>
                  <a:cxn ang="0">
                    <a:pos x="208" y="13"/>
                  </a:cxn>
                  <a:cxn ang="0">
                    <a:pos x="211" y="8"/>
                  </a:cxn>
                  <a:cxn ang="0">
                    <a:pos x="216" y="3"/>
                  </a:cxn>
                  <a:cxn ang="0">
                    <a:pos x="222" y="0"/>
                  </a:cxn>
                  <a:cxn ang="0">
                    <a:pos x="225" y="0"/>
                  </a:cxn>
                </a:cxnLst>
                <a:rect l="0" t="0" r="r" b="b"/>
                <a:pathLst>
                  <a:path w="276" h="33">
                    <a:moveTo>
                      <a:pt x="17" y="0"/>
                    </a:moveTo>
                    <a:lnTo>
                      <a:pt x="52" y="0"/>
                    </a:lnTo>
                    <a:lnTo>
                      <a:pt x="56" y="0"/>
                    </a:lnTo>
                    <a:lnTo>
                      <a:pt x="59" y="1"/>
                    </a:lnTo>
                    <a:lnTo>
                      <a:pt x="62" y="3"/>
                    </a:lnTo>
                    <a:lnTo>
                      <a:pt x="65" y="5"/>
                    </a:lnTo>
                    <a:lnTo>
                      <a:pt x="67" y="8"/>
                    </a:lnTo>
                    <a:lnTo>
                      <a:pt x="68" y="9"/>
                    </a:lnTo>
                    <a:lnTo>
                      <a:pt x="68" y="13"/>
                    </a:lnTo>
                    <a:lnTo>
                      <a:pt x="70" y="17"/>
                    </a:lnTo>
                    <a:lnTo>
                      <a:pt x="68" y="21"/>
                    </a:lnTo>
                    <a:lnTo>
                      <a:pt x="68" y="24"/>
                    </a:lnTo>
                    <a:lnTo>
                      <a:pt x="67" y="27"/>
                    </a:lnTo>
                    <a:lnTo>
                      <a:pt x="65" y="29"/>
                    </a:lnTo>
                    <a:lnTo>
                      <a:pt x="62" y="32"/>
                    </a:lnTo>
                    <a:lnTo>
                      <a:pt x="59" y="33"/>
                    </a:lnTo>
                    <a:lnTo>
                      <a:pt x="56" y="33"/>
                    </a:lnTo>
                    <a:lnTo>
                      <a:pt x="52" y="33"/>
                    </a:lnTo>
                    <a:lnTo>
                      <a:pt x="17" y="33"/>
                    </a:lnTo>
                    <a:lnTo>
                      <a:pt x="14" y="33"/>
                    </a:lnTo>
                    <a:lnTo>
                      <a:pt x="11" y="33"/>
                    </a:lnTo>
                    <a:lnTo>
                      <a:pt x="8" y="32"/>
                    </a:lnTo>
                    <a:lnTo>
                      <a:pt x="6" y="29"/>
                    </a:lnTo>
                    <a:lnTo>
                      <a:pt x="3" y="27"/>
                    </a:lnTo>
                    <a:lnTo>
                      <a:pt x="1" y="24"/>
                    </a:lnTo>
                    <a:lnTo>
                      <a:pt x="1" y="21"/>
                    </a:lnTo>
                    <a:lnTo>
                      <a:pt x="0" y="17"/>
                    </a:lnTo>
                    <a:lnTo>
                      <a:pt x="1" y="13"/>
                    </a:lnTo>
                    <a:lnTo>
                      <a:pt x="1" y="9"/>
                    </a:lnTo>
                    <a:lnTo>
                      <a:pt x="3" y="8"/>
                    </a:lnTo>
                    <a:lnTo>
                      <a:pt x="6" y="5"/>
                    </a:lnTo>
                    <a:lnTo>
                      <a:pt x="8" y="3"/>
                    </a:lnTo>
                    <a:lnTo>
                      <a:pt x="11" y="1"/>
                    </a:lnTo>
                    <a:lnTo>
                      <a:pt x="14" y="0"/>
                    </a:lnTo>
                    <a:lnTo>
                      <a:pt x="17" y="0"/>
                    </a:lnTo>
                    <a:lnTo>
                      <a:pt x="17" y="0"/>
                    </a:lnTo>
                    <a:close/>
                    <a:moveTo>
                      <a:pt x="121" y="0"/>
                    </a:moveTo>
                    <a:lnTo>
                      <a:pt x="156" y="0"/>
                    </a:lnTo>
                    <a:lnTo>
                      <a:pt x="160" y="0"/>
                    </a:lnTo>
                    <a:lnTo>
                      <a:pt x="163" y="1"/>
                    </a:lnTo>
                    <a:lnTo>
                      <a:pt x="166" y="3"/>
                    </a:lnTo>
                    <a:lnTo>
                      <a:pt x="168" y="5"/>
                    </a:lnTo>
                    <a:lnTo>
                      <a:pt x="171" y="8"/>
                    </a:lnTo>
                    <a:lnTo>
                      <a:pt x="172" y="9"/>
                    </a:lnTo>
                    <a:lnTo>
                      <a:pt x="172" y="13"/>
                    </a:lnTo>
                    <a:lnTo>
                      <a:pt x="172" y="17"/>
                    </a:lnTo>
                    <a:lnTo>
                      <a:pt x="172" y="21"/>
                    </a:lnTo>
                    <a:lnTo>
                      <a:pt x="172" y="24"/>
                    </a:lnTo>
                    <a:lnTo>
                      <a:pt x="171" y="27"/>
                    </a:lnTo>
                    <a:lnTo>
                      <a:pt x="168" y="29"/>
                    </a:lnTo>
                    <a:lnTo>
                      <a:pt x="166" y="32"/>
                    </a:lnTo>
                    <a:lnTo>
                      <a:pt x="163" y="33"/>
                    </a:lnTo>
                    <a:lnTo>
                      <a:pt x="160" y="33"/>
                    </a:lnTo>
                    <a:lnTo>
                      <a:pt x="156" y="33"/>
                    </a:lnTo>
                    <a:lnTo>
                      <a:pt x="121" y="33"/>
                    </a:lnTo>
                    <a:lnTo>
                      <a:pt x="118" y="33"/>
                    </a:lnTo>
                    <a:lnTo>
                      <a:pt x="115" y="33"/>
                    </a:lnTo>
                    <a:lnTo>
                      <a:pt x="112" y="32"/>
                    </a:lnTo>
                    <a:lnTo>
                      <a:pt x="108" y="29"/>
                    </a:lnTo>
                    <a:lnTo>
                      <a:pt x="107" y="27"/>
                    </a:lnTo>
                    <a:lnTo>
                      <a:pt x="105" y="24"/>
                    </a:lnTo>
                    <a:lnTo>
                      <a:pt x="104" y="21"/>
                    </a:lnTo>
                    <a:lnTo>
                      <a:pt x="104" y="17"/>
                    </a:lnTo>
                    <a:lnTo>
                      <a:pt x="104" y="13"/>
                    </a:lnTo>
                    <a:lnTo>
                      <a:pt x="105" y="9"/>
                    </a:lnTo>
                    <a:lnTo>
                      <a:pt x="107" y="8"/>
                    </a:lnTo>
                    <a:lnTo>
                      <a:pt x="108" y="5"/>
                    </a:lnTo>
                    <a:lnTo>
                      <a:pt x="112" y="3"/>
                    </a:lnTo>
                    <a:lnTo>
                      <a:pt x="115" y="1"/>
                    </a:lnTo>
                    <a:lnTo>
                      <a:pt x="118" y="0"/>
                    </a:lnTo>
                    <a:lnTo>
                      <a:pt x="121" y="0"/>
                    </a:lnTo>
                    <a:lnTo>
                      <a:pt x="121" y="0"/>
                    </a:lnTo>
                    <a:close/>
                    <a:moveTo>
                      <a:pt x="225" y="0"/>
                    </a:moveTo>
                    <a:lnTo>
                      <a:pt x="259" y="0"/>
                    </a:lnTo>
                    <a:lnTo>
                      <a:pt x="264" y="0"/>
                    </a:lnTo>
                    <a:lnTo>
                      <a:pt x="267" y="1"/>
                    </a:lnTo>
                    <a:lnTo>
                      <a:pt x="268" y="3"/>
                    </a:lnTo>
                    <a:lnTo>
                      <a:pt x="272" y="5"/>
                    </a:lnTo>
                    <a:lnTo>
                      <a:pt x="273" y="8"/>
                    </a:lnTo>
                    <a:lnTo>
                      <a:pt x="275" y="9"/>
                    </a:lnTo>
                    <a:lnTo>
                      <a:pt x="276" y="13"/>
                    </a:lnTo>
                    <a:lnTo>
                      <a:pt x="276" y="17"/>
                    </a:lnTo>
                    <a:lnTo>
                      <a:pt x="276" y="21"/>
                    </a:lnTo>
                    <a:lnTo>
                      <a:pt x="275" y="24"/>
                    </a:lnTo>
                    <a:lnTo>
                      <a:pt x="273" y="27"/>
                    </a:lnTo>
                    <a:lnTo>
                      <a:pt x="272" y="29"/>
                    </a:lnTo>
                    <a:lnTo>
                      <a:pt x="268" y="32"/>
                    </a:lnTo>
                    <a:lnTo>
                      <a:pt x="267" y="33"/>
                    </a:lnTo>
                    <a:lnTo>
                      <a:pt x="264" y="33"/>
                    </a:lnTo>
                    <a:lnTo>
                      <a:pt x="259" y="33"/>
                    </a:lnTo>
                    <a:lnTo>
                      <a:pt x="225" y="33"/>
                    </a:lnTo>
                    <a:lnTo>
                      <a:pt x="222" y="33"/>
                    </a:lnTo>
                    <a:lnTo>
                      <a:pt x="219" y="33"/>
                    </a:lnTo>
                    <a:lnTo>
                      <a:pt x="216" y="32"/>
                    </a:lnTo>
                    <a:lnTo>
                      <a:pt x="212" y="29"/>
                    </a:lnTo>
                    <a:lnTo>
                      <a:pt x="211" y="27"/>
                    </a:lnTo>
                    <a:lnTo>
                      <a:pt x="209" y="24"/>
                    </a:lnTo>
                    <a:lnTo>
                      <a:pt x="208" y="21"/>
                    </a:lnTo>
                    <a:lnTo>
                      <a:pt x="208" y="17"/>
                    </a:lnTo>
                    <a:lnTo>
                      <a:pt x="208" y="13"/>
                    </a:lnTo>
                    <a:lnTo>
                      <a:pt x="209" y="9"/>
                    </a:lnTo>
                    <a:lnTo>
                      <a:pt x="211" y="8"/>
                    </a:lnTo>
                    <a:lnTo>
                      <a:pt x="212" y="5"/>
                    </a:lnTo>
                    <a:lnTo>
                      <a:pt x="216" y="3"/>
                    </a:lnTo>
                    <a:lnTo>
                      <a:pt x="219" y="1"/>
                    </a:lnTo>
                    <a:lnTo>
                      <a:pt x="222" y="0"/>
                    </a:lnTo>
                    <a:lnTo>
                      <a:pt x="225" y="0"/>
                    </a:lnTo>
                    <a:lnTo>
                      <a:pt x="225" y="0"/>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nvGrpSpPr>
              <p:cNvPr id="14" name="Group 178"/>
              <p:cNvGrpSpPr/>
              <p:nvPr/>
            </p:nvGrpSpPr>
            <p:grpSpPr>
              <a:xfrm>
                <a:off x="2771775" y="2690039"/>
                <a:ext cx="241301" cy="1102498"/>
                <a:chOff x="2771775" y="2690039"/>
                <a:chExt cx="241301" cy="1102498"/>
              </a:xfrm>
            </p:grpSpPr>
            <p:sp>
              <p:nvSpPr>
                <p:cNvPr id="42004" name="Freeform 20"/>
                <p:cNvSpPr>
                  <a:spLocks noEditPoints="1"/>
                </p:cNvSpPr>
                <p:nvPr/>
              </p:nvSpPr>
              <p:spPr bwMode="auto">
                <a:xfrm>
                  <a:off x="2771775" y="2997200"/>
                  <a:ext cx="31750" cy="795337"/>
                </a:xfrm>
                <a:custGeom>
                  <a:avLst/>
                  <a:gdLst/>
                  <a:ahLst/>
                  <a:cxnLst>
                    <a:cxn ang="0">
                      <a:pos x="5" y="939"/>
                    </a:cxn>
                    <a:cxn ang="0">
                      <a:pos x="24" y="935"/>
                    </a:cxn>
                    <a:cxn ang="0">
                      <a:pos x="35" y="951"/>
                    </a:cxn>
                    <a:cxn ang="0">
                      <a:pos x="27" y="1000"/>
                    </a:cxn>
                    <a:cxn ang="0">
                      <a:pos x="8" y="1000"/>
                    </a:cxn>
                    <a:cxn ang="0">
                      <a:pos x="0" y="986"/>
                    </a:cxn>
                    <a:cxn ang="0">
                      <a:pos x="7" y="836"/>
                    </a:cxn>
                    <a:cxn ang="0">
                      <a:pos x="26" y="832"/>
                    </a:cxn>
                    <a:cxn ang="0">
                      <a:pos x="35" y="848"/>
                    </a:cxn>
                    <a:cxn ang="0">
                      <a:pos x="27" y="896"/>
                    </a:cxn>
                    <a:cxn ang="0">
                      <a:pos x="8" y="896"/>
                    </a:cxn>
                    <a:cxn ang="0">
                      <a:pos x="0" y="882"/>
                    </a:cxn>
                    <a:cxn ang="0">
                      <a:pos x="7" y="732"/>
                    </a:cxn>
                    <a:cxn ang="0">
                      <a:pos x="26" y="728"/>
                    </a:cxn>
                    <a:cxn ang="0">
                      <a:pos x="37" y="744"/>
                    </a:cxn>
                    <a:cxn ang="0">
                      <a:pos x="29" y="792"/>
                    </a:cxn>
                    <a:cxn ang="0">
                      <a:pos x="10" y="792"/>
                    </a:cxn>
                    <a:cxn ang="0">
                      <a:pos x="2" y="778"/>
                    </a:cxn>
                    <a:cxn ang="0">
                      <a:pos x="8" y="628"/>
                    </a:cxn>
                    <a:cxn ang="0">
                      <a:pos x="26" y="624"/>
                    </a:cxn>
                    <a:cxn ang="0">
                      <a:pos x="37" y="640"/>
                    </a:cxn>
                    <a:cxn ang="0">
                      <a:pos x="29" y="688"/>
                    </a:cxn>
                    <a:cxn ang="0">
                      <a:pos x="10" y="688"/>
                    </a:cxn>
                    <a:cxn ang="0">
                      <a:pos x="2" y="674"/>
                    </a:cxn>
                    <a:cxn ang="0">
                      <a:pos x="8" y="524"/>
                    </a:cxn>
                    <a:cxn ang="0">
                      <a:pos x="27" y="520"/>
                    </a:cxn>
                    <a:cxn ang="0">
                      <a:pos x="37" y="536"/>
                    </a:cxn>
                    <a:cxn ang="0">
                      <a:pos x="29" y="586"/>
                    </a:cxn>
                    <a:cxn ang="0">
                      <a:pos x="10" y="586"/>
                    </a:cxn>
                    <a:cxn ang="0">
                      <a:pos x="3" y="572"/>
                    </a:cxn>
                    <a:cxn ang="0">
                      <a:pos x="8" y="421"/>
                    </a:cxn>
                    <a:cxn ang="0">
                      <a:pos x="27" y="416"/>
                    </a:cxn>
                    <a:cxn ang="0">
                      <a:pos x="39" y="432"/>
                    </a:cxn>
                    <a:cxn ang="0">
                      <a:pos x="31" y="482"/>
                    </a:cxn>
                    <a:cxn ang="0">
                      <a:pos x="11" y="482"/>
                    </a:cxn>
                    <a:cxn ang="0">
                      <a:pos x="3" y="468"/>
                    </a:cxn>
                    <a:cxn ang="0">
                      <a:pos x="10" y="317"/>
                    </a:cxn>
                    <a:cxn ang="0">
                      <a:pos x="29" y="314"/>
                    </a:cxn>
                    <a:cxn ang="0">
                      <a:pos x="39" y="330"/>
                    </a:cxn>
                    <a:cxn ang="0">
                      <a:pos x="31" y="378"/>
                    </a:cxn>
                    <a:cxn ang="0">
                      <a:pos x="11" y="378"/>
                    </a:cxn>
                    <a:cxn ang="0">
                      <a:pos x="3" y="364"/>
                    </a:cxn>
                    <a:cxn ang="0">
                      <a:pos x="10" y="213"/>
                    </a:cxn>
                    <a:cxn ang="0">
                      <a:pos x="29" y="210"/>
                    </a:cxn>
                    <a:cxn ang="0">
                      <a:pos x="39" y="226"/>
                    </a:cxn>
                    <a:cxn ang="0">
                      <a:pos x="31" y="274"/>
                    </a:cxn>
                    <a:cxn ang="0">
                      <a:pos x="11" y="274"/>
                    </a:cxn>
                    <a:cxn ang="0">
                      <a:pos x="5" y="260"/>
                    </a:cxn>
                    <a:cxn ang="0">
                      <a:pos x="10" y="109"/>
                    </a:cxn>
                    <a:cxn ang="0">
                      <a:pos x="29" y="106"/>
                    </a:cxn>
                    <a:cxn ang="0">
                      <a:pos x="40" y="122"/>
                    </a:cxn>
                    <a:cxn ang="0">
                      <a:pos x="32" y="172"/>
                    </a:cxn>
                    <a:cxn ang="0">
                      <a:pos x="13" y="170"/>
                    </a:cxn>
                    <a:cxn ang="0">
                      <a:pos x="5" y="156"/>
                    </a:cxn>
                    <a:cxn ang="0">
                      <a:pos x="11" y="5"/>
                    </a:cxn>
                    <a:cxn ang="0">
                      <a:pos x="31" y="2"/>
                    </a:cxn>
                    <a:cxn ang="0">
                      <a:pos x="40" y="18"/>
                    </a:cxn>
                    <a:cxn ang="0">
                      <a:pos x="32" y="68"/>
                    </a:cxn>
                    <a:cxn ang="0">
                      <a:pos x="13" y="68"/>
                    </a:cxn>
                    <a:cxn ang="0">
                      <a:pos x="5" y="53"/>
                    </a:cxn>
                  </a:cxnLst>
                  <a:rect l="0" t="0" r="r" b="b"/>
                  <a:pathLst>
                    <a:path w="40" h="1003">
                      <a:moveTo>
                        <a:pt x="0" y="986"/>
                      </a:moveTo>
                      <a:lnTo>
                        <a:pt x="0" y="951"/>
                      </a:lnTo>
                      <a:lnTo>
                        <a:pt x="0" y="947"/>
                      </a:lnTo>
                      <a:lnTo>
                        <a:pt x="2" y="944"/>
                      </a:lnTo>
                      <a:lnTo>
                        <a:pt x="3" y="941"/>
                      </a:lnTo>
                      <a:lnTo>
                        <a:pt x="5" y="939"/>
                      </a:lnTo>
                      <a:lnTo>
                        <a:pt x="8" y="936"/>
                      </a:lnTo>
                      <a:lnTo>
                        <a:pt x="11" y="935"/>
                      </a:lnTo>
                      <a:lnTo>
                        <a:pt x="15" y="935"/>
                      </a:lnTo>
                      <a:lnTo>
                        <a:pt x="18" y="933"/>
                      </a:lnTo>
                      <a:lnTo>
                        <a:pt x="21" y="935"/>
                      </a:lnTo>
                      <a:lnTo>
                        <a:pt x="24" y="935"/>
                      </a:lnTo>
                      <a:lnTo>
                        <a:pt x="27" y="936"/>
                      </a:lnTo>
                      <a:lnTo>
                        <a:pt x="31" y="939"/>
                      </a:lnTo>
                      <a:lnTo>
                        <a:pt x="32" y="941"/>
                      </a:lnTo>
                      <a:lnTo>
                        <a:pt x="34" y="944"/>
                      </a:lnTo>
                      <a:lnTo>
                        <a:pt x="35" y="947"/>
                      </a:lnTo>
                      <a:lnTo>
                        <a:pt x="35" y="951"/>
                      </a:lnTo>
                      <a:lnTo>
                        <a:pt x="35" y="986"/>
                      </a:lnTo>
                      <a:lnTo>
                        <a:pt x="34" y="989"/>
                      </a:lnTo>
                      <a:lnTo>
                        <a:pt x="34" y="992"/>
                      </a:lnTo>
                      <a:lnTo>
                        <a:pt x="32" y="995"/>
                      </a:lnTo>
                      <a:lnTo>
                        <a:pt x="31" y="999"/>
                      </a:lnTo>
                      <a:lnTo>
                        <a:pt x="27" y="1000"/>
                      </a:lnTo>
                      <a:lnTo>
                        <a:pt x="24" y="1002"/>
                      </a:lnTo>
                      <a:lnTo>
                        <a:pt x="21" y="1002"/>
                      </a:lnTo>
                      <a:lnTo>
                        <a:pt x="18" y="1003"/>
                      </a:lnTo>
                      <a:lnTo>
                        <a:pt x="15" y="1002"/>
                      </a:lnTo>
                      <a:lnTo>
                        <a:pt x="11" y="1002"/>
                      </a:lnTo>
                      <a:lnTo>
                        <a:pt x="8" y="1000"/>
                      </a:lnTo>
                      <a:lnTo>
                        <a:pt x="5" y="997"/>
                      </a:lnTo>
                      <a:lnTo>
                        <a:pt x="3" y="995"/>
                      </a:lnTo>
                      <a:lnTo>
                        <a:pt x="2" y="992"/>
                      </a:lnTo>
                      <a:lnTo>
                        <a:pt x="0" y="989"/>
                      </a:lnTo>
                      <a:lnTo>
                        <a:pt x="0" y="986"/>
                      </a:lnTo>
                      <a:lnTo>
                        <a:pt x="0" y="986"/>
                      </a:lnTo>
                      <a:close/>
                      <a:moveTo>
                        <a:pt x="0" y="882"/>
                      </a:moveTo>
                      <a:lnTo>
                        <a:pt x="2" y="847"/>
                      </a:lnTo>
                      <a:lnTo>
                        <a:pt x="2" y="844"/>
                      </a:lnTo>
                      <a:lnTo>
                        <a:pt x="2" y="840"/>
                      </a:lnTo>
                      <a:lnTo>
                        <a:pt x="3" y="837"/>
                      </a:lnTo>
                      <a:lnTo>
                        <a:pt x="7" y="836"/>
                      </a:lnTo>
                      <a:lnTo>
                        <a:pt x="8" y="832"/>
                      </a:lnTo>
                      <a:lnTo>
                        <a:pt x="11" y="831"/>
                      </a:lnTo>
                      <a:lnTo>
                        <a:pt x="15" y="831"/>
                      </a:lnTo>
                      <a:lnTo>
                        <a:pt x="18" y="831"/>
                      </a:lnTo>
                      <a:lnTo>
                        <a:pt x="23" y="831"/>
                      </a:lnTo>
                      <a:lnTo>
                        <a:pt x="26" y="832"/>
                      </a:lnTo>
                      <a:lnTo>
                        <a:pt x="29" y="834"/>
                      </a:lnTo>
                      <a:lnTo>
                        <a:pt x="31" y="836"/>
                      </a:lnTo>
                      <a:lnTo>
                        <a:pt x="32" y="837"/>
                      </a:lnTo>
                      <a:lnTo>
                        <a:pt x="34" y="840"/>
                      </a:lnTo>
                      <a:lnTo>
                        <a:pt x="35" y="844"/>
                      </a:lnTo>
                      <a:lnTo>
                        <a:pt x="35" y="848"/>
                      </a:lnTo>
                      <a:lnTo>
                        <a:pt x="35" y="882"/>
                      </a:lnTo>
                      <a:lnTo>
                        <a:pt x="35" y="885"/>
                      </a:lnTo>
                      <a:lnTo>
                        <a:pt x="34" y="888"/>
                      </a:lnTo>
                      <a:lnTo>
                        <a:pt x="32" y="891"/>
                      </a:lnTo>
                      <a:lnTo>
                        <a:pt x="31" y="895"/>
                      </a:lnTo>
                      <a:lnTo>
                        <a:pt x="27" y="896"/>
                      </a:lnTo>
                      <a:lnTo>
                        <a:pt x="24" y="898"/>
                      </a:lnTo>
                      <a:lnTo>
                        <a:pt x="21" y="899"/>
                      </a:lnTo>
                      <a:lnTo>
                        <a:pt x="18" y="899"/>
                      </a:lnTo>
                      <a:lnTo>
                        <a:pt x="15" y="899"/>
                      </a:lnTo>
                      <a:lnTo>
                        <a:pt x="11" y="898"/>
                      </a:lnTo>
                      <a:lnTo>
                        <a:pt x="8" y="896"/>
                      </a:lnTo>
                      <a:lnTo>
                        <a:pt x="7" y="895"/>
                      </a:lnTo>
                      <a:lnTo>
                        <a:pt x="3" y="891"/>
                      </a:lnTo>
                      <a:lnTo>
                        <a:pt x="2" y="888"/>
                      </a:lnTo>
                      <a:lnTo>
                        <a:pt x="2" y="885"/>
                      </a:lnTo>
                      <a:lnTo>
                        <a:pt x="0" y="882"/>
                      </a:lnTo>
                      <a:lnTo>
                        <a:pt x="0" y="882"/>
                      </a:lnTo>
                      <a:close/>
                      <a:moveTo>
                        <a:pt x="2" y="778"/>
                      </a:moveTo>
                      <a:lnTo>
                        <a:pt x="2" y="744"/>
                      </a:lnTo>
                      <a:lnTo>
                        <a:pt x="2" y="740"/>
                      </a:lnTo>
                      <a:lnTo>
                        <a:pt x="3" y="736"/>
                      </a:lnTo>
                      <a:lnTo>
                        <a:pt x="5" y="735"/>
                      </a:lnTo>
                      <a:lnTo>
                        <a:pt x="7" y="732"/>
                      </a:lnTo>
                      <a:lnTo>
                        <a:pt x="10" y="730"/>
                      </a:lnTo>
                      <a:lnTo>
                        <a:pt x="13" y="728"/>
                      </a:lnTo>
                      <a:lnTo>
                        <a:pt x="16" y="727"/>
                      </a:lnTo>
                      <a:lnTo>
                        <a:pt x="19" y="727"/>
                      </a:lnTo>
                      <a:lnTo>
                        <a:pt x="23" y="727"/>
                      </a:lnTo>
                      <a:lnTo>
                        <a:pt x="26" y="728"/>
                      </a:lnTo>
                      <a:lnTo>
                        <a:pt x="29" y="730"/>
                      </a:lnTo>
                      <a:lnTo>
                        <a:pt x="31" y="732"/>
                      </a:lnTo>
                      <a:lnTo>
                        <a:pt x="34" y="735"/>
                      </a:lnTo>
                      <a:lnTo>
                        <a:pt x="35" y="738"/>
                      </a:lnTo>
                      <a:lnTo>
                        <a:pt x="35" y="741"/>
                      </a:lnTo>
                      <a:lnTo>
                        <a:pt x="37" y="744"/>
                      </a:lnTo>
                      <a:lnTo>
                        <a:pt x="35" y="778"/>
                      </a:lnTo>
                      <a:lnTo>
                        <a:pt x="35" y="783"/>
                      </a:lnTo>
                      <a:lnTo>
                        <a:pt x="35" y="786"/>
                      </a:lnTo>
                      <a:lnTo>
                        <a:pt x="34" y="788"/>
                      </a:lnTo>
                      <a:lnTo>
                        <a:pt x="31" y="791"/>
                      </a:lnTo>
                      <a:lnTo>
                        <a:pt x="29" y="792"/>
                      </a:lnTo>
                      <a:lnTo>
                        <a:pt x="26" y="794"/>
                      </a:lnTo>
                      <a:lnTo>
                        <a:pt x="23" y="796"/>
                      </a:lnTo>
                      <a:lnTo>
                        <a:pt x="19" y="796"/>
                      </a:lnTo>
                      <a:lnTo>
                        <a:pt x="15" y="796"/>
                      </a:lnTo>
                      <a:lnTo>
                        <a:pt x="11" y="794"/>
                      </a:lnTo>
                      <a:lnTo>
                        <a:pt x="10" y="792"/>
                      </a:lnTo>
                      <a:lnTo>
                        <a:pt x="7" y="791"/>
                      </a:lnTo>
                      <a:lnTo>
                        <a:pt x="5" y="788"/>
                      </a:lnTo>
                      <a:lnTo>
                        <a:pt x="3" y="784"/>
                      </a:lnTo>
                      <a:lnTo>
                        <a:pt x="2" y="781"/>
                      </a:lnTo>
                      <a:lnTo>
                        <a:pt x="2" y="778"/>
                      </a:lnTo>
                      <a:lnTo>
                        <a:pt x="2" y="778"/>
                      </a:lnTo>
                      <a:close/>
                      <a:moveTo>
                        <a:pt x="2" y="674"/>
                      </a:moveTo>
                      <a:lnTo>
                        <a:pt x="2" y="640"/>
                      </a:lnTo>
                      <a:lnTo>
                        <a:pt x="3" y="637"/>
                      </a:lnTo>
                      <a:lnTo>
                        <a:pt x="3" y="634"/>
                      </a:lnTo>
                      <a:lnTo>
                        <a:pt x="5" y="631"/>
                      </a:lnTo>
                      <a:lnTo>
                        <a:pt x="8" y="628"/>
                      </a:lnTo>
                      <a:lnTo>
                        <a:pt x="10" y="626"/>
                      </a:lnTo>
                      <a:lnTo>
                        <a:pt x="13" y="624"/>
                      </a:lnTo>
                      <a:lnTo>
                        <a:pt x="16" y="623"/>
                      </a:lnTo>
                      <a:lnTo>
                        <a:pt x="19" y="623"/>
                      </a:lnTo>
                      <a:lnTo>
                        <a:pt x="23" y="623"/>
                      </a:lnTo>
                      <a:lnTo>
                        <a:pt x="26" y="624"/>
                      </a:lnTo>
                      <a:lnTo>
                        <a:pt x="29" y="626"/>
                      </a:lnTo>
                      <a:lnTo>
                        <a:pt x="32" y="628"/>
                      </a:lnTo>
                      <a:lnTo>
                        <a:pt x="34" y="631"/>
                      </a:lnTo>
                      <a:lnTo>
                        <a:pt x="35" y="634"/>
                      </a:lnTo>
                      <a:lnTo>
                        <a:pt x="37" y="637"/>
                      </a:lnTo>
                      <a:lnTo>
                        <a:pt x="37" y="640"/>
                      </a:lnTo>
                      <a:lnTo>
                        <a:pt x="37" y="676"/>
                      </a:lnTo>
                      <a:lnTo>
                        <a:pt x="37" y="679"/>
                      </a:lnTo>
                      <a:lnTo>
                        <a:pt x="35" y="682"/>
                      </a:lnTo>
                      <a:lnTo>
                        <a:pt x="34" y="685"/>
                      </a:lnTo>
                      <a:lnTo>
                        <a:pt x="32" y="687"/>
                      </a:lnTo>
                      <a:lnTo>
                        <a:pt x="29" y="688"/>
                      </a:lnTo>
                      <a:lnTo>
                        <a:pt x="26" y="690"/>
                      </a:lnTo>
                      <a:lnTo>
                        <a:pt x="23" y="692"/>
                      </a:lnTo>
                      <a:lnTo>
                        <a:pt x="19" y="692"/>
                      </a:lnTo>
                      <a:lnTo>
                        <a:pt x="16" y="692"/>
                      </a:lnTo>
                      <a:lnTo>
                        <a:pt x="13" y="690"/>
                      </a:lnTo>
                      <a:lnTo>
                        <a:pt x="10" y="688"/>
                      </a:lnTo>
                      <a:lnTo>
                        <a:pt x="7" y="687"/>
                      </a:lnTo>
                      <a:lnTo>
                        <a:pt x="5" y="684"/>
                      </a:lnTo>
                      <a:lnTo>
                        <a:pt x="3" y="682"/>
                      </a:lnTo>
                      <a:lnTo>
                        <a:pt x="2" y="679"/>
                      </a:lnTo>
                      <a:lnTo>
                        <a:pt x="2" y="674"/>
                      </a:lnTo>
                      <a:lnTo>
                        <a:pt x="2" y="674"/>
                      </a:lnTo>
                      <a:close/>
                      <a:moveTo>
                        <a:pt x="3" y="572"/>
                      </a:moveTo>
                      <a:lnTo>
                        <a:pt x="3" y="536"/>
                      </a:lnTo>
                      <a:lnTo>
                        <a:pt x="3" y="533"/>
                      </a:lnTo>
                      <a:lnTo>
                        <a:pt x="5" y="530"/>
                      </a:lnTo>
                      <a:lnTo>
                        <a:pt x="7" y="527"/>
                      </a:lnTo>
                      <a:lnTo>
                        <a:pt x="8" y="524"/>
                      </a:lnTo>
                      <a:lnTo>
                        <a:pt x="11" y="522"/>
                      </a:lnTo>
                      <a:lnTo>
                        <a:pt x="13" y="520"/>
                      </a:lnTo>
                      <a:lnTo>
                        <a:pt x="16" y="519"/>
                      </a:lnTo>
                      <a:lnTo>
                        <a:pt x="21" y="519"/>
                      </a:lnTo>
                      <a:lnTo>
                        <a:pt x="24" y="520"/>
                      </a:lnTo>
                      <a:lnTo>
                        <a:pt x="27" y="520"/>
                      </a:lnTo>
                      <a:lnTo>
                        <a:pt x="31" y="522"/>
                      </a:lnTo>
                      <a:lnTo>
                        <a:pt x="32" y="524"/>
                      </a:lnTo>
                      <a:lnTo>
                        <a:pt x="35" y="527"/>
                      </a:lnTo>
                      <a:lnTo>
                        <a:pt x="37" y="530"/>
                      </a:lnTo>
                      <a:lnTo>
                        <a:pt x="37" y="533"/>
                      </a:lnTo>
                      <a:lnTo>
                        <a:pt x="37" y="536"/>
                      </a:lnTo>
                      <a:lnTo>
                        <a:pt x="37" y="572"/>
                      </a:lnTo>
                      <a:lnTo>
                        <a:pt x="37" y="575"/>
                      </a:lnTo>
                      <a:lnTo>
                        <a:pt x="35" y="578"/>
                      </a:lnTo>
                      <a:lnTo>
                        <a:pt x="34" y="581"/>
                      </a:lnTo>
                      <a:lnTo>
                        <a:pt x="32" y="583"/>
                      </a:lnTo>
                      <a:lnTo>
                        <a:pt x="29" y="586"/>
                      </a:lnTo>
                      <a:lnTo>
                        <a:pt x="27" y="588"/>
                      </a:lnTo>
                      <a:lnTo>
                        <a:pt x="24" y="588"/>
                      </a:lnTo>
                      <a:lnTo>
                        <a:pt x="19" y="588"/>
                      </a:lnTo>
                      <a:lnTo>
                        <a:pt x="16" y="588"/>
                      </a:lnTo>
                      <a:lnTo>
                        <a:pt x="13" y="588"/>
                      </a:lnTo>
                      <a:lnTo>
                        <a:pt x="10" y="586"/>
                      </a:lnTo>
                      <a:lnTo>
                        <a:pt x="8" y="583"/>
                      </a:lnTo>
                      <a:lnTo>
                        <a:pt x="5" y="581"/>
                      </a:lnTo>
                      <a:lnTo>
                        <a:pt x="3" y="578"/>
                      </a:lnTo>
                      <a:lnTo>
                        <a:pt x="3" y="575"/>
                      </a:lnTo>
                      <a:lnTo>
                        <a:pt x="3" y="572"/>
                      </a:lnTo>
                      <a:lnTo>
                        <a:pt x="3" y="572"/>
                      </a:lnTo>
                      <a:close/>
                      <a:moveTo>
                        <a:pt x="3" y="468"/>
                      </a:moveTo>
                      <a:lnTo>
                        <a:pt x="3" y="432"/>
                      </a:lnTo>
                      <a:lnTo>
                        <a:pt x="3" y="429"/>
                      </a:lnTo>
                      <a:lnTo>
                        <a:pt x="5" y="426"/>
                      </a:lnTo>
                      <a:lnTo>
                        <a:pt x="7" y="423"/>
                      </a:lnTo>
                      <a:lnTo>
                        <a:pt x="8" y="421"/>
                      </a:lnTo>
                      <a:lnTo>
                        <a:pt x="11" y="418"/>
                      </a:lnTo>
                      <a:lnTo>
                        <a:pt x="15" y="416"/>
                      </a:lnTo>
                      <a:lnTo>
                        <a:pt x="18" y="416"/>
                      </a:lnTo>
                      <a:lnTo>
                        <a:pt x="21" y="416"/>
                      </a:lnTo>
                      <a:lnTo>
                        <a:pt x="24" y="416"/>
                      </a:lnTo>
                      <a:lnTo>
                        <a:pt x="27" y="416"/>
                      </a:lnTo>
                      <a:lnTo>
                        <a:pt x="31" y="418"/>
                      </a:lnTo>
                      <a:lnTo>
                        <a:pt x="34" y="421"/>
                      </a:lnTo>
                      <a:lnTo>
                        <a:pt x="35" y="423"/>
                      </a:lnTo>
                      <a:lnTo>
                        <a:pt x="37" y="426"/>
                      </a:lnTo>
                      <a:lnTo>
                        <a:pt x="37" y="429"/>
                      </a:lnTo>
                      <a:lnTo>
                        <a:pt x="39" y="432"/>
                      </a:lnTo>
                      <a:lnTo>
                        <a:pt x="39" y="468"/>
                      </a:lnTo>
                      <a:lnTo>
                        <a:pt x="37" y="471"/>
                      </a:lnTo>
                      <a:lnTo>
                        <a:pt x="37" y="474"/>
                      </a:lnTo>
                      <a:lnTo>
                        <a:pt x="35" y="477"/>
                      </a:lnTo>
                      <a:lnTo>
                        <a:pt x="32" y="480"/>
                      </a:lnTo>
                      <a:lnTo>
                        <a:pt x="31" y="482"/>
                      </a:lnTo>
                      <a:lnTo>
                        <a:pt x="27" y="484"/>
                      </a:lnTo>
                      <a:lnTo>
                        <a:pt x="24" y="485"/>
                      </a:lnTo>
                      <a:lnTo>
                        <a:pt x="21" y="485"/>
                      </a:lnTo>
                      <a:lnTo>
                        <a:pt x="18" y="484"/>
                      </a:lnTo>
                      <a:lnTo>
                        <a:pt x="15" y="484"/>
                      </a:lnTo>
                      <a:lnTo>
                        <a:pt x="11" y="482"/>
                      </a:lnTo>
                      <a:lnTo>
                        <a:pt x="8" y="479"/>
                      </a:lnTo>
                      <a:lnTo>
                        <a:pt x="7" y="477"/>
                      </a:lnTo>
                      <a:lnTo>
                        <a:pt x="5" y="474"/>
                      </a:lnTo>
                      <a:lnTo>
                        <a:pt x="3" y="471"/>
                      </a:lnTo>
                      <a:lnTo>
                        <a:pt x="3" y="468"/>
                      </a:lnTo>
                      <a:lnTo>
                        <a:pt x="3" y="468"/>
                      </a:lnTo>
                      <a:close/>
                      <a:moveTo>
                        <a:pt x="3" y="364"/>
                      </a:moveTo>
                      <a:lnTo>
                        <a:pt x="3" y="328"/>
                      </a:lnTo>
                      <a:lnTo>
                        <a:pt x="5" y="325"/>
                      </a:lnTo>
                      <a:lnTo>
                        <a:pt x="5" y="322"/>
                      </a:lnTo>
                      <a:lnTo>
                        <a:pt x="7" y="319"/>
                      </a:lnTo>
                      <a:lnTo>
                        <a:pt x="10" y="317"/>
                      </a:lnTo>
                      <a:lnTo>
                        <a:pt x="11" y="316"/>
                      </a:lnTo>
                      <a:lnTo>
                        <a:pt x="15" y="314"/>
                      </a:lnTo>
                      <a:lnTo>
                        <a:pt x="18" y="312"/>
                      </a:lnTo>
                      <a:lnTo>
                        <a:pt x="21" y="312"/>
                      </a:lnTo>
                      <a:lnTo>
                        <a:pt x="26" y="312"/>
                      </a:lnTo>
                      <a:lnTo>
                        <a:pt x="29" y="314"/>
                      </a:lnTo>
                      <a:lnTo>
                        <a:pt x="31" y="316"/>
                      </a:lnTo>
                      <a:lnTo>
                        <a:pt x="34" y="317"/>
                      </a:lnTo>
                      <a:lnTo>
                        <a:pt x="35" y="320"/>
                      </a:lnTo>
                      <a:lnTo>
                        <a:pt x="37" y="322"/>
                      </a:lnTo>
                      <a:lnTo>
                        <a:pt x="39" y="325"/>
                      </a:lnTo>
                      <a:lnTo>
                        <a:pt x="39" y="330"/>
                      </a:lnTo>
                      <a:lnTo>
                        <a:pt x="39" y="364"/>
                      </a:lnTo>
                      <a:lnTo>
                        <a:pt x="39" y="367"/>
                      </a:lnTo>
                      <a:lnTo>
                        <a:pt x="37" y="370"/>
                      </a:lnTo>
                      <a:lnTo>
                        <a:pt x="35" y="373"/>
                      </a:lnTo>
                      <a:lnTo>
                        <a:pt x="34" y="376"/>
                      </a:lnTo>
                      <a:lnTo>
                        <a:pt x="31" y="378"/>
                      </a:lnTo>
                      <a:lnTo>
                        <a:pt x="27" y="380"/>
                      </a:lnTo>
                      <a:lnTo>
                        <a:pt x="24" y="381"/>
                      </a:lnTo>
                      <a:lnTo>
                        <a:pt x="21" y="381"/>
                      </a:lnTo>
                      <a:lnTo>
                        <a:pt x="18" y="381"/>
                      </a:lnTo>
                      <a:lnTo>
                        <a:pt x="15" y="380"/>
                      </a:lnTo>
                      <a:lnTo>
                        <a:pt x="11" y="378"/>
                      </a:lnTo>
                      <a:lnTo>
                        <a:pt x="8" y="376"/>
                      </a:lnTo>
                      <a:lnTo>
                        <a:pt x="7" y="373"/>
                      </a:lnTo>
                      <a:lnTo>
                        <a:pt x="5" y="370"/>
                      </a:lnTo>
                      <a:lnTo>
                        <a:pt x="5" y="367"/>
                      </a:lnTo>
                      <a:lnTo>
                        <a:pt x="3" y="364"/>
                      </a:lnTo>
                      <a:lnTo>
                        <a:pt x="3" y="364"/>
                      </a:lnTo>
                      <a:close/>
                      <a:moveTo>
                        <a:pt x="5" y="260"/>
                      </a:moveTo>
                      <a:lnTo>
                        <a:pt x="5" y="226"/>
                      </a:lnTo>
                      <a:lnTo>
                        <a:pt x="5" y="221"/>
                      </a:lnTo>
                      <a:lnTo>
                        <a:pt x="7" y="218"/>
                      </a:lnTo>
                      <a:lnTo>
                        <a:pt x="8" y="216"/>
                      </a:lnTo>
                      <a:lnTo>
                        <a:pt x="10" y="213"/>
                      </a:lnTo>
                      <a:lnTo>
                        <a:pt x="13" y="212"/>
                      </a:lnTo>
                      <a:lnTo>
                        <a:pt x="15" y="210"/>
                      </a:lnTo>
                      <a:lnTo>
                        <a:pt x="18" y="208"/>
                      </a:lnTo>
                      <a:lnTo>
                        <a:pt x="23" y="208"/>
                      </a:lnTo>
                      <a:lnTo>
                        <a:pt x="26" y="208"/>
                      </a:lnTo>
                      <a:lnTo>
                        <a:pt x="29" y="210"/>
                      </a:lnTo>
                      <a:lnTo>
                        <a:pt x="32" y="212"/>
                      </a:lnTo>
                      <a:lnTo>
                        <a:pt x="34" y="213"/>
                      </a:lnTo>
                      <a:lnTo>
                        <a:pt x="37" y="216"/>
                      </a:lnTo>
                      <a:lnTo>
                        <a:pt x="39" y="220"/>
                      </a:lnTo>
                      <a:lnTo>
                        <a:pt x="39" y="223"/>
                      </a:lnTo>
                      <a:lnTo>
                        <a:pt x="39" y="226"/>
                      </a:lnTo>
                      <a:lnTo>
                        <a:pt x="39" y="260"/>
                      </a:lnTo>
                      <a:lnTo>
                        <a:pt x="39" y="264"/>
                      </a:lnTo>
                      <a:lnTo>
                        <a:pt x="37" y="268"/>
                      </a:lnTo>
                      <a:lnTo>
                        <a:pt x="35" y="269"/>
                      </a:lnTo>
                      <a:lnTo>
                        <a:pt x="34" y="272"/>
                      </a:lnTo>
                      <a:lnTo>
                        <a:pt x="31" y="274"/>
                      </a:lnTo>
                      <a:lnTo>
                        <a:pt x="29" y="276"/>
                      </a:lnTo>
                      <a:lnTo>
                        <a:pt x="26" y="277"/>
                      </a:lnTo>
                      <a:lnTo>
                        <a:pt x="21" y="277"/>
                      </a:lnTo>
                      <a:lnTo>
                        <a:pt x="18" y="277"/>
                      </a:lnTo>
                      <a:lnTo>
                        <a:pt x="15" y="276"/>
                      </a:lnTo>
                      <a:lnTo>
                        <a:pt x="11" y="274"/>
                      </a:lnTo>
                      <a:lnTo>
                        <a:pt x="10" y="272"/>
                      </a:lnTo>
                      <a:lnTo>
                        <a:pt x="8" y="269"/>
                      </a:lnTo>
                      <a:lnTo>
                        <a:pt x="7" y="266"/>
                      </a:lnTo>
                      <a:lnTo>
                        <a:pt x="5" y="263"/>
                      </a:lnTo>
                      <a:lnTo>
                        <a:pt x="5" y="260"/>
                      </a:lnTo>
                      <a:lnTo>
                        <a:pt x="5" y="260"/>
                      </a:lnTo>
                      <a:close/>
                      <a:moveTo>
                        <a:pt x="5" y="156"/>
                      </a:moveTo>
                      <a:lnTo>
                        <a:pt x="5" y="122"/>
                      </a:lnTo>
                      <a:lnTo>
                        <a:pt x="5" y="119"/>
                      </a:lnTo>
                      <a:lnTo>
                        <a:pt x="7" y="116"/>
                      </a:lnTo>
                      <a:lnTo>
                        <a:pt x="8" y="112"/>
                      </a:lnTo>
                      <a:lnTo>
                        <a:pt x="10" y="109"/>
                      </a:lnTo>
                      <a:lnTo>
                        <a:pt x="13" y="108"/>
                      </a:lnTo>
                      <a:lnTo>
                        <a:pt x="16" y="106"/>
                      </a:lnTo>
                      <a:lnTo>
                        <a:pt x="19" y="104"/>
                      </a:lnTo>
                      <a:lnTo>
                        <a:pt x="23" y="104"/>
                      </a:lnTo>
                      <a:lnTo>
                        <a:pt x="26" y="104"/>
                      </a:lnTo>
                      <a:lnTo>
                        <a:pt x="29" y="106"/>
                      </a:lnTo>
                      <a:lnTo>
                        <a:pt x="32" y="108"/>
                      </a:lnTo>
                      <a:lnTo>
                        <a:pt x="35" y="109"/>
                      </a:lnTo>
                      <a:lnTo>
                        <a:pt x="37" y="112"/>
                      </a:lnTo>
                      <a:lnTo>
                        <a:pt x="39" y="116"/>
                      </a:lnTo>
                      <a:lnTo>
                        <a:pt x="40" y="119"/>
                      </a:lnTo>
                      <a:lnTo>
                        <a:pt x="40" y="122"/>
                      </a:lnTo>
                      <a:lnTo>
                        <a:pt x="40" y="157"/>
                      </a:lnTo>
                      <a:lnTo>
                        <a:pt x="39" y="160"/>
                      </a:lnTo>
                      <a:lnTo>
                        <a:pt x="39" y="164"/>
                      </a:lnTo>
                      <a:lnTo>
                        <a:pt x="37" y="167"/>
                      </a:lnTo>
                      <a:lnTo>
                        <a:pt x="34" y="168"/>
                      </a:lnTo>
                      <a:lnTo>
                        <a:pt x="32" y="172"/>
                      </a:lnTo>
                      <a:lnTo>
                        <a:pt x="29" y="173"/>
                      </a:lnTo>
                      <a:lnTo>
                        <a:pt x="26" y="173"/>
                      </a:lnTo>
                      <a:lnTo>
                        <a:pt x="23" y="173"/>
                      </a:lnTo>
                      <a:lnTo>
                        <a:pt x="19" y="173"/>
                      </a:lnTo>
                      <a:lnTo>
                        <a:pt x="16" y="172"/>
                      </a:lnTo>
                      <a:lnTo>
                        <a:pt x="13" y="170"/>
                      </a:lnTo>
                      <a:lnTo>
                        <a:pt x="10" y="168"/>
                      </a:lnTo>
                      <a:lnTo>
                        <a:pt x="8" y="167"/>
                      </a:lnTo>
                      <a:lnTo>
                        <a:pt x="7" y="164"/>
                      </a:lnTo>
                      <a:lnTo>
                        <a:pt x="5" y="160"/>
                      </a:lnTo>
                      <a:lnTo>
                        <a:pt x="5" y="156"/>
                      </a:lnTo>
                      <a:lnTo>
                        <a:pt x="5" y="156"/>
                      </a:lnTo>
                      <a:close/>
                      <a:moveTo>
                        <a:pt x="5" y="53"/>
                      </a:moveTo>
                      <a:lnTo>
                        <a:pt x="7" y="18"/>
                      </a:lnTo>
                      <a:lnTo>
                        <a:pt x="7" y="15"/>
                      </a:lnTo>
                      <a:lnTo>
                        <a:pt x="7" y="12"/>
                      </a:lnTo>
                      <a:lnTo>
                        <a:pt x="8" y="8"/>
                      </a:lnTo>
                      <a:lnTo>
                        <a:pt x="11" y="5"/>
                      </a:lnTo>
                      <a:lnTo>
                        <a:pt x="13" y="4"/>
                      </a:lnTo>
                      <a:lnTo>
                        <a:pt x="16" y="2"/>
                      </a:lnTo>
                      <a:lnTo>
                        <a:pt x="19" y="2"/>
                      </a:lnTo>
                      <a:lnTo>
                        <a:pt x="23" y="0"/>
                      </a:lnTo>
                      <a:lnTo>
                        <a:pt x="27" y="2"/>
                      </a:lnTo>
                      <a:lnTo>
                        <a:pt x="31" y="2"/>
                      </a:lnTo>
                      <a:lnTo>
                        <a:pt x="32" y="4"/>
                      </a:lnTo>
                      <a:lnTo>
                        <a:pt x="35" y="7"/>
                      </a:lnTo>
                      <a:lnTo>
                        <a:pt x="37" y="8"/>
                      </a:lnTo>
                      <a:lnTo>
                        <a:pt x="39" y="12"/>
                      </a:lnTo>
                      <a:lnTo>
                        <a:pt x="40" y="15"/>
                      </a:lnTo>
                      <a:lnTo>
                        <a:pt x="40" y="18"/>
                      </a:lnTo>
                      <a:lnTo>
                        <a:pt x="40" y="53"/>
                      </a:lnTo>
                      <a:lnTo>
                        <a:pt x="40" y="56"/>
                      </a:lnTo>
                      <a:lnTo>
                        <a:pt x="39" y="60"/>
                      </a:lnTo>
                      <a:lnTo>
                        <a:pt x="37" y="63"/>
                      </a:lnTo>
                      <a:lnTo>
                        <a:pt x="35" y="64"/>
                      </a:lnTo>
                      <a:lnTo>
                        <a:pt x="32" y="68"/>
                      </a:lnTo>
                      <a:lnTo>
                        <a:pt x="29" y="69"/>
                      </a:lnTo>
                      <a:lnTo>
                        <a:pt x="26" y="69"/>
                      </a:lnTo>
                      <a:lnTo>
                        <a:pt x="23" y="71"/>
                      </a:lnTo>
                      <a:lnTo>
                        <a:pt x="19" y="69"/>
                      </a:lnTo>
                      <a:lnTo>
                        <a:pt x="16" y="69"/>
                      </a:lnTo>
                      <a:lnTo>
                        <a:pt x="13" y="68"/>
                      </a:lnTo>
                      <a:lnTo>
                        <a:pt x="11" y="64"/>
                      </a:lnTo>
                      <a:lnTo>
                        <a:pt x="8" y="63"/>
                      </a:lnTo>
                      <a:lnTo>
                        <a:pt x="7" y="60"/>
                      </a:lnTo>
                      <a:lnTo>
                        <a:pt x="7" y="56"/>
                      </a:lnTo>
                      <a:lnTo>
                        <a:pt x="5" y="53"/>
                      </a:lnTo>
                      <a:lnTo>
                        <a:pt x="5" y="53"/>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21" name="Line 37"/>
                <p:cNvSpPr>
                  <a:spLocks noChangeShapeType="1"/>
                </p:cNvSpPr>
                <p:nvPr/>
              </p:nvSpPr>
              <p:spPr bwMode="auto">
                <a:xfrm flipH="1" flipV="1">
                  <a:off x="2828925" y="3652838"/>
                  <a:ext cx="1588" cy="12541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22" name="Line 38"/>
                <p:cNvSpPr>
                  <a:spLocks noChangeShapeType="1"/>
                </p:cNvSpPr>
                <p:nvPr/>
              </p:nvSpPr>
              <p:spPr bwMode="auto">
                <a:xfrm flipH="1" flipV="1">
                  <a:off x="2859088" y="3571875"/>
                  <a:ext cx="3175" cy="20637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88" name="Rectangle 104"/>
                <p:cNvSpPr>
                  <a:spLocks noChangeArrowheads="1"/>
                </p:cNvSpPr>
                <p:nvPr/>
              </p:nvSpPr>
              <p:spPr bwMode="auto">
                <a:xfrm>
                  <a:off x="2795588" y="2690039"/>
                  <a:ext cx="179536"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FF00FF"/>
                      </a:solidFill>
                      <a:effectLst/>
                      <a:latin typeface="Arial" pitchFamily="34" charset="0"/>
                      <a:cs typeface="Arial" pitchFamily="34" charset="0"/>
                    </a:rPr>
                    <a:t>ω</a:t>
                  </a:r>
                  <a:endParaRPr kumimoji="0" lang="sv-SE" sz="1800" b="0" i="0" u="none" strike="noStrike" cap="none" normalizeH="0" baseline="0" dirty="0" smtClean="0">
                    <a:ln>
                      <a:noFill/>
                    </a:ln>
                    <a:solidFill>
                      <a:srgbClr val="FF00FF"/>
                    </a:solidFill>
                    <a:effectLst/>
                    <a:latin typeface="Arial" pitchFamily="34" charset="0"/>
                    <a:cs typeface="Arial" pitchFamily="34" charset="0"/>
                  </a:endParaRPr>
                </a:p>
              </p:txBody>
            </p:sp>
            <p:sp>
              <p:nvSpPr>
                <p:cNvPr id="42114" name="Line 130"/>
                <p:cNvSpPr>
                  <a:spLocks noChangeShapeType="1"/>
                </p:cNvSpPr>
                <p:nvPr/>
              </p:nvSpPr>
              <p:spPr bwMode="auto">
                <a:xfrm flipV="1">
                  <a:off x="3008313" y="2990850"/>
                  <a:ext cx="4763" cy="787400"/>
                </a:xfrm>
                <a:prstGeom prst="line">
                  <a:avLst/>
                </a:prstGeom>
                <a:noFill/>
                <a:ln w="2857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15" name="Line 131"/>
                <p:cNvSpPr>
                  <a:spLocks noChangeShapeType="1"/>
                </p:cNvSpPr>
                <p:nvPr/>
              </p:nvSpPr>
              <p:spPr bwMode="auto">
                <a:xfrm flipH="1" flipV="1">
                  <a:off x="2978150" y="3155950"/>
                  <a:ext cx="6350" cy="6223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16" name="Line 132"/>
                <p:cNvSpPr>
                  <a:spLocks noChangeShapeType="1"/>
                </p:cNvSpPr>
                <p:nvPr/>
              </p:nvSpPr>
              <p:spPr bwMode="auto">
                <a:xfrm flipH="1" flipV="1">
                  <a:off x="2924175" y="3359150"/>
                  <a:ext cx="3175" cy="4191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17" name="Line 133"/>
                <p:cNvSpPr>
                  <a:spLocks noChangeShapeType="1"/>
                </p:cNvSpPr>
                <p:nvPr/>
              </p:nvSpPr>
              <p:spPr bwMode="auto">
                <a:xfrm flipV="1">
                  <a:off x="2954338" y="3244850"/>
                  <a:ext cx="1588" cy="52705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18" name="Line 134"/>
                <p:cNvSpPr>
                  <a:spLocks noChangeShapeType="1"/>
                </p:cNvSpPr>
                <p:nvPr/>
              </p:nvSpPr>
              <p:spPr bwMode="auto">
                <a:xfrm flipH="1" flipV="1">
                  <a:off x="2890838" y="3475038"/>
                  <a:ext cx="1588" cy="30321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grpSp>
      </p:grpSp>
      <p:sp>
        <p:nvSpPr>
          <p:cNvPr id="42126" name="Rectangle 142"/>
          <p:cNvSpPr>
            <a:spLocks noChangeArrowheads="1"/>
          </p:cNvSpPr>
          <p:nvPr/>
        </p:nvSpPr>
        <p:spPr bwMode="auto">
          <a:xfrm>
            <a:off x="7118351" y="2816226"/>
            <a:ext cx="657225" cy="21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p>
        </p:txBody>
      </p:sp>
      <p:grpSp>
        <p:nvGrpSpPr>
          <p:cNvPr id="15" name="Group 165"/>
          <p:cNvGrpSpPr/>
          <p:nvPr/>
        </p:nvGrpSpPr>
        <p:grpSpPr>
          <a:xfrm>
            <a:off x="7417119" y="2616201"/>
            <a:ext cx="325120" cy="642937"/>
            <a:chOff x="4939031" y="3138488"/>
            <a:chExt cx="325120" cy="642937"/>
          </a:xfrm>
        </p:grpSpPr>
        <p:sp>
          <p:nvSpPr>
            <p:cNvPr id="42013" name="Freeform 29"/>
            <p:cNvSpPr>
              <a:spLocks noEditPoints="1"/>
            </p:cNvSpPr>
            <p:nvPr/>
          </p:nvSpPr>
          <p:spPr bwMode="auto">
            <a:xfrm>
              <a:off x="4939031" y="3143250"/>
              <a:ext cx="45719" cy="638175"/>
            </a:xfrm>
            <a:custGeom>
              <a:avLst/>
              <a:gdLst/>
              <a:ahLst/>
              <a:cxnLst>
                <a:cxn ang="0">
                  <a:pos x="5" y="937"/>
                </a:cxn>
                <a:cxn ang="0">
                  <a:pos x="24" y="934"/>
                </a:cxn>
                <a:cxn ang="0">
                  <a:pos x="35" y="950"/>
                </a:cxn>
                <a:cxn ang="0">
                  <a:pos x="27" y="998"/>
                </a:cxn>
                <a:cxn ang="0">
                  <a:pos x="8" y="998"/>
                </a:cxn>
                <a:cxn ang="0">
                  <a:pos x="0" y="983"/>
                </a:cxn>
                <a:cxn ang="0">
                  <a:pos x="7" y="833"/>
                </a:cxn>
                <a:cxn ang="0">
                  <a:pos x="24" y="830"/>
                </a:cxn>
                <a:cxn ang="0">
                  <a:pos x="35" y="846"/>
                </a:cxn>
                <a:cxn ang="0">
                  <a:pos x="27" y="895"/>
                </a:cxn>
                <a:cxn ang="0">
                  <a:pos x="8" y="895"/>
                </a:cxn>
                <a:cxn ang="0">
                  <a:pos x="0" y="881"/>
                </a:cxn>
                <a:cxn ang="0">
                  <a:pos x="7" y="731"/>
                </a:cxn>
                <a:cxn ang="0">
                  <a:pos x="26" y="726"/>
                </a:cxn>
                <a:cxn ang="0">
                  <a:pos x="35" y="742"/>
                </a:cxn>
                <a:cxn ang="0">
                  <a:pos x="27" y="792"/>
                </a:cxn>
                <a:cxn ang="0">
                  <a:pos x="8" y="792"/>
                </a:cxn>
                <a:cxn ang="0">
                  <a:pos x="2" y="777"/>
                </a:cxn>
                <a:cxn ang="0">
                  <a:pos x="7" y="627"/>
                </a:cxn>
                <a:cxn ang="0">
                  <a:pos x="26" y="624"/>
                </a:cxn>
                <a:cxn ang="0">
                  <a:pos x="37" y="640"/>
                </a:cxn>
                <a:cxn ang="0">
                  <a:pos x="29" y="688"/>
                </a:cxn>
                <a:cxn ang="0">
                  <a:pos x="10" y="688"/>
                </a:cxn>
                <a:cxn ang="0">
                  <a:pos x="2" y="673"/>
                </a:cxn>
                <a:cxn ang="0">
                  <a:pos x="8" y="523"/>
                </a:cxn>
                <a:cxn ang="0">
                  <a:pos x="27" y="520"/>
                </a:cxn>
                <a:cxn ang="0">
                  <a:pos x="37" y="536"/>
                </a:cxn>
                <a:cxn ang="0">
                  <a:pos x="29" y="584"/>
                </a:cxn>
                <a:cxn ang="0">
                  <a:pos x="10" y="584"/>
                </a:cxn>
                <a:cxn ang="0">
                  <a:pos x="2" y="569"/>
                </a:cxn>
                <a:cxn ang="0">
                  <a:pos x="8" y="419"/>
                </a:cxn>
                <a:cxn ang="0">
                  <a:pos x="27" y="416"/>
                </a:cxn>
                <a:cxn ang="0">
                  <a:pos x="39" y="432"/>
                </a:cxn>
                <a:cxn ang="0">
                  <a:pos x="31" y="481"/>
                </a:cxn>
                <a:cxn ang="0">
                  <a:pos x="10" y="480"/>
                </a:cxn>
                <a:cxn ang="0">
                  <a:pos x="3" y="467"/>
                </a:cxn>
                <a:cxn ang="0">
                  <a:pos x="8" y="316"/>
                </a:cxn>
                <a:cxn ang="0">
                  <a:pos x="27" y="312"/>
                </a:cxn>
                <a:cxn ang="0">
                  <a:pos x="39" y="328"/>
                </a:cxn>
                <a:cxn ang="0">
                  <a:pos x="31" y="377"/>
                </a:cxn>
                <a:cxn ang="0">
                  <a:pos x="11" y="377"/>
                </a:cxn>
                <a:cxn ang="0">
                  <a:pos x="3" y="363"/>
                </a:cxn>
                <a:cxn ang="0">
                  <a:pos x="10" y="212"/>
                </a:cxn>
                <a:cxn ang="0">
                  <a:pos x="29" y="209"/>
                </a:cxn>
                <a:cxn ang="0">
                  <a:pos x="39" y="225"/>
                </a:cxn>
                <a:cxn ang="0">
                  <a:pos x="31" y="273"/>
                </a:cxn>
                <a:cxn ang="0">
                  <a:pos x="11" y="273"/>
                </a:cxn>
                <a:cxn ang="0">
                  <a:pos x="5" y="259"/>
                </a:cxn>
                <a:cxn ang="0">
                  <a:pos x="10" y="108"/>
                </a:cxn>
                <a:cxn ang="0">
                  <a:pos x="29" y="105"/>
                </a:cxn>
                <a:cxn ang="0">
                  <a:pos x="40" y="121"/>
                </a:cxn>
                <a:cxn ang="0">
                  <a:pos x="32" y="169"/>
                </a:cxn>
                <a:cxn ang="0">
                  <a:pos x="13" y="169"/>
                </a:cxn>
                <a:cxn ang="0">
                  <a:pos x="5" y="155"/>
                </a:cxn>
                <a:cxn ang="0">
                  <a:pos x="11" y="4"/>
                </a:cxn>
                <a:cxn ang="0">
                  <a:pos x="29" y="1"/>
                </a:cxn>
                <a:cxn ang="0">
                  <a:pos x="40" y="17"/>
                </a:cxn>
                <a:cxn ang="0">
                  <a:pos x="32" y="65"/>
                </a:cxn>
                <a:cxn ang="0">
                  <a:pos x="13" y="65"/>
                </a:cxn>
                <a:cxn ang="0">
                  <a:pos x="5" y="51"/>
                </a:cxn>
              </a:cxnLst>
              <a:rect l="0" t="0" r="r" b="b"/>
              <a:pathLst>
                <a:path w="40" h="1001">
                  <a:moveTo>
                    <a:pt x="0" y="983"/>
                  </a:moveTo>
                  <a:lnTo>
                    <a:pt x="0" y="950"/>
                  </a:lnTo>
                  <a:lnTo>
                    <a:pt x="0" y="947"/>
                  </a:lnTo>
                  <a:lnTo>
                    <a:pt x="2" y="943"/>
                  </a:lnTo>
                  <a:lnTo>
                    <a:pt x="3" y="940"/>
                  </a:lnTo>
                  <a:lnTo>
                    <a:pt x="5" y="937"/>
                  </a:lnTo>
                  <a:lnTo>
                    <a:pt x="8" y="935"/>
                  </a:lnTo>
                  <a:lnTo>
                    <a:pt x="11" y="934"/>
                  </a:lnTo>
                  <a:lnTo>
                    <a:pt x="15" y="932"/>
                  </a:lnTo>
                  <a:lnTo>
                    <a:pt x="18" y="932"/>
                  </a:lnTo>
                  <a:lnTo>
                    <a:pt x="21" y="932"/>
                  </a:lnTo>
                  <a:lnTo>
                    <a:pt x="24" y="934"/>
                  </a:lnTo>
                  <a:lnTo>
                    <a:pt x="27" y="935"/>
                  </a:lnTo>
                  <a:lnTo>
                    <a:pt x="31" y="937"/>
                  </a:lnTo>
                  <a:lnTo>
                    <a:pt x="32" y="940"/>
                  </a:lnTo>
                  <a:lnTo>
                    <a:pt x="34" y="943"/>
                  </a:lnTo>
                  <a:lnTo>
                    <a:pt x="34" y="947"/>
                  </a:lnTo>
                  <a:lnTo>
                    <a:pt x="35" y="950"/>
                  </a:lnTo>
                  <a:lnTo>
                    <a:pt x="35" y="985"/>
                  </a:lnTo>
                  <a:lnTo>
                    <a:pt x="34" y="988"/>
                  </a:lnTo>
                  <a:lnTo>
                    <a:pt x="34" y="991"/>
                  </a:lnTo>
                  <a:lnTo>
                    <a:pt x="32" y="995"/>
                  </a:lnTo>
                  <a:lnTo>
                    <a:pt x="29" y="996"/>
                  </a:lnTo>
                  <a:lnTo>
                    <a:pt x="27" y="998"/>
                  </a:lnTo>
                  <a:lnTo>
                    <a:pt x="24" y="999"/>
                  </a:lnTo>
                  <a:lnTo>
                    <a:pt x="21" y="1001"/>
                  </a:lnTo>
                  <a:lnTo>
                    <a:pt x="18" y="1001"/>
                  </a:lnTo>
                  <a:lnTo>
                    <a:pt x="13" y="1001"/>
                  </a:lnTo>
                  <a:lnTo>
                    <a:pt x="10" y="999"/>
                  </a:lnTo>
                  <a:lnTo>
                    <a:pt x="8" y="998"/>
                  </a:lnTo>
                  <a:lnTo>
                    <a:pt x="5" y="996"/>
                  </a:lnTo>
                  <a:lnTo>
                    <a:pt x="3" y="993"/>
                  </a:lnTo>
                  <a:lnTo>
                    <a:pt x="2" y="991"/>
                  </a:lnTo>
                  <a:lnTo>
                    <a:pt x="0" y="988"/>
                  </a:lnTo>
                  <a:lnTo>
                    <a:pt x="0" y="983"/>
                  </a:lnTo>
                  <a:lnTo>
                    <a:pt x="0" y="983"/>
                  </a:lnTo>
                  <a:close/>
                  <a:moveTo>
                    <a:pt x="0" y="881"/>
                  </a:moveTo>
                  <a:lnTo>
                    <a:pt x="0" y="846"/>
                  </a:lnTo>
                  <a:lnTo>
                    <a:pt x="2" y="843"/>
                  </a:lnTo>
                  <a:lnTo>
                    <a:pt x="2" y="840"/>
                  </a:lnTo>
                  <a:lnTo>
                    <a:pt x="3" y="836"/>
                  </a:lnTo>
                  <a:lnTo>
                    <a:pt x="7" y="833"/>
                  </a:lnTo>
                  <a:lnTo>
                    <a:pt x="8" y="832"/>
                  </a:lnTo>
                  <a:lnTo>
                    <a:pt x="11" y="830"/>
                  </a:lnTo>
                  <a:lnTo>
                    <a:pt x="15" y="828"/>
                  </a:lnTo>
                  <a:lnTo>
                    <a:pt x="18" y="828"/>
                  </a:lnTo>
                  <a:lnTo>
                    <a:pt x="21" y="830"/>
                  </a:lnTo>
                  <a:lnTo>
                    <a:pt x="24" y="830"/>
                  </a:lnTo>
                  <a:lnTo>
                    <a:pt x="27" y="832"/>
                  </a:lnTo>
                  <a:lnTo>
                    <a:pt x="31" y="835"/>
                  </a:lnTo>
                  <a:lnTo>
                    <a:pt x="32" y="836"/>
                  </a:lnTo>
                  <a:lnTo>
                    <a:pt x="34" y="840"/>
                  </a:lnTo>
                  <a:lnTo>
                    <a:pt x="35" y="843"/>
                  </a:lnTo>
                  <a:lnTo>
                    <a:pt x="35" y="846"/>
                  </a:lnTo>
                  <a:lnTo>
                    <a:pt x="35" y="881"/>
                  </a:lnTo>
                  <a:lnTo>
                    <a:pt x="35" y="884"/>
                  </a:lnTo>
                  <a:lnTo>
                    <a:pt x="34" y="887"/>
                  </a:lnTo>
                  <a:lnTo>
                    <a:pt x="32" y="891"/>
                  </a:lnTo>
                  <a:lnTo>
                    <a:pt x="31" y="892"/>
                  </a:lnTo>
                  <a:lnTo>
                    <a:pt x="27" y="895"/>
                  </a:lnTo>
                  <a:lnTo>
                    <a:pt x="24" y="897"/>
                  </a:lnTo>
                  <a:lnTo>
                    <a:pt x="21" y="897"/>
                  </a:lnTo>
                  <a:lnTo>
                    <a:pt x="18" y="899"/>
                  </a:lnTo>
                  <a:lnTo>
                    <a:pt x="15" y="897"/>
                  </a:lnTo>
                  <a:lnTo>
                    <a:pt x="11" y="897"/>
                  </a:lnTo>
                  <a:lnTo>
                    <a:pt x="8" y="895"/>
                  </a:lnTo>
                  <a:lnTo>
                    <a:pt x="5" y="892"/>
                  </a:lnTo>
                  <a:lnTo>
                    <a:pt x="3" y="891"/>
                  </a:lnTo>
                  <a:lnTo>
                    <a:pt x="2" y="887"/>
                  </a:lnTo>
                  <a:lnTo>
                    <a:pt x="0" y="884"/>
                  </a:lnTo>
                  <a:lnTo>
                    <a:pt x="0" y="881"/>
                  </a:lnTo>
                  <a:lnTo>
                    <a:pt x="0" y="881"/>
                  </a:lnTo>
                  <a:close/>
                  <a:moveTo>
                    <a:pt x="2" y="777"/>
                  </a:moveTo>
                  <a:lnTo>
                    <a:pt x="2" y="742"/>
                  </a:lnTo>
                  <a:lnTo>
                    <a:pt x="2" y="739"/>
                  </a:lnTo>
                  <a:lnTo>
                    <a:pt x="3" y="736"/>
                  </a:lnTo>
                  <a:lnTo>
                    <a:pt x="5" y="732"/>
                  </a:lnTo>
                  <a:lnTo>
                    <a:pt x="7" y="731"/>
                  </a:lnTo>
                  <a:lnTo>
                    <a:pt x="10" y="728"/>
                  </a:lnTo>
                  <a:lnTo>
                    <a:pt x="11" y="726"/>
                  </a:lnTo>
                  <a:lnTo>
                    <a:pt x="15" y="726"/>
                  </a:lnTo>
                  <a:lnTo>
                    <a:pt x="19" y="726"/>
                  </a:lnTo>
                  <a:lnTo>
                    <a:pt x="23" y="726"/>
                  </a:lnTo>
                  <a:lnTo>
                    <a:pt x="26" y="726"/>
                  </a:lnTo>
                  <a:lnTo>
                    <a:pt x="29" y="728"/>
                  </a:lnTo>
                  <a:lnTo>
                    <a:pt x="31" y="731"/>
                  </a:lnTo>
                  <a:lnTo>
                    <a:pt x="34" y="732"/>
                  </a:lnTo>
                  <a:lnTo>
                    <a:pt x="35" y="736"/>
                  </a:lnTo>
                  <a:lnTo>
                    <a:pt x="35" y="739"/>
                  </a:lnTo>
                  <a:lnTo>
                    <a:pt x="35" y="742"/>
                  </a:lnTo>
                  <a:lnTo>
                    <a:pt x="35" y="777"/>
                  </a:lnTo>
                  <a:lnTo>
                    <a:pt x="35" y="780"/>
                  </a:lnTo>
                  <a:lnTo>
                    <a:pt x="34" y="784"/>
                  </a:lnTo>
                  <a:lnTo>
                    <a:pt x="32" y="787"/>
                  </a:lnTo>
                  <a:lnTo>
                    <a:pt x="31" y="790"/>
                  </a:lnTo>
                  <a:lnTo>
                    <a:pt x="27" y="792"/>
                  </a:lnTo>
                  <a:lnTo>
                    <a:pt x="26" y="793"/>
                  </a:lnTo>
                  <a:lnTo>
                    <a:pt x="23" y="795"/>
                  </a:lnTo>
                  <a:lnTo>
                    <a:pt x="18" y="795"/>
                  </a:lnTo>
                  <a:lnTo>
                    <a:pt x="15" y="795"/>
                  </a:lnTo>
                  <a:lnTo>
                    <a:pt x="11" y="793"/>
                  </a:lnTo>
                  <a:lnTo>
                    <a:pt x="8" y="792"/>
                  </a:lnTo>
                  <a:lnTo>
                    <a:pt x="7" y="788"/>
                  </a:lnTo>
                  <a:lnTo>
                    <a:pt x="3" y="787"/>
                  </a:lnTo>
                  <a:lnTo>
                    <a:pt x="2" y="784"/>
                  </a:lnTo>
                  <a:lnTo>
                    <a:pt x="2" y="780"/>
                  </a:lnTo>
                  <a:lnTo>
                    <a:pt x="2" y="777"/>
                  </a:lnTo>
                  <a:lnTo>
                    <a:pt x="2" y="777"/>
                  </a:lnTo>
                  <a:close/>
                  <a:moveTo>
                    <a:pt x="2" y="673"/>
                  </a:moveTo>
                  <a:lnTo>
                    <a:pt x="2" y="640"/>
                  </a:lnTo>
                  <a:lnTo>
                    <a:pt x="2" y="635"/>
                  </a:lnTo>
                  <a:lnTo>
                    <a:pt x="3" y="632"/>
                  </a:lnTo>
                  <a:lnTo>
                    <a:pt x="5" y="628"/>
                  </a:lnTo>
                  <a:lnTo>
                    <a:pt x="7" y="627"/>
                  </a:lnTo>
                  <a:lnTo>
                    <a:pt x="10" y="625"/>
                  </a:lnTo>
                  <a:lnTo>
                    <a:pt x="13" y="624"/>
                  </a:lnTo>
                  <a:lnTo>
                    <a:pt x="16" y="622"/>
                  </a:lnTo>
                  <a:lnTo>
                    <a:pt x="19" y="622"/>
                  </a:lnTo>
                  <a:lnTo>
                    <a:pt x="23" y="622"/>
                  </a:lnTo>
                  <a:lnTo>
                    <a:pt x="26" y="624"/>
                  </a:lnTo>
                  <a:lnTo>
                    <a:pt x="29" y="625"/>
                  </a:lnTo>
                  <a:lnTo>
                    <a:pt x="32" y="627"/>
                  </a:lnTo>
                  <a:lnTo>
                    <a:pt x="34" y="630"/>
                  </a:lnTo>
                  <a:lnTo>
                    <a:pt x="35" y="632"/>
                  </a:lnTo>
                  <a:lnTo>
                    <a:pt x="37" y="635"/>
                  </a:lnTo>
                  <a:lnTo>
                    <a:pt x="37" y="640"/>
                  </a:lnTo>
                  <a:lnTo>
                    <a:pt x="37" y="673"/>
                  </a:lnTo>
                  <a:lnTo>
                    <a:pt x="35" y="676"/>
                  </a:lnTo>
                  <a:lnTo>
                    <a:pt x="35" y="680"/>
                  </a:lnTo>
                  <a:lnTo>
                    <a:pt x="34" y="683"/>
                  </a:lnTo>
                  <a:lnTo>
                    <a:pt x="31" y="686"/>
                  </a:lnTo>
                  <a:lnTo>
                    <a:pt x="29" y="688"/>
                  </a:lnTo>
                  <a:lnTo>
                    <a:pt x="26" y="689"/>
                  </a:lnTo>
                  <a:lnTo>
                    <a:pt x="23" y="691"/>
                  </a:lnTo>
                  <a:lnTo>
                    <a:pt x="19" y="691"/>
                  </a:lnTo>
                  <a:lnTo>
                    <a:pt x="16" y="691"/>
                  </a:lnTo>
                  <a:lnTo>
                    <a:pt x="13" y="689"/>
                  </a:lnTo>
                  <a:lnTo>
                    <a:pt x="10" y="688"/>
                  </a:lnTo>
                  <a:lnTo>
                    <a:pt x="7" y="686"/>
                  </a:lnTo>
                  <a:lnTo>
                    <a:pt x="5" y="683"/>
                  </a:lnTo>
                  <a:lnTo>
                    <a:pt x="3" y="680"/>
                  </a:lnTo>
                  <a:lnTo>
                    <a:pt x="2" y="676"/>
                  </a:lnTo>
                  <a:lnTo>
                    <a:pt x="2" y="673"/>
                  </a:lnTo>
                  <a:lnTo>
                    <a:pt x="2" y="673"/>
                  </a:lnTo>
                  <a:close/>
                  <a:moveTo>
                    <a:pt x="2" y="569"/>
                  </a:moveTo>
                  <a:lnTo>
                    <a:pt x="3" y="536"/>
                  </a:lnTo>
                  <a:lnTo>
                    <a:pt x="3" y="531"/>
                  </a:lnTo>
                  <a:lnTo>
                    <a:pt x="3" y="528"/>
                  </a:lnTo>
                  <a:lnTo>
                    <a:pt x="5" y="526"/>
                  </a:lnTo>
                  <a:lnTo>
                    <a:pt x="8" y="523"/>
                  </a:lnTo>
                  <a:lnTo>
                    <a:pt x="10" y="521"/>
                  </a:lnTo>
                  <a:lnTo>
                    <a:pt x="13" y="520"/>
                  </a:lnTo>
                  <a:lnTo>
                    <a:pt x="16" y="518"/>
                  </a:lnTo>
                  <a:lnTo>
                    <a:pt x="19" y="518"/>
                  </a:lnTo>
                  <a:lnTo>
                    <a:pt x="24" y="518"/>
                  </a:lnTo>
                  <a:lnTo>
                    <a:pt x="27" y="520"/>
                  </a:lnTo>
                  <a:lnTo>
                    <a:pt x="29" y="521"/>
                  </a:lnTo>
                  <a:lnTo>
                    <a:pt x="32" y="523"/>
                  </a:lnTo>
                  <a:lnTo>
                    <a:pt x="34" y="526"/>
                  </a:lnTo>
                  <a:lnTo>
                    <a:pt x="35" y="529"/>
                  </a:lnTo>
                  <a:lnTo>
                    <a:pt x="37" y="532"/>
                  </a:lnTo>
                  <a:lnTo>
                    <a:pt x="37" y="536"/>
                  </a:lnTo>
                  <a:lnTo>
                    <a:pt x="37" y="569"/>
                  </a:lnTo>
                  <a:lnTo>
                    <a:pt x="37" y="574"/>
                  </a:lnTo>
                  <a:lnTo>
                    <a:pt x="35" y="577"/>
                  </a:lnTo>
                  <a:lnTo>
                    <a:pt x="34" y="579"/>
                  </a:lnTo>
                  <a:lnTo>
                    <a:pt x="32" y="582"/>
                  </a:lnTo>
                  <a:lnTo>
                    <a:pt x="29" y="584"/>
                  </a:lnTo>
                  <a:lnTo>
                    <a:pt x="26" y="585"/>
                  </a:lnTo>
                  <a:lnTo>
                    <a:pt x="23" y="587"/>
                  </a:lnTo>
                  <a:lnTo>
                    <a:pt x="19" y="587"/>
                  </a:lnTo>
                  <a:lnTo>
                    <a:pt x="16" y="587"/>
                  </a:lnTo>
                  <a:lnTo>
                    <a:pt x="13" y="585"/>
                  </a:lnTo>
                  <a:lnTo>
                    <a:pt x="10" y="584"/>
                  </a:lnTo>
                  <a:lnTo>
                    <a:pt x="8" y="582"/>
                  </a:lnTo>
                  <a:lnTo>
                    <a:pt x="5" y="579"/>
                  </a:lnTo>
                  <a:lnTo>
                    <a:pt x="3" y="577"/>
                  </a:lnTo>
                  <a:lnTo>
                    <a:pt x="3" y="572"/>
                  </a:lnTo>
                  <a:lnTo>
                    <a:pt x="2" y="569"/>
                  </a:lnTo>
                  <a:lnTo>
                    <a:pt x="2" y="569"/>
                  </a:lnTo>
                  <a:close/>
                  <a:moveTo>
                    <a:pt x="3" y="467"/>
                  </a:moveTo>
                  <a:lnTo>
                    <a:pt x="3" y="432"/>
                  </a:lnTo>
                  <a:lnTo>
                    <a:pt x="3" y="428"/>
                  </a:lnTo>
                  <a:lnTo>
                    <a:pt x="5" y="425"/>
                  </a:lnTo>
                  <a:lnTo>
                    <a:pt x="7" y="422"/>
                  </a:lnTo>
                  <a:lnTo>
                    <a:pt x="8" y="419"/>
                  </a:lnTo>
                  <a:lnTo>
                    <a:pt x="11" y="417"/>
                  </a:lnTo>
                  <a:lnTo>
                    <a:pt x="15" y="416"/>
                  </a:lnTo>
                  <a:lnTo>
                    <a:pt x="18" y="414"/>
                  </a:lnTo>
                  <a:lnTo>
                    <a:pt x="21" y="414"/>
                  </a:lnTo>
                  <a:lnTo>
                    <a:pt x="24" y="414"/>
                  </a:lnTo>
                  <a:lnTo>
                    <a:pt x="27" y="416"/>
                  </a:lnTo>
                  <a:lnTo>
                    <a:pt x="31" y="417"/>
                  </a:lnTo>
                  <a:lnTo>
                    <a:pt x="32" y="419"/>
                  </a:lnTo>
                  <a:lnTo>
                    <a:pt x="35" y="422"/>
                  </a:lnTo>
                  <a:lnTo>
                    <a:pt x="37" y="425"/>
                  </a:lnTo>
                  <a:lnTo>
                    <a:pt x="37" y="428"/>
                  </a:lnTo>
                  <a:lnTo>
                    <a:pt x="39" y="432"/>
                  </a:lnTo>
                  <a:lnTo>
                    <a:pt x="37" y="467"/>
                  </a:lnTo>
                  <a:lnTo>
                    <a:pt x="37" y="470"/>
                  </a:lnTo>
                  <a:lnTo>
                    <a:pt x="37" y="473"/>
                  </a:lnTo>
                  <a:lnTo>
                    <a:pt x="35" y="476"/>
                  </a:lnTo>
                  <a:lnTo>
                    <a:pt x="32" y="478"/>
                  </a:lnTo>
                  <a:lnTo>
                    <a:pt x="31" y="481"/>
                  </a:lnTo>
                  <a:lnTo>
                    <a:pt x="27" y="483"/>
                  </a:lnTo>
                  <a:lnTo>
                    <a:pt x="24" y="483"/>
                  </a:lnTo>
                  <a:lnTo>
                    <a:pt x="21" y="483"/>
                  </a:lnTo>
                  <a:lnTo>
                    <a:pt x="16" y="483"/>
                  </a:lnTo>
                  <a:lnTo>
                    <a:pt x="13" y="481"/>
                  </a:lnTo>
                  <a:lnTo>
                    <a:pt x="10" y="480"/>
                  </a:lnTo>
                  <a:lnTo>
                    <a:pt x="8" y="478"/>
                  </a:lnTo>
                  <a:lnTo>
                    <a:pt x="7" y="476"/>
                  </a:lnTo>
                  <a:lnTo>
                    <a:pt x="5" y="473"/>
                  </a:lnTo>
                  <a:lnTo>
                    <a:pt x="3" y="470"/>
                  </a:lnTo>
                  <a:lnTo>
                    <a:pt x="3" y="467"/>
                  </a:lnTo>
                  <a:lnTo>
                    <a:pt x="3" y="467"/>
                  </a:lnTo>
                  <a:close/>
                  <a:moveTo>
                    <a:pt x="3" y="363"/>
                  </a:moveTo>
                  <a:lnTo>
                    <a:pt x="3" y="328"/>
                  </a:lnTo>
                  <a:lnTo>
                    <a:pt x="3" y="324"/>
                  </a:lnTo>
                  <a:lnTo>
                    <a:pt x="5" y="321"/>
                  </a:lnTo>
                  <a:lnTo>
                    <a:pt x="7" y="318"/>
                  </a:lnTo>
                  <a:lnTo>
                    <a:pt x="8" y="316"/>
                  </a:lnTo>
                  <a:lnTo>
                    <a:pt x="11" y="313"/>
                  </a:lnTo>
                  <a:lnTo>
                    <a:pt x="15" y="312"/>
                  </a:lnTo>
                  <a:lnTo>
                    <a:pt x="18" y="312"/>
                  </a:lnTo>
                  <a:lnTo>
                    <a:pt x="21" y="310"/>
                  </a:lnTo>
                  <a:lnTo>
                    <a:pt x="24" y="312"/>
                  </a:lnTo>
                  <a:lnTo>
                    <a:pt x="27" y="312"/>
                  </a:lnTo>
                  <a:lnTo>
                    <a:pt x="31" y="313"/>
                  </a:lnTo>
                  <a:lnTo>
                    <a:pt x="34" y="316"/>
                  </a:lnTo>
                  <a:lnTo>
                    <a:pt x="35" y="318"/>
                  </a:lnTo>
                  <a:lnTo>
                    <a:pt x="37" y="321"/>
                  </a:lnTo>
                  <a:lnTo>
                    <a:pt x="39" y="324"/>
                  </a:lnTo>
                  <a:lnTo>
                    <a:pt x="39" y="328"/>
                  </a:lnTo>
                  <a:lnTo>
                    <a:pt x="39" y="363"/>
                  </a:lnTo>
                  <a:lnTo>
                    <a:pt x="39" y="366"/>
                  </a:lnTo>
                  <a:lnTo>
                    <a:pt x="37" y="369"/>
                  </a:lnTo>
                  <a:lnTo>
                    <a:pt x="35" y="372"/>
                  </a:lnTo>
                  <a:lnTo>
                    <a:pt x="34" y="374"/>
                  </a:lnTo>
                  <a:lnTo>
                    <a:pt x="31" y="377"/>
                  </a:lnTo>
                  <a:lnTo>
                    <a:pt x="27" y="379"/>
                  </a:lnTo>
                  <a:lnTo>
                    <a:pt x="24" y="379"/>
                  </a:lnTo>
                  <a:lnTo>
                    <a:pt x="21" y="380"/>
                  </a:lnTo>
                  <a:lnTo>
                    <a:pt x="18" y="379"/>
                  </a:lnTo>
                  <a:lnTo>
                    <a:pt x="15" y="379"/>
                  </a:lnTo>
                  <a:lnTo>
                    <a:pt x="11" y="377"/>
                  </a:lnTo>
                  <a:lnTo>
                    <a:pt x="8" y="374"/>
                  </a:lnTo>
                  <a:lnTo>
                    <a:pt x="7" y="372"/>
                  </a:lnTo>
                  <a:lnTo>
                    <a:pt x="5" y="369"/>
                  </a:lnTo>
                  <a:lnTo>
                    <a:pt x="3" y="366"/>
                  </a:lnTo>
                  <a:lnTo>
                    <a:pt x="3" y="363"/>
                  </a:lnTo>
                  <a:lnTo>
                    <a:pt x="3" y="363"/>
                  </a:lnTo>
                  <a:close/>
                  <a:moveTo>
                    <a:pt x="5" y="259"/>
                  </a:moveTo>
                  <a:lnTo>
                    <a:pt x="5" y="224"/>
                  </a:lnTo>
                  <a:lnTo>
                    <a:pt x="5" y="220"/>
                  </a:lnTo>
                  <a:lnTo>
                    <a:pt x="7" y="217"/>
                  </a:lnTo>
                  <a:lnTo>
                    <a:pt x="8" y="214"/>
                  </a:lnTo>
                  <a:lnTo>
                    <a:pt x="10" y="212"/>
                  </a:lnTo>
                  <a:lnTo>
                    <a:pt x="11" y="209"/>
                  </a:lnTo>
                  <a:lnTo>
                    <a:pt x="15" y="208"/>
                  </a:lnTo>
                  <a:lnTo>
                    <a:pt x="18" y="208"/>
                  </a:lnTo>
                  <a:lnTo>
                    <a:pt x="23" y="208"/>
                  </a:lnTo>
                  <a:lnTo>
                    <a:pt x="26" y="208"/>
                  </a:lnTo>
                  <a:lnTo>
                    <a:pt x="29" y="209"/>
                  </a:lnTo>
                  <a:lnTo>
                    <a:pt x="32" y="211"/>
                  </a:lnTo>
                  <a:lnTo>
                    <a:pt x="34" y="212"/>
                  </a:lnTo>
                  <a:lnTo>
                    <a:pt x="35" y="214"/>
                  </a:lnTo>
                  <a:lnTo>
                    <a:pt x="37" y="217"/>
                  </a:lnTo>
                  <a:lnTo>
                    <a:pt x="39" y="220"/>
                  </a:lnTo>
                  <a:lnTo>
                    <a:pt x="39" y="225"/>
                  </a:lnTo>
                  <a:lnTo>
                    <a:pt x="39" y="259"/>
                  </a:lnTo>
                  <a:lnTo>
                    <a:pt x="39" y="262"/>
                  </a:lnTo>
                  <a:lnTo>
                    <a:pt x="37" y="265"/>
                  </a:lnTo>
                  <a:lnTo>
                    <a:pt x="35" y="268"/>
                  </a:lnTo>
                  <a:lnTo>
                    <a:pt x="34" y="272"/>
                  </a:lnTo>
                  <a:lnTo>
                    <a:pt x="31" y="273"/>
                  </a:lnTo>
                  <a:lnTo>
                    <a:pt x="29" y="275"/>
                  </a:lnTo>
                  <a:lnTo>
                    <a:pt x="24" y="276"/>
                  </a:lnTo>
                  <a:lnTo>
                    <a:pt x="21" y="276"/>
                  </a:lnTo>
                  <a:lnTo>
                    <a:pt x="18" y="276"/>
                  </a:lnTo>
                  <a:lnTo>
                    <a:pt x="15" y="275"/>
                  </a:lnTo>
                  <a:lnTo>
                    <a:pt x="11" y="273"/>
                  </a:lnTo>
                  <a:lnTo>
                    <a:pt x="10" y="272"/>
                  </a:lnTo>
                  <a:lnTo>
                    <a:pt x="7" y="268"/>
                  </a:lnTo>
                  <a:lnTo>
                    <a:pt x="5" y="265"/>
                  </a:lnTo>
                  <a:lnTo>
                    <a:pt x="5" y="262"/>
                  </a:lnTo>
                  <a:lnTo>
                    <a:pt x="5" y="259"/>
                  </a:lnTo>
                  <a:lnTo>
                    <a:pt x="5" y="259"/>
                  </a:lnTo>
                  <a:close/>
                  <a:moveTo>
                    <a:pt x="5" y="155"/>
                  </a:moveTo>
                  <a:lnTo>
                    <a:pt x="5" y="121"/>
                  </a:lnTo>
                  <a:lnTo>
                    <a:pt x="5" y="116"/>
                  </a:lnTo>
                  <a:lnTo>
                    <a:pt x="7" y="113"/>
                  </a:lnTo>
                  <a:lnTo>
                    <a:pt x="8" y="112"/>
                  </a:lnTo>
                  <a:lnTo>
                    <a:pt x="10" y="108"/>
                  </a:lnTo>
                  <a:lnTo>
                    <a:pt x="13" y="107"/>
                  </a:lnTo>
                  <a:lnTo>
                    <a:pt x="16" y="105"/>
                  </a:lnTo>
                  <a:lnTo>
                    <a:pt x="19" y="104"/>
                  </a:lnTo>
                  <a:lnTo>
                    <a:pt x="23" y="104"/>
                  </a:lnTo>
                  <a:lnTo>
                    <a:pt x="26" y="104"/>
                  </a:lnTo>
                  <a:lnTo>
                    <a:pt x="29" y="105"/>
                  </a:lnTo>
                  <a:lnTo>
                    <a:pt x="32" y="107"/>
                  </a:lnTo>
                  <a:lnTo>
                    <a:pt x="35" y="108"/>
                  </a:lnTo>
                  <a:lnTo>
                    <a:pt x="37" y="112"/>
                  </a:lnTo>
                  <a:lnTo>
                    <a:pt x="39" y="113"/>
                  </a:lnTo>
                  <a:lnTo>
                    <a:pt x="39" y="116"/>
                  </a:lnTo>
                  <a:lnTo>
                    <a:pt x="40" y="121"/>
                  </a:lnTo>
                  <a:lnTo>
                    <a:pt x="40" y="155"/>
                  </a:lnTo>
                  <a:lnTo>
                    <a:pt x="39" y="158"/>
                  </a:lnTo>
                  <a:lnTo>
                    <a:pt x="39" y="161"/>
                  </a:lnTo>
                  <a:lnTo>
                    <a:pt x="37" y="164"/>
                  </a:lnTo>
                  <a:lnTo>
                    <a:pt x="34" y="168"/>
                  </a:lnTo>
                  <a:lnTo>
                    <a:pt x="32" y="169"/>
                  </a:lnTo>
                  <a:lnTo>
                    <a:pt x="29" y="171"/>
                  </a:lnTo>
                  <a:lnTo>
                    <a:pt x="26" y="172"/>
                  </a:lnTo>
                  <a:lnTo>
                    <a:pt x="23" y="172"/>
                  </a:lnTo>
                  <a:lnTo>
                    <a:pt x="18" y="172"/>
                  </a:lnTo>
                  <a:lnTo>
                    <a:pt x="15" y="171"/>
                  </a:lnTo>
                  <a:lnTo>
                    <a:pt x="13" y="169"/>
                  </a:lnTo>
                  <a:lnTo>
                    <a:pt x="10" y="168"/>
                  </a:lnTo>
                  <a:lnTo>
                    <a:pt x="8" y="164"/>
                  </a:lnTo>
                  <a:lnTo>
                    <a:pt x="7" y="161"/>
                  </a:lnTo>
                  <a:lnTo>
                    <a:pt x="5" y="158"/>
                  </a:lnTo>
                  <a:lnTo>
                    <a:pt x="5" y="155"/>
                  </a:lnTo>
                  <a:lnTo>
                    <a:pt x="5" y="155"/>
                  </a:lnTo>
                  <a:close/>
                  <a:moveTo>
                    <a:pt x="5" y="51"/>
                  </a:moveTo>
                  <a:lnTo>
                    <a:pt x="5" y="17"/>
                  </a:lnTo>
                  <a:lnTo>
                    <a:pt x="7" y="14"/>
                  </a:lnTo>
                  <a:lnTo>
                    <a:pt x="7" y="11"/>
                  </a:lnTo>
                  <a:lnTo>
                    <a:pt x="8" y="8"/>
                  </a:lnTo>
                  <a:lnTo>
                    <a:pt x="11" y="4"/>
                  </a:lnTo>
                  <a:lnTo>
                    <a:pt x="13" y="3"/>
                  </a:lnTo>
                  <a:lnTo>
                    <a:pt x="16" y="1"/>
                  </a:lnTo>
                  <a:lnTo>
                    <a:pt x="19" y="0"/>
                  </a:lnTo>
                  <a:lnTo>
                    <a:pt x="23" y="0"/>
                  </a:lnTo>
                  <a:lnTo>
                    <a:pt x="26" y="0"/>
                  </a:lnTo>
                  <a:lnTo>
                    <a:pt x="29" y="1"/>
                  </a:lnTo>
                  <a:lnTo>
                    <a:pt x="32" y="3"/>
                  </a:lnTo>
                  <a:lnTo>
                    <a:pt x="35" y="4"/>
                  </a:lnTo>
                  <a:lnTo>
                    <a:pt x="37" y="8"/>
                  </a:lnTo>
                  <a:lnTo>
                    <a:pt x="39" y="11"/>
                  </a:lnTo>
                  <a:lnTo>
                    <a:pt x="40" y="14"/>
                  </a:lnTo>
                  <a:lnTo>
                    <a:pt x="40" y="17"/>
                  </a:lnTo>
                  <a:lnTo>
                    <a:pt x="40" y="52"/>
                  </a:lnTo>
                  <a:lnTo>
                    <a:pt x="40" y="56"/>
                  </a:lnTo>
                  <a:lnTo>
                    <a:pt x="39" y="59"/>
                  </a:lnTo>
                  <a:lnTo>
                    <a:pt x="37" y="62"/>
                  </a:lnTo>
                  <a:lnTo>
                    <a:pt x="35" y="64"/>
                  </a:lnTo>
                  <a:lnTo>
                    <a:pt x="32" y="65"/>
                  </a:lnTo>
                  <a:lnTo>
                    <a:pt x="29" y="67"/>
                  </a:lnTo>
                  <a:lnTo>
                    <a:pt x="26" y="68"/>
                  </a:lnTo>
                  <a:lnTo>
                    <a:pt x="23" y="68"/>
                  </a:lnTo>
                  <a:lnTo>
                    <a:pt x="19" y="68"/>
                  </a:lnTo>
                  <a:lnTo>
                    <a:pt x="16" y="67"/>
                  </a:lnTo>
                  <a:lnTo>
                    <a:pt x="13" y="65"/>
                  </a:lnTo>
                  <a:lnTo>
                    <a:pt x="10" y="64"/>
                  </a:lnTo>
                  <a:lnTo>
                    <a:pt x="8" y="60"/>
                  </a:lnTo>
                  <a:lnTo>
                    <a:pt x="7" y="59"/>
                  </a:lnTo>
                  <a:lnTo>
                    <a:pt x="5" y="56"/>
                  </a:lnTo>
                  <a:lnTo>
                    <a:pt x="5" y="51"/>
                  </a:lnTo>
                  <a:lnTo>
                    <a:pt x="5" y="51"/>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56" name="Freeform 72"/>
            <p:cNvSpPr>
              <a:spLocks noEditPoints="1"/>
            </p:cNvSpPr>
            <p:nvPr/>
          </p:nvSpPr>
          <p:spPr bwMode="auto">
            <a:xfrm>
              <a:off x="4957763" y="3138488"/>
              <a:ext cx="301625" cy="25400"/>
            </a:xfrm>
            <a:custGeom>
              <a:avLst/>
              <a:gdLst/>
              <a:ahLst/>
              <a:cxnLst>
                <a:cxn ang="0">
                  <a:pos x="54" y="0"/>
                </a:cxn>
                <a:cxn ang="0">
                  <a:pos x="64" y="5"/>
                </a:cxn>
                <a:cxn ang="0">
                  <a:pos x="67" y="13"/>
                </a:cxn>
                <a:cxn ang="0">
                  <a:pos x="67" y="24"/>
                </a:cxn>
                <a:cxn ang="0">
                  <a:pos x="60" y="30"/>
                </a:cxn>
                <a:cxn ang="0">
                  <a:pos x="51" y="34"/>
                </a:cxn>
                <a:cxn ang="0">
                  <a:pos x="9" y="32"/>
                </a:cxn>
                <a:cxn ang="0">
                  <a:pos x="1" y="26"/>
                </a:cxn>
                <a:cxn ang="0">
                  <a:pos x="0" y="16"/>
                </a:cxn>
                <a:cxn ang="0">
                  <a:pos x="1" y="6"/>
                </a:cxn>
                <a:cxn ang="0">
                  <a:pos x="9" y="0"/>
                </a:cxn>
                <a:cxn ang="0">
                  <a:pos x="16" y="0"/>
                </a:cxn>
                <a:cxn ang="0">
                  <a:pos x="158" y="0"/>
                </a:cxn>
                <a:cxn ang="0">
                  <a:pos x="166" y="5"/>
                </a:cxn>
                <a:cxn ang="0">
                  <a:pos x="171" y="13"/>
                </a:cxn>
                <a:cxn ang="0">
                  <a:pos x="171" y="24"/>
                </a:cxn>
                <a:cxn ang="0">
                  <a:pos x="164" y="30"/>
                </a:cxn>
                <a:cxn ang="0">
                  <a:pos x="155" y="34"/>
                </a:cxn>
                <a:cxn ang="0">
                  <a:pos x="113" y="32"/>
                </a:cxn>
                <a:cxn ang="0">
                  <a:pos x="105" y="26"/>
                </a:cxn>
                <a:cxn ang="0">
                  <a:pos x="102" y="16"/>
                </a:cxn>
                <a:cxn ang="0">
                  <a:pos x="105" y="6"/>
                </a:cxn>
                <a:cxn ang="0">
                  <a:pos x="113" y="0"/>
                </a:cxn>
                <a:cxn ang="0">
                  <a:pos x="120" y="0"/>
                </a:cxn>
                <a:cxn ang="0">
                  <a:pos x="262" y="0"/>
                </a:cxn>
                <a:cxn ang="0">
                  <a:pos x="270" y="5"/>
                </a:cxn>
                <a:cxn ang="0">
                  <a:pos x="275" y="13"/>
                </a:cxn>
                <a:cxn ang="0">
                  <a:pos x="273" y="24"/>
                </a:cxn>
                <a:cxn ang="0">
                  <a:pos x="268" y="30"/>
                </a:cxn>
                <a:cxn ang="0">
                  <a:pos x="259" y="34"/>
                </a:cxn>
                <a:cxn ang="0">
                  <a:pos x="217" y="32"/>
                </a:cxn>
                <a:cxn ang="0">
                  <a:pos x="209" y="26"/>
                </a:cxn>
                <a:cxn ang="0">
                  <a:pos x="206" y="16"/>
                </a:cxn>
                <a:cxn ang="0">
                  <a:pos x="209" y="6"/>
                </a:cxn>
                <a:cxn ang="0">
                  <a:pos x="217" y="0"/>
                </a:cxn>
                <a:cxn ang="0">
                  <a:pos x="224" y="0"/>
                </a:cxn>
                <a:cxn ang="0">
                  <a:pos x="364" y="0"/>
                </a:cxn>
                <a:cxn ang="0">
                  <a:pos x="374" y="5"/>
                </a:cxn>
                <a:cxn ang="0">
                  <a:pos x="379" y="13"/>
                </a:cxn>
                <a:cxn ang="0">
                  <a:pos x="377" y="24"/>
                </a:cxn>
                <a:cxn ang="0">
                  <a:pos x="371" y="30"/>
                </a:cxn>
                <a:cxn ang="0">
                  <a:pos x="361" y="34"/>
                </a:cxn>
                <a:cxn ang="0">
                  <a:pos x="320" y="32"/>
                </a:cxn>
                <a:cxn ang="0">
                  <a:pos x="313" y="26"/>
                </a:cxn>
                <a:cxn ang="0">
                  <a:pos x="310" y="16"/>
                </a:cxn>
                <a:cxn ang="0">
                  <a:pos x="313" y="6"/>
                </a:cxn>
                <a:cxn ang="0">
                  <a:pos x="320" y="0"/>
                </a:cxn>
                <a:cxn ang="0">
                  <a:pos x="328" y="0"/>
                </a:cxn>
              </a:cxnLst>
              <a:rect l="0" t="0" r="r" b="b"/>
              <a:pathLst>
                <a:path w="379" h="34">
                  <a:moveTo>
                    <a:pt x="16" y="0"/>
                  </a:moveTo>
                  <a:lnTo>
                    <a:pt x="51" y="0"/>
                  </a:lnTo>
                  <a:lnTo>
                    <a:pt x="54" y="0"/>
                  </a:lnTo>
                  <a:lnTo>
                    <a:pt x="57" y="0"/>
                  </a:lnTo>
                  <a:lnTo>
                    <a:pt x="60" y="2"/>
                  </a:lnTo>
                  <a:lnTo>
                    <a:pt x="64" y="5"/>
                  </a:lnTo>
                  <a:lnTo>
                    <a:pt x="65" y="6"/>
                  </a:lnTo>
                  <a:lnTo>
                    <a:pt x="67" y="10"/>
                  </a:lnTo>
                  <a:lnTo>
                    <a:pt x="67" y="13"/>
                  </a:lnTo>
                  <a:lnTo>
                    <a:pt x="68" y="16"/>
                  </a:lnTo>
                  <a:lnTo>
                    <a:pt x="67" y="21"/>
                  </a:lnTo>
                  <a:lnTo>
                    <a:pt x="67" y="24"/>
                  </a:lnTo>
                  <a:lnTo>
                    <a:pt x="65" y="26"/>
                  </a:lnTo>
                  <a:lnTo>
                    <a:pt x="64" y="29"/>
                  </a:lnTo>
                  <a:lnTo>
                    <a:pt x="60" y="30"/>
                  </a:lnTo>
                  <a:lnTo>
                    <a:pt x="57" y="32"/>
                  </a:lnTo>
                  <a:lnTo>
                    <a:pt x="54" y="34"/>
                  </a:lnTo>
                  <a:lnTo>
                    <a:pt x="51" y="34"/>
                  </a:lnTo>
                  <a:lnTo>
                    <a:pt x="16" y="34"/>
                  </a:lnTo>
                  <a:lnTo>
                    <a:pt x="12" y="34"/>
                  </a:lnTo>
                  <a:lnTo>
                    <a:pt x="9" y="32"/>
                  </a:lnTo>
                  <a:lnTo>
                    <a:pt x="6" y="30"/>
                  </a:lnTo>
                  <a:lnTo>
                    <a:pt x="4" y="29"/>
                  </a:lnTo>
                  <a:lnTo>
                    <a:pt x="1" y="26"/>
                  </a:lnTo>
                  <a:lnTo>
                    <a:pt x="0" y="24"/>
                  </a:lnTo>
                  <a:lnTo>
                    <a:pt x="0" y="21"/>
                  </a:lnTo>
                  <a:lnTo>
                    <a:pt x="0" y="16"/>
                  </a:lnTo>
                  <a:lnTo>
                    <a:pt x="0" y="13"/>
                  </a:lnTo>
                  <a:lnTo>
                    <a:pt x="0" y="10"/>
                  </a:lnTo>
                  <a:lnTo>
                    <a:pt x="1" y="6"/>
                  </a:lnTo>
                  <a:lnTo>
                    <a:pt x="4" y="5"/>
                  </a:lnTo>
                  <a:lnTo>
                    <a:pt x="6" y="2"/>
                  </a:lnTo>
                  <a:lnTo>
                    <a:pt x="9" y="0"/>
                  </a:lnTo>
                  <a:lnTo>
                    <a:pt x="12" y="0"/>
                  </a:lnTo>
                  <a:lnTo>
                    <a:pt x="16" y="0"/>
                  </a:lnTo>
                  <a:lnTo>
                    <a:pt x="16" y="0"/>
                  </a:lnTo>
                  <a:close/>
                  <a:moveTo>
                    <a:pt x="120" y="0"/>
                  </a:moveTo>
                  <a:lnTo>
                    <a:pt x="155" y="0"/>
                  </a:lnTo>
                  <a:lnTo>
                    <a:pt x="158" y="0"/>
                  </a:lnTo>
                  <a:lnTo>
                    <a:pt x="161" y="0"/>
                  </a:lnTo>
                  <a:lnTo>
                    <a:pt x="164" y="2"/>
                  </a:lnTo>
                  <a:lnTo>
                    <a:pt x="166" y="5"/>
                  </a:lnTo>
                  <a:lnTo>
                    <a:pt x="169" y="6"/>
                  </a:lnTo>
                  <a:lnTo>
                    <a:pt x="171" y="10"/>
                  </a:lnTo>
                  <a:lnTo>
                    <a:pt x="171" y="13"/>
                  </a:lnTo>
                  <a:lnTo>
                    <a:pt x="172" y="16"/>
                  </a:lnTo>
                  <a:lnTo>
                    <a:pt x="171" y="21"/>
                  </a:lnTo>
                  <a:lnTo>
                    <a:pt x="171" y="24"/>
                  </a:lnTo>
                  <a:lnTo>
                    <a:pt x="169" y="26"/>
                  </a:lnTo>
                  <a:lnTo>
                    <a:pt x="166" y="29"/>
                  </a:lnTo>
                  <a:lnTo>
                    <a:pt x="164" y="30"/>
                  </a:lnTo>
                  <a:lnTo>
                    <a:pt x="161" y="32"/>
                  </a:lnTo>
                  <a:lnTo>
                    <a:pt x="158" y="34"/>
                  </a:lnTo>
                  <a:lnTo>
                    <a:pt x="155" y="34"/>
                  </a:lnTo>
                  <a:lnTo>
                    <a:pt x="120" y="34"/>
                  </a:lnTo>
                  <a:lnTo>
                    <a:pt x="116" y="34"/>
                  </a:lnTo>
                  <a:lnTo>
                    <a:pt x="113" y="32"/>
                  </a:lnTo>
                  <a:lnTo>
                    <a:pt x="110" y="30"/>
                  </a:lnTo>
                  <a:lnTo>
                    <a:pt x="107" y="29"/>
                  </a:lnTo>
                  <a:lnTo>
                    <a:pt x="105" y="26"/>
                  </a:lnTo>
                  <a:lnTo>
                    <a:pt x="104" y="24"/>
                  </a:lnTo>
                  <a:lnTo>
                    <a:pt x="102" y="21"/>
                  </a:lnTo>
                  <a:lnTo>
                    <a:pt x="102" y="16"/>
                  </a:lnTo>
                  <a:lnTo>
                    <a:pt x="102" y="13"/>
                  </a:lnTo>
                  <a:lnTo>
                    <a:pt x="104" y="10"/>
                  </a:lnTo>
                  <a:lnTo>
                    <a:pt x="105" y="6"/>
                  </a:lnTo>
                  <a:lnTo>
                    <a:pt x="107" y="5"/>
                  </a:lnTo>
                  <a:lnTo>
                    <a:pt x="110" y="2"/>
                  </a:lnTo>
                  <a:lnTo>
                    <a:pt x="113" y="0"/>
                  </a:lnTo>
                  <a:lnTo>
                    <a:pt x="116" y="0"/>
                  </a:lnTo>
                  <a:lnTo>
                    <a:pt x="120" y="0"/>
                  </a:lnTo>
                  <a:lnTo>
                    <a:pt x="120" y="0"/>
                  </a:lnTo>
                  <a:close/>
                  <a:moveTo>
                    <a:pt x="224" y="0"/>
                  </a:moveTo>
                  <a:lnTo>
                    <a:pt x="259" y="0"/>
                  </a:lnTo>
                  <a:lnTo>
                    <a:pt x="262" y="0"/>
                  </a:lnTo>
                  <a:lnTo>
                    <a:pt x="265" y="0"/>
                  </a:lnTo>
                  <a:lnTo>
                    <a:pt x="268" y="2"/>
                  </a:lnTo>
                  <a:lnTo>
                    <a:pt x="270" y="5"/>
                  </a:lnTo>
                  <a:lnTo>
                    <a:pt x="272" y="6"/>
                  </a:lnTo>
                  <a:lnTo>
                    <a:pt x="273" y="10"/>
                  </a:lnTo>
                  <a:lnTo>
                    <a:pt x="275" y="13"/>
                  </a:lnTo>
                  <a:lnTo>
                    <a:pt x="275" y="16"/>
                  </a:lnTo>
                  <a:lnTo>
                    <a:pt x="275" y="21"/>
                  </a:lnTo>
                  <a:lnTo>
                    <a:pt x="273" y="24"/>
                  </a:lnTo>
                  <a:lnTo>
                    <a:pt x="272" y="26"/>
                  </a:lnTo>
                  <a:lnTo>
                    <a:pt x="270" y="29"/>
                  </a:lnTo>
                  <a:lnTo>
                    <a:pt x="268" y="30"/>
                  </a:lnTo>
                  <a:lnTo>
                    <a:pt x="265" y="32"/>
                  </a:lnTo>
                  <a:lnTo>
                    <a:pt x="262" y="34"/>
                  </a:lnTo>
                  <a:lnTo>
                    <a:pt x="259" y="34"/>
                  </a:lnTo>
                  <a:lnTo>
                    <a:pt x="224" y="34"/>
                  </a:lnTo>
                  <a:lnTo>
                    <a:pt x="220" y="34"/>
                  </a:lnTo>
                  <a:lnTo>
                    <a:pt x="217" y="32"/>
                  </a:lnTo>
                  <a:lnTo>
                    <a:pt x="214" y="30"/>
                  </a:lnTo>
                  <a:lnTo>
                    <a:pt x="211" y="29"/>
                  </a:lnTo>
                  <a:lnTo>
                    <a:pt x="209" y="26"/>
                  </a:lnTo>
                  <a:lnTo>
                    <a:pt x="208" y="24"/>
                  </a:lnTo>
                  <a:lnTo>
                    <a:pt x="206" y="21"/>
                  </a:lnTo>
                  <a:lnTo>
                    <a:pt x="206" y="16"/>
                  </a:lnTo>
                  <a:lnTo>
                    <a:pt x="206" y="13"/>
                  </a:lnTo>
                  <a:lnTo>
                    <a:pt x="208" y="10"/>
                  </a:lnTo>
                  <a:lnTo>
                    <a:pt x="209" y="6"/>
                  </a:lnTo>
                  <a:lnTo>
                    <a:pt x="211" y="5"/>
                  </a:lnTo>
                  <a:lnTo>
                    <a:pt x="214" y="2"/>
                  </a:lnTo>
                  <a:lnTo>
                    <a:pt x="217" y="0"/>
                  </a:lnTo>
                  <a:lnTo>
                    <a:pt x="220" y="0"/>
                  </a:lnTo>
                  <a:lnTo>
                    <a:pt x="224" y="0"/>
                  </a:lnTo>
                  <a:lnTo>
                    <a:pt x="224" y="0"/>
                  </a:lnTo>
                  <a:close/>
                  <a:moveTo>
                    <a:pt x="328" y="0"/>
                  </a:moveTo>
                  <a:lnTo>
                    <a:pt x="361" y="0"/>
                  </a:lnTo>
                  <a:lnTo>
                    <a:pt x="364" y="0"/>
                  </a:lnTo>
                  <a:lnTo>
                    <a:pt x="368" y="0"/>
                  </a:lnTo>
                  <a:lnTo>
                    <a:pt x="371" y="2"/>
                  </a:lnTo>
                  <a:lnTo>
                    <a:pt x="374" y="5"/>
                  </a:lnTo>
                  <a:lnTo>
                    <a:pt x="376" y="6"/>
                  </a:lnTo>
                  <a:lnTo>
                    <a:pt x="377" y="10"/>
                  </a:lnTo>
                  <a:lnTo>
                    <a:pt x="379" y="13"/>
                  </a:lnTo>
                  <a:lnTo>
                    <a:pt x="379" y="16"/>
                  </a:lnTo>
                  <a:lnTo>
                    <a:pt x="379" y="21"/>
                  </a:lnTo>
                  <a:lnTo>
                    <a:pt x="377" y="24"/>
                  </a:lnTo>
                  <a:lnTo>
                    <a:pt x="376" y="26"/>
                  </a:lnTo>
                  <a:lnTo>
                    <a:pt x="374" y="29"/>
                  </a:lnTo>
                  <a:lnTo>
                    <a:pt x="371" y="30"/>
                  </a:lnTo>
                  <a:lnTo>
                    <a:pt x="368" y="32"/>
                  </a:lnTo>
                  <a:lnTo>
                    <a:pt x="364" y="34"/>
                  </a:lnTo>
                  <a:lnTo>
                    <a:pt x="361" y="34"/>
                  </a:lnTo>
                  <a:lnTo>
                    <a:pt x="328" y="34"/>
                  </a:lnTo>
                  <a:lnTo>
                    <a:pt x="323" y="34"/>
                  </a:lnTo>
                  <a:lnTo>
                    <a:pt x="320" y="32"/>
                  </a:lnTo>
                  <a:lnTo>
                    <a:pt x="318" y="30"/>
                  </a:lnTo>
                  <a:lnTo>
                    <a:pt x="315" y="29"/>
                  </a:lnTo>
                  <a:lnTo>
                    <a:pt x="313" y="26"/>
                  </a:lnTo>
                  <a:lnTo>
                    <a:pt x="312" y="24"/>
                  </a:lnTo>
                  <a:lnTo>
                    <a:pt x="310" y="21"/>
                  </a:lnTo>
                  <a:lnTo>
                    <a:pt x="310" y="16"/>
                  </a:lnTo>
                  <a:lnTo>
                    <a:pt x="310" y="13"/>
                  </a:lnTo>
                  <a:lnTo>
                    <a:pt x="312" y="10"/>
                  </a:lnTo>
                  <a:lnTo>
                    <a:pt x="313" y="6"/>
                  </a:lnTo>
                  <a:lnTo>
                    <a:pt x="315" y="5"/>
                  </a:lnTo>
                  <a:lnTo>
                    <a:pt x="318" y="2"/>
                  </a:lnTo>
                  <a:lnTo>
                    <a:pt x="320" y="0"/>
                  </a:lnTo>
                  <a:lnTo>
                    <a:pt x="323" y="0"/>
                  </a:lnTo>
                  <a:lnTo>
                    <a:pt x="328" y="0"/>
                  </a:lnTo>
                  <a:lnTo>
                    <a:pt x="328" y="0"/>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0" name="Line 76"/>
            <p:cNvSpPr>
              <a:spLocks noChangeShapeType="1"/>
            </p:cNvSpPr>
            <p:nvPr/>
          </p:nvSpPr>
          <p:spPr bwMode="auto">
            <a:xfrm flipV="1">
              <a:off x="5116513" y="3611563"/>
              <a:ext cx="1588" cy="16351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1" name="Line 77"/>
            <p:cNvSpPr>
              <a:spLocks noChangeShapeType="1"/>
            </p:cNvSpPr>
            <p:nvPr/>
          </p:nvSpPr>
          <p:spPr bwMode="auto">
            <a:xfrm flipH="1" flipV="1">
              <a:off x="5146675" y="3521075"/>
              <a:ext cx="4763" cy="2540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2" name="Line 78"/>
            <p:cNvSpPr>
              <a:spLocks noChangeShapeType="1"/>
            </p:cNvSpPr>
            <p:nvPr/>
          </p:nvSpPr>
          <p:spPr bwMode="auto">
            <a:xfrm flipH="1" flipV="1">
              <a:off x="5186363" y="3389313"/>
              <a:ext cx="1588" cy="38576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63" name="Line 79"/>
            <p:cNvSpPr>
              <a:spLocks noChangeShapeType="1"/>
            </p:cNvSpPr>
            <p:nvPr/>
          </p:nvSpPr>
          <p:spPr bwMode="auto">
            <a:xfrm flipV="1">
              <a:off x="5080000" y="3689350"/>
              <a:ext cx="1588" cy="8572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29" name="Line 145"/>
            <p:cNvSpPr>
              <a:spLocks noChangeShapeType="1"/>
            </p:cNvSpPr>
            <p:nvPr/>
          </p:nvSpPr>
          <p:spPr bwMode="auto">
            <a:xfrm flipV="1">
              <a:off x="5262563" y="3184525"/>
              <a:ext cx="1588" cy="593725"/>
            </a:xfrm>
            <a:prstGeom prst="line">
              <a:avLst/>
            </a:prstGeom>
            <a:noFill/>
            <a:ln w="2857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30" name="Line 146"/>
            <p:cNvSpPr>
              <a:spLocks noChangeShapeType="1"/>
            </p:cNvSpPr>
            <p:nvPr/>
          </p:nvSpPr>
          <p:spPr bwMode="auto">
            <a:xfrm flipH="1" flipV="1">
              <a:off x="5222875" y="3252788"/>
              <a:ext cx="1588" cy="52228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grpSp>
        <p:nvGrpSpPr>
          <p:cNvPr id="16" name="Group 173"/>
          <p:cNvGrpSpPr/>
          <p:nvPr/>
        </p:nvGrpSpPr>
        <p:grpSpPr>
          <a:xfrm>
            <a:off x="5133976" y="1546225"/>
            <a:ext cx="3794125" cy="2238375"/>
            <a:chOff x="2662238" y="2070100"/>
            <a:chExt cx="3794125" cy="2238375"/>
          </a:xfrm>
        </p:grpSpPr>
        <p:sp>
          <p:nvSpPr>
            <p:cNvPr id="42093" name="Rectangle 109"/>
            <p:cNvSpPr>
              <a:spLocks noChangeArrowheads="1"/>
            </p:cNvSpPr>
            <p:nvPr/>
          </p:nvSpPr>
          <p:spPr bwMode="auto">
            <a:xfrm>
              <a:off x="4516438" y="2070100"/>
              <a:ext cx="311150" cy="174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rgbClr val="FF0000"/>
                  </a:solidFill>
                  <a:effectLst/>
                  <a:latin typeface="Arial" pitchFamily="34" charset="0"/>
                  <a:cs typeface="Arial" pitchFamily="34" charset="0"/>
                </a:rPr>
                <a:t>SLA</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 name="Group 172"/>
            <p:cNvGrpSpPr/>
            <p:nvPr/>
          </p:nvGrpSpPr>
          <p:grpSpPr>
            <a:xfrm>
              <a:off x="2662238" y="2070100"/>
              <a:ext cx="3794125" cy="2238375"/>
              <a:chOff x="2662238" y="2070100"/>
              <a:chExt cx="3794125" cy="2238375"/>
            </a:xfrm>
          </p:grpSpPr>
          <p:sp>
            <p:nvSpPr>
              <p:cNvPr id="42092" name="Rectangle 108"/>
              <p:cNvSpPr>
                <a:spLocks noChangeArrowheads="1"/>
              </p:cNvSpPr>
              <p:nvPr/>
            </p:nvSpPr>
            <p:spPr bwMode="auto">
              <a:xfrm>
                <a:off x="3781425" y="2070100"/>
                <a:ext cx="796925" cy="174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rgbClr val="FF0000"/>
                    </a:solidFill>
                    <a:effectLst/>
                    <a:latin typeface="Arial" pitchFamily="34" charset="0"/>
                    <a:cs typeface="Arial" pitchFamily="34" charset="0"/>
                  </a:rPr>
                  <a:t>Prefetching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094" name="Line 110"/>
              <p:cNvSpPr>
                <a:spLocks noChangeShapeType="1"/>
              </p:cNvSpPr>
              <p:nvPr/>
            </p:nvSpPr>
            <p:spPr bwMode="auto">
              <a:xfrm>
                <a:off x="2795588" y="2132013"/>
                <a:ext cx="1588" cy="188912"/>
              </a:xfrm>
              <a:prstGeom prst="line">
                <a:avLst/>
              </a:prstGeom>
              <a:no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95" name="Line 111"/>
              <p:cNvSpPr>
                <a:spLocks noChangeShapeType="1"/>
              </p:cNvSpPr>
              <p:nvPr/>
            </p:nvSpPr>
            <p:spPr bwMode="auto">
              <a:xfrm>
                <a:off x="5913438" y="2132013"/>
                <a:ext cx="1588" cy="180975"/>
              </a:xfrm>
              <a:prstGeom prst="line">
                <a:avLst/>
              </a:prstGeom>
              <a:no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96" name="Line 112"/>
              <p:cNvSpPr>
                <a:spLocks noChangeShapeType="1"/>
              </p:cNvSpPr>
              <p:nvPr/>
            </p:nvSpPr>
            <p:spPr bwMode="auto">
              <a:xfrm flipV="1">
                <a:off x="2909888" y="2220913"/>
                <a:ext cx="2909888" cy="1587"/>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97" name="Freeform 113"/>
              <p:cNvSpPr>
                <a:spLocks/>
              </p:cNvSpPr>
              <p:nvPr/>
            </p:nvSpPr>
            <p:spPr bwMode="auto">
              <a:xfrm>
                <a:off x="2795588" y="2181225"/>
                <a:ext cx="123825" cy="80962"/>
              </a:xfrm>
              <a:custGeom>
                <a:avLst/>
                <a:gdLst/>
                <a:ahLst/>
                <a:cxnLst>
                  <a:cxn ang="0">
                    <a:pos x="156" y="103"/>
                  </a:cxn>
                  <a:cxn ang="0">
                    <a:pos x="0" y="52"/>
                  </a:cxn>
                  <a:cxn ang="0">
                    <a:pos x="156" y="0"/>
                  </a:cxn>
                  <a:cxn ang="0">
                    <a:pos x="156" y="103"/>
                  </a:cxn>
                </a:cxnLst>
                <a:rect l="0" t="0" r="r" b="b"/>
                <a:pathLst>
                  <a:path w="156" h="103">
                    <a:moveTo>
                      <a:pt x="156" y="103"/>
                    </a:moveTo>
                    <a:lnTo>
                      <a:pt x="0" y="52"/>
                    </a:lnTo>
                    <a:lnTo>
                      <a:pt x="156" y="0"/>
                    </a:lnTo>
                    <a:lnTo>
                      <a:pt x="156" y="10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98" name="Freeform 114"/>
              <p:cNvSpPr>
                <a:spLocks/>
              </p:cNvSpPr>
              <p:nvPr/>
            </p:nvSpPr>
            <p:spPr bwMode="auto">
              <a:xfrm>
                <a:off x="5808663" y="2179638"/>
                <a:ext cx="123825" cy="82550"/>
              </a:xfrm>
              <a:custGeom>
                <a:avLst/>
                <a:gdLst/>
                <a:ahLst/>
                <a:cxnLst>
                  <a:cxn ang="0">
                    <a:pos x="0" y="0"/>
                  </a:cxn>
                  <a:cxn ang="0">
                    <a:pos x="157" y="51"/>
                  </a:cxn>
                  <a:cxn ang="0">
                    <a:pos x="2" y="104"/>
                  </a:cxn>
                  <a:cxn ang="0">
                    <a:pos x="0" y="0"/>
                  </a:cxn>
                </a:cxnLst>
                <a:rect l="0" t="0" r="r" b="b"/>
                <a:pathLst>
                  <a:path w="157" h="104">
                    <a:moveTo>
                      <a:pt x="0" y="0"/>
                    </a:moveTo>
                    <a:lnTo>
                      <a:pt x="157" y="51"/>
                    </a:lnTo>
                    <a:lnTo>
                      <a:pt x="2" y="104"/>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grpSp>
            <p:nvGrpSpPr>
              <p:cNvPr id="18" name="Group 171"/>
              <p:cNvGrpSpPr/>
              <p:nvPr/>
            </p:nvGrpSpPr>
            <p:grpSpPr>
              <a:xfrm>
                <a:off x="2662238" y="3530600"/>
                <a:ext cx="3794125" cy="777875"/>
                <a:chOff x="2662238" y="3530600"/>
                <a:chExt cx="3794125" cy="777875"/>
              </a:xfrm>
            </p:grpSpPr>
            <p:sp>
              <p:nvSpPr>
                <p:cNvPr id="169" name="Line 33"/>
                <p:cNvSpPr>
                  <a:spLocks noChangeShapeType="1"/>
                </p:cNvSpPr>
                <p:nvPr/>
              </p:nvSpPr>
              <p:spPr bwMode="auto">
                <a:xfrm>
                  <a:off x="2795588" y="3689350"/>
                  <a:ext cx="1588" cy="273050"/>
                </a:xfrm>
                <a:prstGeom prst="line">
                  <a:avLst/>
                </a:pr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17" name="Line 33"/>
                <p:cNvSpPr>
                  <a:spLocks noChangeShapeType="1"/>
                </p:cNvSpPr>
                <p:nvPr/>
              </p:nvSpPr>
              <p:spPr bwMode="auto">
                <a:xfrm>
                  <a:off x="5908675" y="3530600"/>
                  <a:ext cx="1588" cy="431800"/>
                </a:xfrm>
                <a:prstGeom prst="line">
                  <a:avLst/>
                </a:pr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18" name="Rectangle 34"/>
                <p:cNvSpPr>
                  <a:spLocks noChangeArrowheads="1"/>
                </p:cNvSpPr>
                <p:nvPr/>
              </p:nvSpPr>
              <p:spPr bwMode="auto">
                <a:xfrm>
                  <a:off x="5719763" y="3986213"/>
                  <a:ext cx="736600" cy="169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Prefetching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019" name="Rectangle 35"/>
                <p:cNvSpPr>
                  <a:spLocks noChangeArrowheads="1"/>
                </p:cNvSpPr>
                <p:nvPr/>
              </p:nvSpPr>
              <p:spPr bwMode="auto">
                <a:xfrm>
                  <a:off x="5746750" y="4138613"/>
                  <a:ext cx="644525" cy="169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0000"/>
                      </a:solidFill>
                      <a:effectLst/>
                      <a:latin typeface="Arial" pitchFamily="34" charset="0"/>
                      <a:cs typeface="Arial" pitchFamily="34" charset="0"/>
                    </a:rPr>
                    <a:t>completed</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Rectangle 34"/>
                <p:cNvSpPr>
                  <a:spLocks noChangeArrowheads="1"/>
                </p:cNvSpPr>
                <p:nvPr/>
              </p:nvSpPr>
              <p:spPr bwMode="auto">
                <a:xfrm>
                  <a:off x="2662238" y="4002187"/>
                  <a:ext cx="736600" cy="1698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0000"/>
                      </a:solidFill>
                      <a:effectLst/>
                      <a:latin typeface="Arial" pitchFamily="34" charset="0"/>
                      <a:cs typeface="Arial" pitchFamily="34" charset="0"/>
                    </a:rPr>
                    <a:t>Prefetching </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1" name="Rectangle 35"/>
                <p:cNvSpPr>
                  <a:spLocks noChangeArrowheads="1"/>
                </p:cNvSpPr>
                <p:nvPr/>
              </p:nvSpPr>
              <p:spPr bwMode="auto">
                <a:xfrm>
                  <a:off x="2720159" y="4154587"/>
                  <a:ext cx="24846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0000"/>
                      </a:solidFill>
                      <a:effectLst/>
                      <a:latin typeface="Arial" pitchFamily="34" charset="0"/>
                      <a:cs typeface="Arial" pitchFamily="34" charset="0"/>
                    </a:rPr>
                    <a:t>start</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grpSp>
        <p:nvGrpSpPr>
          <p:cNvPr id="19" name="Group 181"/>
          <p:cNvGrpSpPr/>
          <p:nvPr/>
        </p:nvGrpSpPr>
        <p:grpSpPr>
          <a:xfrm>
            <a:off x="4659313" y="1822450"/>
            <a:ext cx="4329113" cy="1482725"/>
            <a:chOff x="2181225" y="2344737"/>
            <a:chExt cx="4329113" cy="1482725"/>
          </a:xfrm>
        </p:grpSpPr>
        <p:grpSp>
          <p:nvGrpSpPr>
            <p:cNvPr id="20" name="Group 159"/>
            <p:cNvGrpSpPr/>
            <p:nvPr/>
          </p:nvGrpSpPr>
          <p:grpSpPr>
            <a:xfrm>
              <a:off x="2181225" y="2344737"/>
              <a:ext cx="4329113" cy="1482725"/>
              <a:chOff x="2178050" y="2336800"/>
              <a:chExt cx="4329113" cy="1482725"/>
            </a:xfrm>
          </p:grpSpPr>
          <p:sp>
            <p:nvSpPr>
              <p:cNvPr id="41991" name="Freeform 7"/>
              <p:cNvSpPr>
                <a:spLocks/>
              </p:cNvSpPr>
              <p:nvPr/>
            </p:nvSpPr>
            <p:spPr bwMode="auto">
              <a:xfrm>
                <a:off x="6403975" y="3736975"/>
                <a:ext cx="80963" cy="82550"/>
              </a:xfrm>
              <a:custGeom>
                <a:avLst/>
                <a:gdLst/>
                <a:ahLst/>
                <a:cxnLst>
                  <a:cxn ang="0">
                    <a:pos x="0" y="0"/>
                  </a:cxn>
                  <a:cxn ang="0">
                    <a:pos x="102" y="53"/>
                  </a:cxn>
                  <a:cxn ang="0">
                    <a:pos x="0" y="104"/>
                  </a:cxn>
                  <a:cxn ang="0">
                    <a:pos x="0" y="0"/>
                  </a:cxn>
                </a:cxnLst>
                <a:rect l="0" t="0" r="r" b="b"/>
                <a:pathLst>
                  <a:path w="102" h="104">
                    <a:moveTo>
                      <a:pt x="0" y="0"/>
                    </a:moveTo>
                    <a:lnTo>
                      <a:pt x="102" y="53"/>
                    </a:lnTo>
                    <a:lnTo>
                      <a:pt x="0" y="104"/>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1990" name="Line 6"/>
              <p:cNvSpPr>
                <a:spLocks noChangeShapeType="1"/>
              </p:cNvSpPr>
              <p:nvPr/>
            </p:nvSpPr>
            <p:spPr bwMode="auto">
              <a:xfrm>
                <a:off x="2390775" y="3778250"/>
                <a:ext cx="4022725" cy="1587"/>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1992" name="Freeform 8"/>
              <p:cNvSpPr>
                <a:spLocks noEditPoints="1"/>
              </p:cNvSpPr>
              <p:nvPr/>
            </p:nvSpPr>
            <p:spPr bwMode="auto">
              <a:xfrm>
                <a:off x="2390775" y="2986088"/>
                <a:ext cx="4116388" cy="7937"/>
              </a:xfrm>
              <a:custGeom>
                <a:avLst/>
                <a:gdLst/>
                <a:ahLst/>
                <a:cxnLst>
                  <a:cxn ang="0">
                    <a:pos x="3" y="11"/>
                  </a:cxn>
                  <a:cxn ang="0">
                    <a:pos x="229" y="2"/>
                  </a:cxn>
                  <a:cxn ang="0">
                    <a:pos x="138" y="3"/>
                  </a:cxn>
                  <a:cxn ang="0">
                    <a:pos x="367" y="10"/>
                  </a:cxn>
                  <a:cxn ang="0">
                    <a:pos x="282" y="0"/>
                  </a:cxn>
                  <a:cxn ang="0">
                    <a:pos x="418" y="11"/>
                  </a:cxn>
                  <a:cxn ang="0">
                    <a:pos x="643" y="2"/>
                  </a:cxn>
                  <a:cxn ang="0">
                    <a:pos x="554" y="3"/>
                  </a:cxn>
                  <a:cxn ang="0">
                    <a:pos x="781" y="10"/>
                  </a:cxn>
                  <a:cxn ang="0">
                    <a:pos x="696" y="0"/>
                  </a:cxn>
                  <a:cxn ang="0">
                    <a:pos x="832" y="11"/>
                  </a:cxn>
                  <a:cxn ang="0">
                    <a:pos x="1058" y="2"/>
                  </a:cxn>
                  <a:cxn ang="0">
                    <a:pos x="968" y="3"/>
                  </a:cxn>
                  <a:cxn ang="0">
                    <a:pos x="1196" y="10"/>
                  </a:cxn>
                  <a:cxn ang="0">
                    <a:pos x="1111" y="0"/>
                  </a:cxn>
                  <a:cxn ang="0">
                    <a:pos x="1247" y="11"/>
                  </a:cxn>
                  <a:cxn ang="0">
                    <a:pos x="1472" y="2"/>
                  </a:cxn>
                  <a:cxn ang="0">
                    <a:pos x="1383" y="3"/>
                  </a:cxn>
                  <a:cxn ang="0">
                    <a:pos x="1610" y="10"/>
                  </a:cxn>
                  <a:cxn ang="0">
                    <a:pos x="1527" y="0"/>
                  </a:cxn>
                  <a:cxn ang="0">
                    <a:pos x="1661" y="11"/>
                  </a:cxn>
                  <a:cxn ang="0">
                    <a:pos x="1887" y="2"/>
                  </a:cxn>
                  <a:cxn ang="0">
                    <a:pos x="1797" y="3"/>
                  </a:cxn>
                  <a:cxn ang="0">
                    <a:pos x="2026" y="10"/>
                  </a:cxn>
                  <a:cxn ang="0">
                    <a:pos x="1941" y="0"/>
                  </a:cxn>
                  <a:cxn ang="0">
                    <a:pos x="2077" y="11"/>
                  </a:cxn>
                  <a:cxn ang="0">
                    <a:pos x="2301" y="2"/>
                  </a:cxn>
                  <a:cxn ang="0">
                    <a:pos x="2212" y="3"/>
                  </a:cxn>
                  <a:cxn ang="0">
                    <a:pos x="2440" y="10"/>
                  </a:cxn>
                  <a:cxn ang="0">
                    <a:pos x="2356" y="0"/>
                  </a:cxn>
                  <a:cxn ang="0">
                    <a:pos x="2492" y="11"/>
                  </a:cxn>
                  <a:cxn ang="0">
                    <a:pos x="2717" y="2"/>
                  </a:cxn>
                  <a:cxn ang="0">
                    <a:pos x="2626" y="3"/>
                  </a:cxn>
                  <a:cxn ang="0">
                    <a:pos x="2855" y="10"/>
                  </a:cxn>
                  <a:cxn ang="0">
                    <a:pos x="2770" y="0"/>
                  </a:cxn>
                  <a:cxn ang="0">
                    <a:pos x="2906" y="11"/>
                  </a:cxn>
                  <a:cxn ang="0">
                    <a:pos x="3132" y="2"/>
                  </a:cxn>
                  <a:cxn ang="0">
                    <a:pos x="3040" y="3"/>
                  </a:cxn>
                  <a:cxn ang="0">
                    <a:pos x="3269" y="10"/>
                  </a:cxn>
                  <a:cxn ang="0">
                    <a:pos x="3184" y="0"/>
                  </a:cxn>
                  <a:cxn ang="0">
                    <a:pos x="3320" y="11"/>
                  </a:cxn>
                  <a:cxn ang="0">
                    <a:pos x="3546" y="2"/>
                  </a:cxn>
                  <a:cxn ang="0">
                    <a:pos x="3456" y="3"/>
                  </a:cxn>
                  <a:cxn ang="0">
                    <a:pos x="3684" y="10"/>
                  </a:cxn>
                  <a:cxn ang="0">
                    <a:pos x="3599" y="0"/>
                  </a:cxn>
                  <a:cxn ang="0">
                    <a:pos x="3735" y="11"/>
                  </a:cxn>
                  <a:cxn ang="0">
                    <a:pos x="3961" y="2"/>
                  </a:cxn>
                  <a:cxn ang="0">
                    <a:pos x="3871" y="3"/>
                  </a:cxn>
                  <a:cxn ang="0">
                    <a:pos x="4098" y="10"/>
                  </a:cxn>
                  <a:cxn ang="0">
                    <a:pos x="4013" y="0"/>
                  </a:cxn>
                  <a:cxn ang="0">
                    <a:pos x="4149" y="11"/>
                  </a:cxn>
                  <a:cxn ang="0">
                    <a:pos x="4375" y="2"/>
                  </a:cxn>
                  <a:cxn ang="0">
                    <a:pos x="4285" y="3"/>
                  </a:cxn>
                  <a:cxn ang="0">
                    <a:pos x="4513" y="10"/>
                  </a:cxn>
                  <a:cxn ang="0">
                    <a:pos x="4429" y="0"/>
                  </a:cxn>
                  <a:cxn ang="0">
                    <a:pos x="4564" y="11"/>
                  </a:cxn>
                  <a:cxn ang="0">
                    <a:pos x="4789" y="2"/>
                  </a:cxn>
                  <a:cxn ang="0">
                    <a:pos x="4700" y="3"/>
                  </a:cxn>
                  <a:cxn ang="0">
                    <a:pos x="4929" y="10"/>
                  </a:cxn>
                  <a:cxn ang="0">
                    <a:pos x="4844" y="0"/>
                  </a:cxn>
                  <a:cxn ang="0">
                    <a:pos x="4980" y="11"/>
                  </a:cxn>
                  <a:cxn ang="0">
                    <a:pos x="5186" y="2"/>
                  </a:cxn>
                  <a:cxn ang="0">
                    <a:pos x="5114" y="3"/>
                  </a:cxn>
                </a:cxnLst>
                <a:rect l="0" t="0" r="r" b="b"/>
                <a:pathLst>
                  <a:path w="5188" h="11">
                    <a:moveTo>
                      <a:pt x="5" y="0"/>
                    </a:moveTo>
                    <a:lnTo>
                      <a:pt x="87" y="0"/>
                    </a:lnTo>
                    <a:lnTo>
                      <a:pt x="88" y="0"/>
                    </a:lnTo>
                    <a:lnTo>
                      <a:pt x="90" y="2"/>
                    </a:lnTo>
                    <a:lnTo>
                      <a:pt x="91" y="3"/>
                    </a:lnTo>
                    <a:lnTo>
                      <a:pt x="91" y="6"/>
                    </a:lnTo>
                    <a:lnTo>
                      <a:pt x="91" y="8"/>
                    </a:lnTo>
                    <a:lnTo>
                      <a:pt x="90" y="10"/>
                    </a:lnTo>
                    <a:lnTo>
                      <a:pt x="88" y="11"/>
                    </a:lnTo>
                    <a:lnTo>
                      <a:pt x="87" y="11"/>
                    </a:lnTo>
                    <a:lnTo>
                      <a:pt x="5" y="11"/>
                    </a:lnTo>
                    <a:lnTo>
                      <a:pt x="3" y="11"/>
                    </a:lnTo>
                    <a:lnTo>
                      <a:pt x="2" y="10"/>
                    </a:lnTo>
                    <a:lnTo>
                      <a:pt x="0" y="8"/>
                    </a:lnTo>
                    <a:lnTo>
                      <a:pt x="0" y="6"/>
                    </a:lnTo>
                    <a:lnTo>
                      <a:pt x="0" y="3"/>
                    </a:lnTo>
                    <a:lnTo>
                      <a:pt x="2" y="2"/>
                    </a:lnTo>
                    <a:lnTo>
                      <a:pt x="3" y="0"/>
                    </a:lnTo>
                    <a:lnTo>
                      <a:pt x="5" y="0"/>
                    </a:lnTo>
                    <a:lnTo>
                      <a:pt x="5" y="0"/>
                    </a:lnTo>
                    <a:close/>
                    <a:moveTo>
                      <a:pt x="144" y="0"/>
                    </a:moveTo>
                    <a:lnTo>
                      <a:pt x="224" y="0"/>
                    </a:lnTo>
                    <a:lnTo>
                      <a:pt x="227" y="0"/>
                    </a:lnTo>
                    <a:lnTo>
                      <a:pt x="229" y="2"/>
                    </a:lnTo>
                    <a:lnTo>
                      <a:pt x="229" y="3"/>
                    </a:lnTo>
                    <a:lnTo>
                      <a:pt x="231" y="6"/>
                    </a:lnTo>
                    <a:lnTo>
                      <a:pt x="229" y="8"/>
                    </a:lnTo>
                    <a:lnTo>
                      <a:pt x="229" y="10"/>
                    </a:lnTo>
                    <a:lnTo>
                      <a:pt x="227" y="11"/>
                    </a:lnTo>
                    <a:lnTo>
                      <a:pt x="224" y="11"/>
                    </a:lnTo>
                    <a:lnTo>
                      <a:pt x="144" y="11"/>
                    </a:lnTo>
                    <a:lnTo>
                      <a:pt x="141" y="11"/>
                    </a:lnTo>
                    <a:lnTo>
                      <a:pt x="139" y="10"/>
                    </a:lnTo>
                    <a:lnTo>
                      <a:pt x="138" y="8"/>
                    </a:lnTo>
                    <a:lnTo>
                      <a:pt x="138" y="6"/>
                    </a:lnTo>
                    <a:lnTo>
                      <a:pt x="138" y="3"/>
                    </a:lnTo>
                    <a:lnTo>
                      <a:pt x="139" y="2"/>
                    </a:lnTo>
                    <a:lnTo>
                      <a:pt x="141" y="0"/>
                    </a:lnTo>
                    <a:lnTo>
                      <a:pt x="144" y="0"/>
                    </a:lnTo>
                    <a:lnTo>
                      <a:pt x="144" y="0"/>
                    </a:lnTo>
                    <a:close/>
                    <a:moveTo>
                      <a:pt x="282" y="0"/>
                    </a:moveTo>
                    <a:lnTo>
                      <a:pt x="363" y="0"/>
                    </a:lnTo>
                    <a:lnTo>
                      <a:pt x="365" y="0"/>
                    </a:lnTo>
                    <a:lnTo>
                      <a:pt x="367" y="2"/>
                    </a:lnTo>
                    <a:lnTo>
                      <a:pt x="368" y="3"/>
                    </a:lnTo>
                    <a:lnTo>
                      <a:pt x="368" y="6"/>
                    </a:lnTo>
                    <a:lnTo>
                      <a:pt x="368" y="8"/>
                    </a:lnTo>
                    <a:lnTo>
                      <a:pt x="367" y="10"/>
                    </a:lnTo>
                    <a:lnTo>
                      <a:pt x="365" y="11"/>
                    </a:lnTo>
                    <a:lnTo>
                      <a:pt x="363" y="11"/>
                    </a:lnTo>
                    <a:lnTo>
                      <a:pt x="282" y="11"/>
                    </a:lnTo>
                    <a:lnTo>
                      <a:pt x="280" y="11"/>
                    </a:lnTo>
                    <a:lnTo>
                      <a:pt x="279" y="10"/>
                    </a:lnTo>
                    <a:lnTo>
                      <a:pt x="277" y="8"/>
                    </a:lnTo>
                    <a:lnTo>
                      <a:pt x="277" y="6"/>
                    </a:lnTo>
                    <a:lnTo>
                      <a:pt x="277" y="3"/>
                    </a:lnTo>
                    <a:lnTo>
                      <a:pt x="279" y="2"/>
                    </a:lnTo>
                    <a:lnTo>
                      <a:pt x="280" y="0"/>
                    </a:lnTo>
                    <a:lnTo>
                      <a:pt x="282" y="0"/>
                    </a:lnTo>
                    <a:lnTo>
                      <a:pt x="282" y="0"/>
                    </a:lnTo>
                    <a:close/>
                    <a:moveTo>
                      <a:pt x="421" y="0"/>
                    </a:moveTo>
                    <a:lnTo>
                      <a:pt x="501" y="0"/>
                    </a:lnTo>
                    <a:lnTo>
                      <a:pt x="503" y="0"/>
                    </a:lnTo>
                    <a:lnTo>
                      <a:pt x="504" y="2"/>
                    </a:lnTo>
                    <a:lnTo>
                      <a:pt x="506" y="3"/>
                    </a:lnTo>
                    <a:lnTo>
                      <a:pt x="507" y="6"/>
                    </a:lnTo>
                    <a:lnTo>
                      <a:pt x="506" y="8"/>
                    </a:lnTo>
                    <a:lnTo>
                      <a:pt x="504" y="10"/>
                    </a:lnTo>
                    <a:lnTo>
                      <a:pt x="503" y="11"/>
                    </a:lnTo>
                    <a:lnTo>
                      <a:pt x="501" y="11"/>
                    </a:lnTo>
                    <a:lnTo>
                      <a:pt x="421" y="11"/>
                    </a:lnTo>
                    <a:lnTo>
                      <a:pt x="418" y="11"/>
                    </a:lnTo>
                    <a:lnTo>
                      <a:pt x="416" y="10"/>
                    </a:lnTo>
                    <a:lnTo>
                      <a:pt x="415" y="8"/>
                    </a:lnTo>
                    <a:lnTo>
                      <a:pt x="415" y="6"/>
                    </a:lnTo>
                    <a:lnTo>
                      <a:pt x="415" y="3"/>
                    </a:lnTo>
                    <a:lnTo>
                      <a:pt x="416" y="2"/>
                    </a:lnTo>
                    <a:lnTo>
                      <a:pt x="418" y="0"/>
                    </a:lnTo>
                    <a:lnTo>
                      <a:pt x="421" y="0"/>
                    </a:lnTo>
                    <a:lnTo>
                      <a:pt x="421" y="0"/>
                    </a:lnTo>
                    <a:close/>
                    <a:moveTo>
                      <a:pt x="559" y="0"/>
                    </a:moveTo>
                    <a:lnTo>
                      <a:pt x="639" y="0"/>
                    </a:lnTo>
                    <a:lnTo>
                      <a:pt x="642" y="0"/>
                    </a:lnTo>
                    <a:lnTo>
                      <a:pt x="643" y="2"/>
                    </a:lnTo>
                    <a:lnTo>
                      <a:pt x="645" y="3"/>
                    </a:lnTo>
                    <a:lnTo>
                      <a:pt x="645" y="6"/>
                    </a:lnTo>
                    <a:lnTo>
                      <a:pt x="645" y="8"/>
                    </a:lnTo>
                    <a:lnTo>
                      <a:pt x="643" y="10"/>
                    </a:lnTo>
                    <a:lnTo>
                      <a:pt x="642" y="11"/>
                    </a:lnTo>
                    <a:lnTo>
                      <a:pt x="639" y="11"/>
                    </a:lnTo>
                    <a:lnTo>
                      <a:pt x="559" y="11"/>
                    </a:lnTo>
                    <a:lnTo>
                      <a:pt x="555" y="11"/>
                    </a:lnTo>
                    <a:lnTo>
                      <a:pt x="554" y="10"/>
                    </a:lnTo>
                    <a:lnTo>
                      <a:pt x="554" y="8"/>
                    </a:lnTo>
                    <a:lnTo>
                      <a:pt x="552" y="6"/>
                    </a:lnTo>
                    <a:lnTo>
                      <a:pt x="554" y="3"/>
                    </a:lnTo>
                    <a:lnTo>
                      <a:pt x="554" y="2"/>
                    </a:lnTo>
                    <a:lnTo>
                      <a:pt x="555" y="0"/>
                    </a:lnTo>
                    <a:lnTo>
                      <a:pt x="559" y="0"/>
                    </a:lnTo>
                    <a:lnTo>
                      <a:pt x="559" y="0"/>
                    </a:lnTo>
                    <a:close/>
                    <a:moveTo>
                      <a:pt x="696" y="0"/>
                    </a:moveTo>
                    <a:lnTo>
                      <a:pt x="778" y="0"/>
                    </a:lnTo>
                    <a:lnTo>
                      <a:pt x="779" y="0"/>
                    </a:lnTo>
                    <a:lnTo>
                      <a:pt x="781" y="2"/>
                    </a:lnTo>
                    <a:lnTo>
                      <a:pt x="783" y="3"/>
                    </a:lnTo>
                    <a:lnTo>
                      <a:pt x="783" y="6"/>
                    </a:lnTo>
                    <a:lnTo>
                      <a:pt x="783" y="8"/>
                    </a:lnTo>
                    <a:lnTo>
                      <a:pt x="781" y="10"/>
                    </a:lnTo>
                    <a:lnTo>
                      <a:pt x="779" y="11"/>
                    </a:lnTo>
                    <a:lnTo>
                      <a:pt x="778" y="11"/>
                    </a:lnTo>
                    <a:lnTo>
                      <a:pt x="696" y="11"/>
                    </a:lnTo>
                    <a:lnTo>
                      <a:pt x="695" y="11"/>
                    </a:lnTo>
                    <a:lnTo>
                      <a:pt x="693" y="10"/>
                    </a:lnTo>
                    <a:lnTo>
                      <a:pt x="691" y="8"/>
                    </a:lnTo>
                    <a:lnTo>
                      <a:pt x="691" y="6"/>
                    </a:lnTo>
                    <a:lnTo>
                      <a:pt x="691" y="3"/>
                    </a:lnTo>
                    <a:lnTo>
                      <a:pt x="693" y="2"/>
                    </a:lnTo>
                    <a:lnTo>
                      <a:pt x="695" y="0"/>
                    </a:lnTo>
                    <a:lnTo>
                      <a:pt x="696" y="0"/>
                    </a:lnTo>
                    <a:lnTo>
                      <a:pt x="696" y="0"/>
                    </a:lnTo>
                    <a:close/>
                    <a:moveTo>
                      <a:pt x="835" y="0"/>
                    </a:moveTo>
                    <a:lnTo>
                      <a:pt x="915" y="0"/>
                    </a:lnTo>
                    <a:lnTo>
                      <a:pt x="917" y="0"/>
                    </a:lnTo>
                    <a:lnTo>
                      <a:pt x="920" y="2"/>
                    </a:lnTo>
                    <a:lnTo>
                      <a:pt x="920" y="3"/>
                    </a:lnTo>
                    <a:lnTo>
                      <a:pt x="922" y="6"/>
                    </a:lnTo>
                    <a:lnTo>
                      <a:pt x="920" y="8"/>
                    </a:lnTo>
                    <a:lnTo>
                      <a:pt x="920" y="10"/>
                    </a:lnTo>
                    <a:lnTo>
                      <a:pt x="917" y="11"/>
                    </a:lnTo>
                    <a:lnTo>
                      <a:pt x="915" y="11"/>
                    </a:lnTo>
                    <a:lnTo>
                      <a:pt x="835" y="11"/>
                    </a:lnTo>
                    <a:lnTo>
                      <a:pt x="832" y="11"/>
                    </a:lnTo>
                    <a:lnTo>
                      <a:pt x="831" y="10"/>
                    </a:lnTo>
                    <a:lnTo>
                      <a:pt x="829" y="8"/>
                    </a:lnTo>
                    <a:lnTo>
                      <a:pt x="829" y="6"/>
                    </a:lnTo>
                    <a:lnTo>
                      <a:pt x="829" y="3"/>
                    </a:lnTo>
                    <a:lnTo>
                      <a:pt x="831" y="2"/>
                    </a:lnTo>
                    <a:lnTo>
                      <a:pt x="832" y="0"/>
                    </a:lnTo>
                    <a:lnTo>
                      <a:pt x="835" y="0"/>
                    </a:lnTo>
                    <a:lnTo>
                      <a:pt x="835" y="0"/>
                    </a:lnTo>
                    <a:close/>
                    <a:moveTo>
                      <a:pt x="973" y="0"/>
                    </a:moveTo>
                    <a:lnTo>
                      <a:pt x="1053" y="0"/>
                    </a:lnTo>
                    <a:lnTo>
                      <a:pt x="1056" y="0"/>
                    </a:lnTo>
                    <a:lnTo>
                      <a:pt x="1058" y="2"/>
                    </a:lnTo>
                    <a:lnTo>
                      <a:pt x="1060" y="3"/>
                    </a:lnTo>
                    <a:lnTo>
                      <a:pt x="1060" y="6"/>
                    </a:lnTo>
                    <a:lnTo>
                      <a:pt x="1060" y="8"/>
                    </a:lnTo>
                    <a:lnTo>
                      <a:pt x="1058" y="10"/>
                    </a:lnTo>
                    <a:lnTo>
                      <a:pt x="1056" y="11"/>
                    </a:lnTo>
                    <a:lnTo>
                      <a:pt x="1053" y="11"/>
                    </a:lnTo>
                    <a:lnTo>
                      <a:pt x="973" y="11"/>
                    </a:lnTo>
                    <a:lnTo>
                      <a:pt x="971" y="11"/>
                    </a:lnTo>
                    <a:lnTo>
                      <a:pt x="968" y="10"/>
                    </a:lnTo>
                    <a:lnTo>
                      <a:pt x="968" y="8"/>
                    </a:lnTo>
                    <a:lnTo>
                      <a:pt x="967" y="6"/>
                    </a:lnTo>
                    <a:lnTo>
                      <a:pt x="968" y="3"/>
                    </a:lnTo>
                    <a:lnTo>
                      <a:pt x="968" y="2"/>
                    </a:lnTo>
                    <a:lnTo>
                      <a:pt x="971" y="0"/>
                    </a:lnTo>
                    <a:lnTo>
                      <a:pt x="973" y="0"/>
                    </a:lnTo>
                    <a:lnTo>
                      <a:pt x="973" y="0"/>
                    </a:lnTo>
                    <a:close/>
                    <a:moveTo>
                      <a:pt x="1111" y="0"/>
                    </a:moveTo>
                    <a:lnTo>
                      <a:pt x="1192" y="0"/>
                    </a:lnTo>
                    <a:lnTo>
                      <a:pt x="1194" y="0"/>
                    </a:lnTo>
                    <a:lnTo>
                      <a:pt x="1196" y="2"/>
                    </a:lnTo>
                    <a:lnTo>
                      <a:pt x="1197" y="3"/>
                    </a:lnTo>
                    <a:lnTo>
                      <a:pt x="1197" y="6"/>
                    </a:lnTo>
                    <a:lnTo>
                      <a:pt x="1197" y="8"/>
                    </a:lnTo>
                    <a:lnTo>
                      <a:pt x="1196" y="10"/>
                    </a:lnTo>
                    <a:lnTo>
                      <a:pt x="1194" y="11"/>
                    </a:lnTo>
                    <a:lnTo>
                      <a:pt x="1192" y="11"/>
                    </a:lnTo>
                    <a:lnTo>
                      <a:pt x="1111" y="11"/>
                    </a:lnTo>
                    <a:lnTo>
                      <a:pt x="1109" y="11"/>
                    </a:lnTo>
                    <a:lnTo>
                      <a:pt x="1108" y="10"/>
                    </a:lnTo>
                    <a:lnTo>
                      <a:pt x="1106" y="8"/>
                    </a:lnTo>
                    <a:lnTo>
                      <a:pt x="1106" y="6"/>
                    </a:lnTo>
                    <a:lnTo>
                      <a:pt x="1106" y="3"/>
                    </a:lnTo>
                    <a:lnTo>
                      <a:pt x="1108" y="2"/>
                    </a:lnTo>
                    <a:lnTo>
                      <a:pt x="1109" y="0"/>
                    </a:lnTo>
                    <a:lnTo>
                      <a:pt x="1111" y="0"/>
                    </a:lnTo>
                    <a:lnTo>
                      <a:pt x="1111" y="0"/>
                    </a:lnTo>
                    <a:close/>
                    <a:moveTo>
                      <a:pt x="1250" y="0"/>
                    </a:moveTo>
                    <a:lnTo>
                      <a:pt x="1330" y="0"/>
                    </a:lnTo>
                    <a:lnTo>
                      <a:pt x="1333" y="0"/>
                    </a:lnTo>
                    <a:lnTo>
                      <a:pt x="1335" y="2"/>
                    </a:lnTo>
                    <a:lnTo>
                      <a:pt x="1335" y="3"/>
                    </a:lnTo>
                    <a:lnTo>
                      <a:pt x="1336" y="6"/>
                    </a:lnTo>
                    <a:lnTo>
                      <a:pt x="1335" y="8"/>
                    </a:lnTo>
                    <a:lnTo>
                      <a:pt x="1335" y="10"/>
                    </a:lnTo>
                    <a:lnTo>
                      <a:pt x="1333" y="11"/>
                    </a:lnTo>
                    <a:lnTo>
                      <a:pt x="1330" y="11"/>
                    </a:lnTo>
                    <a:lnTo>
                      <a:pt x="1250" y="11"/>
                    </a:lnTo>
                    <a:lnTo>
                      <a:pt x="1247" y="11"/>
                    </a:lnTo>
                    <a:lnTo>
                      <a:pt x="1245" y="10"/>
                    </a:lnTo>
                    <a:lnTo>
                      <a:pt x="1244" y="8"/>
                    </a:lnTo>
                    <a:lnTo>
                      <a:pt x="1244" y="6"/>
                    </a:lnTo>
                    <a:lnTo>
                      <a:pt x="1244" y="3"/>
                    </a:lnTo>
                    <a:lnTo>
                      <a:pt x="1245" y="2"/>
                    </a:lnTo>
                    <a:lnTo>
                      <a:pt x="1247" y="0"/>
                    </a:lnTo>
                    <a:lnTo>
                      <a:pt x="1250" y="0"/>
                    </a:lnTo>
                    <a:lnTo>
                      <a:pt x="1250" y="0"/>
                    </a:lnTo>
                    <a:close/>
                    <a:moveTo>
                      <a:pt x="1388" y="0"/>
                    </a:moveTo>
                    <a:lnTo>
                      <a:pt x="1469" y="0"/>
                    </a:lnTo>
                    <a:lnTo>
                      <a:pt x="1471" y="0"/>
                    </a:lnTo>
                    <a:lnTo>
                      <a:pt x="1472" y="2"/>
                    </a:lnTo>
                    <a:lnTo>
                      <a:pt x="1474" y="3"/>
                    </a:lnTo>
                    <a:lnTo>
                      <a:pt x="1474" y="6"/>
                    </a:lnTo>
                    <a:lnTo>
                      <a:pt x="1474" y="8"/>
                    </a:lnTo>
                    <a:lnTo>
                      <a:pt x="1472" y="10"/>
                    </a:lnTo>
                    <a:lnTo>
                      <a:pt x="1471" y="11"/>
                    </a:lnTo>
                    <a:lnTo>
                      <a:pt x="1469" y="11"/>
                    </a:lnTo>
                    <a:lnTo>
                      <a:pt x="1388" y="11"/>
                    </a:lnTo>
                    <a:lnTo>
                      <a:pt x="1386" y="11"/>
                    </a:lnTo>
                    <a:lnTo>
                      <a:pt x="1384" y="10"/>
                    </a:lnTo>
                    <a:lnTo>
                      <a:pt x="1383" y="8"/>
                    </a:lnTo>
                    <a:lnTo>
                      <a:pt x="1383" y="6"/>
                    </a:lnTo>
                    <a:lnTo>
                      <a:pt x="1383" y="3"/>
                    </a:lnTo>
                    <a:lnTo>
                      <a:pt x="1384" y="2"/>
                    </a:lnTo>
                    <a:lnTo>
                      <a:pt x="1386" y="0"/>
                    </a:lnTo>
                    <a:lnTo>
                      <a:pt x="1388" y="0"/>
                    </a:lnTo>
                    <a:lnTo>
                      <a:pt x="1388" y="0"/>
                    </a:lnTo>
                    <a:close/>
                    <a:moveTo>
                      <a:pt x="1527" y="0"/>
                    </a:moveTo>
                    <a:lnTo>
                      <a:pt x="1607" y="0"/>
                    </a:lnTo>
                    <a:lnTo>
                      <a:pt x="1608" y="0"/>
                    </a:lnTo>
                    <a:lnTo>
                      <a:pt x="1610" y="2"/>
                    </a:lnTo>
                    <a:lnTo>
                      <a:pt x="1612" y="3"/>
                    </a:lnTo>
                    <a:lnTo>
                      <a:pt x="1613" y="6"/>
                    </a:lnTo>
                    <a:lnTo>
                      <a:pt x="1612" y="8"/>
                    </a:lnTo>
                    <a:lnTo>
                      <a:pt x="1610" y="10"/>
                    </a:lnTo>
                    <a:lnTo>
                      <a:pt x="1608" y="11"/>
                    </a:lnTo>
                    <a:lnTo>
                      <a:pt x="1607" y="11"/>
                    </a:lnTo>
                    <a:lnTo>
                      <a:pt x="1527" y="11"/>
                    </a:lnTo>
                    <a:lnTo>
                      <a:pt x="1524" y="11"/>
                    </a:lnTo>
                    <a:lnTo>
                      <a:pt x="1522" y="10"/>
                    </a:lnTo>
                    <a:lnTo>
                      <a:pt x="1520" y="8"/>
                    </a:lnTo>
                    <a:lnTo>
                      <a:pt x="1520" y="6"/>
                    </a:lnTo>
                    <a:lnTo>
                      <a:pt x="1520" y="3"/>
                    </a:lnTo>
                    <a:lnTo>
                      <a:pt x="1522" y="2"/>
                    </a:lnTo>
                    <a:lnTo>
                      <a:pt x="1524" y="0"/>
                    </a:lnTo>
                    <a:lnTo>
                      <a:pt x="1527" y="0"/>
                    </a:lnTo>
                    <a:lnTo>
                      <a:pt x="1527" y="0"/>
                    </a:lnTo>
                    <a:close/>
                    <a:moveTo>
                      <a:pt x="1664" y="0"/>
                    </a:moveTo>
                    <a:lnTo>
                      <a:pt x="1744" y="0"/>
                    </a:lnTo>
                    <a:lnTo>
                      <a:pt x="1748" y="0"/>
                    </a:lnTo>
                    <a:lnTo>
                      <a:pt x="1749" y="2"/>
                    </a:lnTo>
                    <a:lnTo>
                      <a:pt x="1751" y="3"/>
                    </a:lnTo>
                    <a:lnTo>
                      <a:pt x="1751" y="6"/>
                    </a:lnTo>
                    <a:lnTo>
                      <a:pt x="1751" y="8"/>
                    </a:lnTo>
                    <a:lnTo>
                      <a:pt x="1749" y="10"/>
                    </a:lnTo>
                    <a:lnTo>
                      <a:pt x="1748" y="11"/>
                    </a:lnTo>
                    <a:lnTo>
                      <a:pt x="1744" y="11"/>
                    </a:lnTo>
                    <a:lnTo>
                      <a:pt x="1664" y="11"/>
                    </a:lnTo>
                    <a:lnTo>
                      <a:pt x="1661" y="11"/>
                    </a:lnTo>
                    <a:lnTo>
                      <a:pt x="1660" y="10"/>
                    </a:lnTo>
                    <a:lnTo>
                      <a:pt x="1660" y="8"/>
                    </a:lnTo>
                    <a:lnTo>
                      <a:pt x="1658" y="6"/>
                    </a:lnTo>
                    <a:lnTo>
                      <a:pt x="1660" y="3"/>
                    </a:lnTo>
                    <a:lnTo>
                      <a:pt x="1660" y="2"/>
                    </a:lnTo>
                    <a:lnTo>
                      <a:pt x="1661" y="0"/>
                    </a:lnTo>
                    <a:lnTo>
                      <a:pt x="1664" y="0"/>
                    </a:lnTo>
                    <a:lnTo>
                      <a:pt x="1664" y="0"/>
                    </a:lnTo>
                    <a:close/>
                    <a:moveTo>
                      <a:pt x="1802" y="0"/>
                    </a:moveTo>
                    <a:lnTo>
                      <a:pt x="1884" y="0"/>
                    </a:lnTo>
                    <a:lnTo>
                      <a:pt x="1885" y="0"/>
                    </a:lnTo>
                    <a:lnTo>
                      <a:pt x="1887" y="2"/>
                    </a:lnTo>
                    <a:lnTo>
                      <a:pt x="1888" y="3"/>
                    </a:lnTo>
                    <a:lnTo>
                      <a:pt x="1888" y="6"/>
                    </a:lnTo>
                    <a:lnTo>
                      <a:pt x="1888" y="8"/>
                    </a:lnTo>
                    <a:lnTo>
                      <a:pt x="1887" y="10"/>
                    </a:lnTo>
                    <a:lnTo>
                      <a:pt x="1885" y="11"/>
                    </a:lnTo>
                    <a:lnTo>
                      <a:pt x="1884" y="11"/>
                    </a:lnTo>
                    <a:lnTo>
                      <a:pt x="1802" y="11"/>
                    </a:lnTo>
                    <a:lnTo>
                      <a:pt x="1800" y="11"/>
                    </a:lnTo>
                    <a:lnTo>
                      <a:pt x="1799" y="10"/>
                    </a:lnTo>
                    <a:lnTo>
                      <a:pt x="1797" y="8"/>
                    </a:lnTo>
                    <a:lnTo>
                      <a:pt x="1797" y="6"/>
                    </a:lnTo>
                    <a:lnTo>
                      <a:pt x="1797" y="3"/>
                    </a:lnTo>
                    <a:lnTo>
                      <a:pt x="1799" y="2"/>
                    </a:lnTo>
                    <a:lnTo>
                      <a:pt x="1800" y="0"/>
                    </a:lnTo>
                    <a:lnTo>
                      <a:pt x="1802" y="0"/>
                    </a:lnTo>
                    <a:lnTo>
                      <a:pt x="1802" y="0"/>
                    </a:lnTo>
                    <a:close/>
                    <a:moveTo>
                      <a:pt x="1941" y="0"/>
                    </a:moveTo>
                    <a:lnTo>
                      <a:pt x="2021" y="0"/>
                    </a:lnTo>
                    <a:lnTo>
                      <a:pt x="2023" y="0"/>
                    </a:lnTo>
                    <a:lnTo>
                      <a:pt x="2026" y="2"/>
                    </a:lnTo>
                    <a:lnTo>
                      <a:pt x="2026" y="3"/>
                    </a:lnTo>
                    <a:lnTo>
                      <a:pt x="2028" y="6"/>
                    </a:lnTo>
                    <a:lnTo>
                      <a:pt x="2026" y="8"/>
                    </a:lnTo>
                    <a:lnTo>
                      <a:pt x="2026" y="10"/>
                    </a:lnTo>
                    <a:lnTo>
                      <a:pt x="2023" y="11"/>
                    </a:lnTo>
                    <a:lnTo>
                      <a:pt x="2021" y="11"/>
                    </a:lnTo>
                    <a:lnTo>
                      <a:pt x="1941" y="11"/>
                    </a:lnTo>
                    <a:lnTo>
                      <a:pt x="1938" y="11"/>
                    </a:lnTo>
                    <a:lnTo>
                      <a:pt x="1936" y="10"/>
                    </a:lnTo>
                    <a:lnTo>
                      <a:pt x="1935" y="8"/>
                    </a:lnTo>
                    <a:lnTo>
                      <a:pt x="1935" y="6"/>
                    </a:lnTo>
                    <a:lnTo>
                      <a:pt x="1935" y="3"/>
                    </a:lnTo>
                    <a:lnTo>
                      <a:pt x="1936" y="2"/>
                    </a:lnTo>
                    <a:lnTo>
                      <a:pt x="1938" y="0"/>
                    </a:lnTo>
                    <a:lnTo>
                      <a:pt x="1941" y="0"/>
                    </a:lnTo>
                    <a:lnTo>
                      <a:pt x="1941" y="0"/>
                    </a:lnTo>
                    <a:close/>
                    <a:moveTo>
                      <a:pt x="2079" y="0"/>
                    </a:moveTo>
                    <a:lnTo>
                      <a:pt x="2159" y="0"/>
                    </a:lnTo>
                    <a:lnTo>
                      <a:pt x="2162" y="0"/>
                    </a:lnTo>
                    <a:lnTo>
                      <a:pt x="2164" y="2"/>
                    </a:lnTo>
                    <a:lnTo>
                      <a:pt x="2165" y="3"/>
                    </a:lnTo>
                    <a:lnTo>
                      <a:pt x="2165" y="6"/>
                    </a:lnTo>
                    <a:lnTo>
                      <a:pt x="2165" y="8"/>
                    </a:lnTo>
                    <a:lnTo>
                      <a:pt x="2164" y="10"/>
                    </a:lnTo>
                    <a:lnTo>
                      <a:pt x="2162" y="11"/>
                    </a:lnTo>
                    <a:lnTo>
                      <a:pt x="2159" y="11"/>
                    </a:lnTo>
                    <a:lnTo>
                      <a:pt x="2079" y="11"/>
                    </a:lnTo>
                    <a:lnTo>
                      <a:pt x="2077" y="11"/>
                    </a:lnTo>
                    <a:lnTo>
                      <a:pt x="2076" y="10"/>
                    </a:lnTo>
                    <a:lnTo>
                      <a:pt x="2074" y="8"/>
                    </a:lnTo>
                    <a:lnTo>
                      <a:pt x="2074" y="6"/>
                    </a:lnTo>
                    <a:lnTo>
                      <a:pt x="2074" y="3"/>
                    </a:lnTo>
                    <a:lnTo>
                      <a:pt x="2076" y="2"/>
                    </a:lnTo>
                    <a:lnTo>
                      <a:pt x="2077" y="0"/>
                    </a:lnTo>
                    <a:lnTo>
                      <a:pt x="2079" y="0"/>
                    </a:lnTo>
                    <a:lnTo>
                      <a:pt x="2079" y="0"/>
                    </a:lnTo>
                    <a:close/>
                    <a:moveTo>
                      <a:pt x="2216" y="0"/>
                    </a:moveTo>
                    <a:lnTo>
                      <a:pt x="2298" y="0"/>
                    </a:lnTo>
                    <a:lnTo>
                      <a:pt x="2300" y="0"/>
                    </a:lnTo>
                    <a:lnTo>
                      <a:pt x="2301" y="2"/>
                    </a:lnTo>
                    <a:lnTo>
                      <a:pt x="2303" y="3"/>
                    </a:lnTo>
                    <a:lnTo>
                      <a:pt x="2303" y="6"/>
                    </a:lnTo>
                    <a:lnTo>
                      <a:pt x="2303" y="8"/>
                    </a:lnTo>
                    <a:lnTo>
                      <a:pt x="2301" y="10"/>
                    </a:lnTo>
                    <a:lnTo>
                      <a:pt x="2300" y="11"/>
                    </a:lnTo>
                    <a:lnTo>
                      <a:pt x="2298" y="11"/>
                    </a:lnTo>
                    <a:lnTo>
                      <a:pt x="2216" y="11"/>
                    </a:lnTo>
                    <a:lnTo>
                      <a:pt x="2215" y="11"/>
                    </a:lnTo>
                    <a:lnTo>
                      <a:pt x="2213" y="10"/>
                    </a:lnTo>
                    <a:lnTo>
                      <a:pt x="2212" y="8"/>
                    </a:lnTo>
                    <a:lnTo>
                      <a:pt x="2212" y="6"/>
                    </a:lnTo>
                    <a:lnTo>
                      <a:pt x="2212" y="3"/>
                    </a:lnTo>
                    <a:lnTo>
                      <a:pt x="2213" y="2"/>
                    </a:lnTo>
                    <a:lnTo>
                      <a:pt x="2215" y="0"/>
                    </a:lnTo>
                    <a:lnTo>
                      <a:pt x="2216" y="0"/>
                    </a:lnTo>
                    <a:lnTo>
                      <a:pt x="2216" y="0"/>
                    </a:lnTo>
                    <a:close/>
                    <a:moveTo>
                      <a:pt x="2356" y="0"/>
                    </a:moveTo>
                    <a:lnTo>
                      <a:pt x="2436" y="0"/>
                    </a:lnTo>
                    <a:lnTo>
                      <a:pt x="2439" y="0"/>
                    </a:lnTo>
                    <a:lnTo>
                      <a:pt x="2440" y="2"/>
                    </a:lnTo>
                    <a:lnTo>
                      <a:pt x="2440" y="3"/>
                    </a:lnTo>
                    <a:lnTo>
                      <a:pt x="2442" y="6"/>
                    </a:lnTo>
                    <a:lnTo>
                      <a:pt x="2440" y="8"/>
                    </a:lnTo>
                    <a:lnTo>
                      <a:pt x="2440" y="10"/>
                    </a:lnTo>
                    <a:lnTo>
                      <a:pt x="2439" y="11"/>
                    </a:lnTo>
                    <a:lnTo>
                      <a:pt x="2436" y="11"/>
                    </a:lnTo>
                    <a:lnTo>
                      <a:pt x="2356" y="11"/>
                    </a:lnTo>
                    <a:lnTo>
                      <a:pt x="2352" y="11"/>
                    </a:lnTo>
                    <a:lnTo>
                      <a:pt x="2351" y="10"/>
                    </a:lnTo>
                    <a:lnTo>
                      <a:pt x="2351" y="8"/>
                    </a:lnTo>
                    <a:lnTo>
                      <a:pt x="2349" y="6"/>
                    </a:lnTo>
                    <a:lnTo>
                      <a:pt x="2351" y="3"/>
                    </a:lnTo>
                    <a:lnTo>
                      <a:pt x="2351" y="2"/>
                    </a:lnTo>
                    <a:lnTo>
                      <a:pt x="2352" y="0"/>
                    </a:lnTo>
                    <a:lnTo>
                      <a:pt x="2356" y="0"/>
                    </a:lnTo>
                    <a:lnTo>
                      <a:pt x="2356" y="0"/>
                    </a:lnTo>
                    <a:close/>
                    <a:moveTo>
                      <a:pt x="2493" y="0"/>
                    </a:moveTo>
                    <a:lnTo>
                      <a:pt x="2575" y="0"/>
                    </a:lnTo>
                    <a:lnTo>
                      <a:pt x="2576" y="0"/>
                    </a:lnTo>
                    <a:lnTo>
                      <a:pt x="2578" y="2"/>
                    </a:lnTo>
                    <a:lnTo>
                      <a:pt x="2580" y="3"/>
                    </a:lnTo>
                    <a:lnTo>
                      <a:pt x="2580" y="6"/>
                    </a:lnTo>
                    <a:lnTo>
                      <a:pt x="2580" y="8"/>
                    </a:lnTo>
                    <a:lnTo>
                      <a:pt x="2578" y="10"/>
                    </a:lnTo>
                    <a:lnTo>
                      <a:pt x="2576" y="11"/>
                    </a:lnTo>
                    <a:lnTo>
                      <a:pt x="2575" y="11"/>
                    </a:lnTo>
                    <a:lnTo>
                      <a:pt x="2493" y="11"/>
                    </a:lnTo>
                    <a:lnTo>
                      <a:pt x="2492" y="11"/>
                    </a:lnTo>
                    <a:lnTo>
                      <a:pt x="2490" y="10"/>
                    </a:lnTo>
                    <a:lnTo>
                      <a:pt x="2488" y="8"/>
                    </a:lnTo>
                    <a:lnTo>
                      <a:pt x="2488" y="6"/>
                    </a:lnTo>
                    <a:lnTo>
                      <a:pt x="2488" y="3"/>
                    </a:lnTo>
                    <a:lnTo>
                      <a:pt x="2490" y="2"/>
                    </a:lnTo>
                    <a:lnTo>
                      <a:pt x="2492" y="0"/>
                    </a:lnTo>
                    <a:lnTo>
                      <a:pt x="2493" y="0"/>
                    </a:lnTo>
                    <a:lnTo>
                      <a:pt x="2493" y="0"/>
                    </a:lnTo>
                    <a:close/>
                    <a:moveTo>
                      <a:pt x="2632" y="0"/>
                    </a:moveTo>
                    <a:lnTo>
                      <a:pt x="2712" y="0"/>
                    </a:lnTo>
                    <a:lnTo>
                      <a:pt x="2714" y="0"/>
                    </a:lnTo>
                    <a:lnTo>
                      <a:pt x="2717" y="2"/>
                    </a:lnTo>
                    <a:lnTo>
                      <a:pt x="2717" y="3"/>
                    </a:lnTo>
                    <a:lnTo>
                      <a:pt x="2719" y="6"/>
                    </a:lnTo>
                    <a:lnTo>
                      <a:pt x="2717" y="8"/>
                    </a:lnTo>
                    <a:lnTo>
                      <a:pt x="2717" y="10"/>
                    </a:lnTo>
                    <a:lnTo>
                      <a:pt x="2714" y="11"/>
                    </a:lnTo>
                    <a:lnTo>
                      <a:pt x="2712" y="11"/>
                    </a:lnTo>
                    <a:lnTo>
                      <a:pt x="2632" y="11"/>
                    </a:lnTo>
                    <a:lnTo>
                      <a:pt x="2629" y="11"/>
                    </a:lnTo>
                    <a:lnTo>
                      <a:pt x="2628" y="10"/>
                    </a:lnTo>
                    <a:lnTo>
                      <a:pt x="2626" y="8"/>
                    </a:lnTo>
                    <a:lnTo>
                      <a:pt x="2626" y="6"/>
                    </a:lnTo>
                    <a:lnTo>
                      <a:pt x="2626" y="3"/>
                    </a:lnTo>
                    <a:lnTo>
                      <a:pt x="2628" y="2"/>
                    </a:lnTo>
                    <a:lnTo>
                      <a:pt x="2629" y="0"/>
                    </a:lnTo>
                    <a:lnTo>
                      <a:pt x="2632" y="0"/>
                    </a:lnTo>
                    <a:lnTo>
                      <a:pt x="2632" y="0"/>
                    </a:lnTo>
                    <a:close/>
                    <a:moveTo>
                      <a:pt x="2770" y="0"/>
                    </a:moveTo>
                    <a:lnTo>
                      <a:pt x="2850" y="0"/>
                    </a:lnTo>
                    <a:lnTo>
                      <a:pt x="2853" y="0"/>
                    </a:lnTo>
                    <a:lnTo>
                      <a:pt x="2855" y="2"/>
                    </a:lnTo>
                    <a:lnTo>
                      <a:pt x="2856" y="3"/>
                    </a:lnTo>
                    <a:lnTo>
                      <a:pt x="2856" y="6"/>
                    </a:lnTo>
                    <a:lnTo>
                      <a:pt x="2856" y="8"/>
                    </a:lnTo>
                    <a:lnTo>
                      <a:pt x="2855" y="10"/>
                    </a:lnTo>
                    <a:lnTo>
                      <a:pt x="2853" y="11"/>
                    </a:lnTo>
                    <a:lnTo>
                      <a:pt x="2850" y="11"/>
                    </a:lnTo>
                    <a:lnTo>
                      <a:pt x="2770" y="11"/>
                    </a:lnTo>
                    <a:lnTo>
                      <a:pt x="2768" y="11"/>
                    </a:lnTo>
                    <a:lnTo>
                      <a:pt x="2765" y="10"/>
                    </a:lnTo>
                    <a:lnTo>
                      <a:pt x="2765" y="8"/>
                    </a:lnTo>
                    <a:lnTo>
                      <a:pt x="2764" y="6"/>
                    </a:lnTo>
                    <a:lnTo>
                      <a:pt x="2765" y="3"/>
                    </a:lnTo>
                    <a:lnTo>
                      <a:pt x="2765" y="2"/>
                    </a:lnTo>
                    <a:lnTo>
                      <a:pt x="2768" y="0"/>
                    </a:lnTo>
                    <a:lnTo>
                      <a:pt x="2770" y="0"/>
                    </a:lnTo>
                    <a:lnTo>
                      <a:pt x="2770" y="0"/>
                    </a:lnTo>
                    <a:close/>
                    <a:moveTo>
                      <a:pt x="2908" y="0"/>
                    </a:moveTo>
                    <a:lnTo>
                      <a:pt x="2989" y="0"/>
                    </a:lnTo>
                    <a:lnTo>
                      <a:pt x="2991" y="0"/>
                    </a:lnTo>
                    <a:lnTo>
                      <a:pt x="2992" y="2"/>
                    </a:lnTo>
                    <a:lnTo>
                      <a:pt x="2994" y="3"/>
                    </a:lnTo>
                    <a:lnTo>
                      <a:pt x="2994" y="6"/>
                    </a:lnTo>
                    <a:lnTo>
                      <a:pt x="2994" y="8"/>
                    </a:lnTo>
                    <a:lnTo>
                      <a:pt x="2992" y="10"/>
                    </a:lnTo>
                    <a:lnTo>
                      <a:pt x="2991" y="11"/>
                    </a:lnTo>
                    <a:lnTo>
                      <a:pt x="2989" y="11"/>
                    </a:lnTo>
                    <a:lnTo>
                      <a:pt x="2908" y="11"/>
                    </a:lnTo>
                    <a:lnTo>
                      <a:pt x="2906" y="11"/>
                    </a:lnTo>
                    <a:lnTo>
                      <a:pt x="2904" y="10"/>
                    </a:lnTo>
                    <a:lnTo>
                      <a:pt x="2903" y="8"/>
                    </a:lnTo>
                    <a:lnTo>
                      <a:pt x="2903" y="6"/>
                    </a:lnTo>
                    <a:lnTo>
                      <a:pt x="2903" y="3"/>
                    </a:lnTo>
                    <a:lnTo>
                      <a:pt x="2904" y="2"/>
                    </a:lnTo>
                    <a:lnTo>
                      <a:pt x="2906" y="0"/>
                    </a:lnTo>
                    <a:lnTo>
                      <a:pt x="2908" y="0"/>
                    </a:lnTo>
                    <a:lnTo>
                      <a:pt x="2908" y="0"/>
                    </a:lnTo>
                    <a:close/>
                    <a:moveTo>
                      <a:pt x="3047" y="0"/>
                    </a:moveTo>
                    <a:lnTo>
                      <a:pt x="3127" y="0"/>
                    </a:lnTo>
                    <a:lnTo>
                      <a:pt x="3130" y="0"/>
                    </a:lnTo>
                    <a:lnTo>
                      <a:pt x="3132" y="2"/>
                    </a:lnTo>
                    <a:lnTo>
                      <a:pt x="3132" y="3"/>
                    </a:lnTo>
                    <a:lnTo>
                      <a:pt x="3133" y="6"/>
                    </a:lnTo>
                    <a:lnTo>
                      <a:pt x="3132" y="8"/>
                    </a:lnTo>
                    <a:lnTo>
                      <a:pt x="3132" y="10"/>
                    </a:lnTo>
                    <a:lnTo>
                      <a:pt x="3130" y="11"/>
                    </a:lnTo>
                    <a:lnTo>
                      <a:pt x="3127" y="11"/>
                    </a:lnTo>
                    <a:lnTo>
                      <a:pt x="3047" y="11"/>
                    </a:lnTo>
                    <a:lnTo>
                      <a:pt x="3044" y="11"/>
                    </a:lnTo>
                    <a:lnTo>
                      <a:pt x="3042" y="10"/>
                    </a:lnTo>
                    <a:lnTo>
                      <a:pt x="3040" y="8"/>
                    </a:lnTo>
                    <a:lnTo>
                      <a:pt x="3040" y="6"/>
                    </a:lnTo>
                    <a:lnTo>
                      <a:pt x="3040" y="3"/>
                    </a:lnTo>
                    <a:lnTo>
                      <a:pt x="3042" y="2"/>
                    </a:lnTo>
                    <a:lnTo>
                      <a:pt x="3044" y="0"/>
                    </a:lnTo>
                    <a:lnTo>
                      <a:pt x="3047" y="0"/>
                    </a:lnTo>
                    <a:lnTo>
                      <a:pt x="3047" y="0"/>
                    </a:lnTo>
                    <a:close/>
                    <a:moveTo>
                      <a:pt x="3184" y="0"/>
                    </a:moveTo>
                    <a:lnTo>
                      <a:pt x="3266" y="0"/>
                    </a:lnTo>
                    <a:lnTo>
                      <a:pt x="3268" y="0"/>
                    </a:lnTo>
                    <a:lnTo>
                      <a:pt x="3269" y="2"/>
                    </a:lnTo>
                    <a:lnTo>
                      <a:pt x="3271" y="3"/>
                    </a:lnTo>
                    <a:lnTo>
                      <a:pt x="3271" y="6"/>
                    </a:lnTo>
                    <a:lnTo>
                      <a:pt x="3271" y="8"/>
                    </a:lnTo>
                    <a:lnTo>
                      <a:pt x="3269" y="10"/>
                    </a:lnTo>
                    <a:lnTo>
                      <a:pt x="3268" y="11"/>
                    </a:lnTo>
                    <a:lnTo>
                      <a:pt x="3266" y="11"/>
                    </a:lnTo>
                    <a:lnTo>
                      <a:pt x="3184" y="11"/>
                    </a:lnTo>
                    <a:lnTo>
                      <a:pt x="3183" y="11"/>
                    </a:lnTo>
                    <a:lnTo>
                      <a:pt x="3181" y="10"/>
                    </a:lnTo>
                    <a:lnTo>
                      <a:pt x="3180" y="8"/>
                    </a:lnTo>
                    <a:lnTo>
                      <a:pt x="3180" y="6"/>
                    </a:lnTo>
                    <a:lnTo>
                      <a:pt x="3180" y="3"/>
                    </a:lnTo>
                    <a:lnTo>
                      <a:pt x="3181" y="2"/>
                    </a:lnTo>
                    <a:lnTo>
                      <a:pt x="3183" y="0"/>
                    </a:lnTo>
                    <a:lnTo>
                      <a:pt x="3184" y="0"/>
                    </a:lnTo>
                    <a:lnTo>
                      <a:pt x="3184" y="0"/>
                    </a:lnTo>
                    <a:close/>
                    <a:moveTo>
                      <a:pt x="3324" y="0"/>
                    </a:moveTo>
                    <a:lnTo>
                      <a:pt x="3404" y="0"/>
                    </a:lnTo>
                    <a:lnTo>
                      <a:pt x="3405" y="0"/>
                    </a:lnTo>
                    <a:lnTo>
                      <a:pt x="3407" y="2"/>
                    </a:lnTo>
                    <a:lnTo>
                      <a:pt x="3408" y="3"/>
                    </a:lnTo>
                    <a:lnTo>
                      <a:pt x="3410" y="6"/>
                    </a:lnTo>
                    <a:lnTo>
                      <a:pt x="3408" y="8"/>
                    </a:lnTo>
                    <a:lnTo>
                      <a:pt x="3407" y="10"/>
                    </a:lnTo>
                    <a:lnTo>
                      <a:pt x="3405" y="11"/>
                    </a:lnTo>
                    <a:lnTo>
                      <a:pt x="3404" y="11"/>
                    </a:lnTo>
                    <a:lnTo>
                      <a:pt x="3324" y="11"/>
                    </a:lnTo>
                    <a:lnTo>
                      <a:pt x="3320" y="11"/>
                    </a:lnTo>
                    <a:lnTo>
                      <a:pt x="3319" y="10"/>
                    </a:lnTo>
                    <a:lnTo>
                      <a:pt x="3317" y="8"/>
                    </a:lnTo>
                    <a:lnTo>
                      <a:pt x="3317" y="6"/>
                    </a:lnTo>
                    <a:lnTo>
                      <a:pt x="3317" y="3"/>
                    </a:lnTo>
                    <a:lnTo>
                      <a:pt x="3319" y="2"/>
                    </a:lnTo>
                    <a:lnTo>
                      <a:pt x="3320" y="0"/>
                    </a:lnTo>
                    <a:lnTo>
                      <a:pt x="3324" y="0"/>
                    </a:lnTo>
                    <a:lnTo>
                      <a:pt x="3324" y="0"/>
                    </a:lnTo>
                    <a:close/>
                    <a:moveTo>
                      <a:pt x="3461" y="0"/>
                    </a:moveTo>
                    <a:lnTo>
                      <a:pt x="3541" y="0"/>
                    </a:lnTo>
                    <a:lnTo>
                      <a:pt x="3544" y="0"/>
                    </a:lnTo>
                    <a:lnTo>
                      <a:pt x="3546" y="2"/>
                    </a:lnTo>
                    <a:lnTo>
                      <a:pt x="3548" y="3"/>
                    </a:lnTo>
                    <a:lnTo>
                      <a:pt x="3548" y="6"/>
                    </a:lnTo>
                    <a:lnTo>
                      <a:pt x="3548" y="8"/>
                    </a:lnTo>
                    <a:lnTo>
                      <a:pt x="3546" y="10"/>
                    </a:lnTo>
                    <a:lnTo>
                      <a:pt x="3544" y="11"/>
                    </a:lnTo>
                    <a:lnTo>
                      <a:pt x="3541" y="11"/>
                    </a:lnTo>
                    <a:lnTo>
                      <a:pt x="3461" y="11"/>
                    </a:lnTo>
                    <a:lnTo>
                      <a:pt x="3458" y="11"/>
                    </a:lnTo>
                    <a:lnTo>
                      <a:pt x="3456" y="10"/>
                    </a:lnTo>
                    <a:lnTo>
                      <a:pt x="3456" y="8"/>
                    </a:lnTo>
                    <a:lnTo>
                      <a:pt x="3455" y="6"/>
                    </a:lnTo>
                    <a:lnTo>
                      <a:pt x="3456" y="3"/>
                    </a:lnTo>
                    <a:lnTo>
                      <a:pt x="3456" y="2"/>
                    </a:lnTo>
                    <a:lnTo>
                      <a:pt x="3458" y="0"/>
                    </a:lnTo>
                    <a:lnTo>
                      <a:pt x="3461" y="0"/>
                    </a:lnTo>
                    <a:lnTo>
                      <a:pt x="3461" y="0"/>
                    </a:lnTo>
                    <a:close/>
                    <a:moveTo>
                      <a:pt x="3599" y="0"/>
                    </a:moveTo>
                    <a:lnTo>
                      <a:pt x="3680" y="0"/>
                    </a:lnTo>
                    <a:lnTo>
                      <a:pt x="3682" y="0"/>
                    </a:lnTo>
                    <a:lnTo>
                      <a:pt x="3684" y="2"/>
                    </a:lnTo>
                    <a:lnTo>
                      <a:pt x="3685" y="3"/>
                    </a:lnTo>
                    <a:lnTo>
                      <a:pt x="3685" y="6"/>
                    </a:lnTo>
                    <a:lnTo>
                      <a:pt x="3685" y="8"/>
                    </a:lnTo>
                    <a:lnTo>
                      <a:pt x="3684" y="10"/>
                    </a:lnTo>
                    <a:lnTo>
                      <a:pt x="3682" y="11"/>
                    </a:lnTo>
                    <a:lnTo>
                      <a:pt x="3680" y="11"/>
                    </a:lnTo>
                    <a:lnTo>
                      <a:pt x="3599" y="11"/>
                    </a:lnTo>
                    <a:lnTo>
                      <a:pt x="3597" y="11"/>
                    </a:lnTo>
                    <a:lnTo>
                      <a:pt x="3596" y="10"/>
                    </a:lnTo>
                    <a:lnTo>
                      <a:pt x="3594" y="8"/>
                    </a:lnTo>
                    <a:lnTo>
                      <a:pt x="3594" y="6"/>
                    </a:lnTo>
                    <a:lnTo>
                      <a:pt x="3594" y="3"/>
                    </a:lnTo>
                    <a:lnTo>
                      <a:pt x="3596" y="2"/>
                    </a:lnTo>
                    <a:lnTo>
                      <a:pt x="3597" y="0"/>
                    </a:lnTo>
                    <a:lnTo>
                      <a:pt x="3599" y="0"/>
                    </a:lnTo>
                    <a:lnTo>
                      <a:pt x="3599" y="0"/>
                    </a:lnTo>
                    <a:close/>
                    <a:moveTo>
                      <a:pt x="3738" y="0"/>
                    </a:moveTo>
                    <a:lnTo>
                      <a:pt x="3818" y="0"/>
                    </a:lnTo>
                    <a:lnTo>
                      <a:pt x="3820" y="0"/>
                    </a:lnTo>
                    <a:lnTo>
                      <a:pt x="3823" y="2"/>
                    </a:lnTo>
                    <a:lnTo>
                      <a:pt x="3823" y="3"/>
                    </a:lnTo>
                    <a:lnTo>
                      <a:pt x="3825" y="6"/>
                    </a:lnTo>
                    <a:lnTo>
                      <a:pt x="3823" y="8"/>
                    </a:lnTo>
                    <a:lnTo>
                      <a:pt x="3823" y="10"/>
                    </a:lnTo>
                    <a:lnTo>
                      <a:pt x="3820" y="11"/>
                    </a:lnTo>
                    <a:lnTo>
                      <a:pt x="3818" y="11"/>
                    </a:lnTo>
                    <a:lnTo>
                      <a:pt x="3738" y="11"/>
                    </a:lnTo>
                    <a:lnTo>
                      <a:pt x="3735" y="11"/>
                    </a:lnTo>
                    <a:lnTo>
                      <a:pt x="3733" y="10"/>
                    </a:lnTo>
                    <a:lnTo>
                      <a:pt x="3732" y="8"/>
                    </a:lnTo>
                    <a:lnTo>
                      <a:pt x="3732" y="6"/>
                    </a:lnTo>
                    <a:lnTo>
                      <a:pt x="3732" y="3"/>
                    </a:lnTo>
                    <a:lnTo>
                      <a:pt x="3733" y="2"/>
                    </a:lnTo>
                    <a:lnTo>
                      <a:pt x="3735" y="0"/>
                    </a:lnTo>
                    <a:lnTo>
                      <a:pt x="3738" y="0"/>
                    </a:lnTo>
                    <a:lnTo>
                      <a:pt x="3738" y="0"/>
                    </a:lnTo>
                    <a:close/>
                    <a:moveTo>
                      <a:pt x="3876" y="0"/>
                    </a:moveTo>
                    <a:lnTo>
                      <a:pt x="3956" y="0"/>
                    </a:lnTo>
                    <a:lnTo>
                      <a:pt x="3959" y="0"/>
                    </a:lnTo>
                    <a:lnTo>
                      <a:pt x="3961" y="2"/>
                    </a:lnTo>
                    <a:lnTo>
                      <a:pt x="3962" y="3"/>
                    </a:lnTo>
                    <a:lnTo>
                      <a:pt x="3962" y="6"/>
                    </a:lnTo>
                    <a:lnTo>
                      <a:pt x="3962" y="8"/>
                    </a:lnTo>
                    <a:lnTo>
                      <a:pt x="3961" y="10"/>
                    </a:lnTo>
                    <a:lnTo>
                      <a:pt x="3959" y="11"/>
                    </a:lnTo>
                    <a:lnTo>
                      <a:pt x="3956" y="11"/>
                    </a:lnTo>
                    <a:lnTo>
                      <a:pt x="3876" y="11"/>
                    </a:lnTo>
                    <a:lnTo>
                      <a:pt x="3874" y="11"/>
                    </a:lnTo>
                    <a:lnTo>
                      <a:pt x="3871" y="10"/>
                    </a:lnTo>
                    <a:lnTo>
                      <a:pt x="3871" y="8"/>
                    </a:lnTo>
                    <a:lnTo>
                      <a:pt x="3869" y="6"/>
                    </a:lnTo>
                    <a:lnTo>
                      <a:pt x="3871" y="3"/>
                    </a:lnTo>
                    <a:lnTo>
                      <a:pt x="3871" y="2"/>
                    </a:lnTo>
                    <a:lnTo>
                      <a:pt x="3874" y="0"/>
                    </a:lnTo>
                    <a:lnTo>
                      <a:pt x="3876" y="0"/>
                    </a:lnTo>
                    <a:lnTo>
                      <a:pt x="3876" y="0"/>
                    </a:lnTo>
                    <a:close/>
                    <a:moveTo>
                      <a:pt x="4013" y="0"/>
                    </a:moveTo>
                    <a:lnTo>
                      <a:pt x="4095" y="0"/>
                    </a:lnTo>
                    <a:lnTo>
                      <a:pt x="4097" y="0"/>
                    </a:lnTo>
                    <a:lnTo>
                      <a:pt x="4098" y="2"/>
                    </a:lnTo>
                    <a:lnTo>
                      <a:pt x="4100" y="3"/>
                    </a:lnTo>
                    <a:lnTo>
                      <a:pt x="4100" y="6"/>
                    </a:lnTo>
                    <a:lnTo>
                      <a:pt x="4100" y="8"/>
                    </a:lnTo>
                    <a:lnTo>
                      <a:pt x="4098" y="10"/>
                    </a:lnTo>
                    <a:lnTo>
                      <a:pt x="4097" y="11"/>
                    </a:lnTo>
                    <a:lnTo>
                      <a:pt x="4095" y="11"/>
                    </a:lnTo>
                    <a:lnTo>
                      <a:pt x="4013" y="11"/>
                    </a:lnTo>
                    <a:lnTo>
                      <a:pt x="4012" y="11"/>
                    </a:lnTo>
                    <a:lnTo>
                      <a:pt x="4010" y="10"/>
                    </a:lnTo>
                    <a:lnTo>
                      <a:pt x="4009" y="8"/>
                    </a:lnTo>
                    <a:lnTo>
                      <a:pt x="4009" y="6"/>
                    </a:lnTo>
                    <a:lnTo>
                      <a:pt x="4009" y="3"/>
                    </a:lnTo>
                    <a:lnTo>
                      <a:pt x="4010" y="2"/>
                    </a:lnTo>
                    <a:lnTo>
                      <a:pt x="4012" y="0"/>
                    </a:lnTo>
                    <a:lnTo>
                      <a:pt x="4013" y="0"/>
                    </a:lnTo>
                    <a:lnTo>
                      <a:pt x="4013" y="0"/>
                    </a:lnTo>
                    <a:close/>
                    <a:moveTo>
                      <a:pt x="4153" y="0"/>
                    </a:moveTo>
                    <a:lnTo>
                      <a:pt x="4233" y="0"/>
                    </a:lnTo>
                    <a:lnTo>
                      <a:pt x="4236" y="0"/>
                    </a:lnTo>
                    <a:lnTo>
                      <a:pt x="4237" y="2"/>
                    </a:lnTo>
                    <a:lnTo>
                      <a:pt x="4237" y="3"/>
                    </a:lnTo>
                    <a:lnTo>
                      <a:pt x="4239" y="6"/>
                    </a:lnTo>
                    <a:lnTo>
                      <a:pt x="4237" y="8"/>
                    </a:lnTo>
                    <a:lnTo>
                      <a:pt x="4237" y="10"/>
                    </a:lnTo>
                    <a:lnTo>
                      <a:pt x="4236" y="11"/>
                    </a:lnTo>
                    <a:lnTo>
                      <a:pt x="4233" y="11"/>
                    </a:lnTo>
                    <a:lnTo>
                      <a:pt x="4153" y="11"/>
                    </a:lnTo>
                    <a:lnTo>
                      <a:pt x="4149" y="11"/>
                    </a:lnTo>
                    <a:lnTo>
                      <a:pt x="4148" y="10"/>
                    </a:lnTo>
                    <a:lnTo>
                      <a:pt x="4146" y="8"/>
                    </a:lnTo>
                    <a:lnTo>
                      <a:pt x="4146" y="6"/>
                    </a:lnTo>
                    <a:lnTo>
                      <a:pt x="4146" y="3"/>
                    </a:lnTo>
                    <a:lnTo>
                      <a:pt x="4148" y="2"/>
                    </a:lnTo>
                    <a:lnTo>
                      <a:pt x="4149" y="0"/>
                    </a:lnTo>
                    <a:lnTo>
                      <a:pt x="4153" y="0"/>
                    </a:lnTo>
                    <a:lnTo>
                      <a:pt x="4153" y="0"/>
                    </a:lnTo>
                    <a:close/>
                    <a:moveTo>
                      <a:pt x="4290" y="0"/>
                    </a:moveTo>
                    <a:lnTo>
                      <a:pt x="4372" y="0"/>
                    </a:lnTo>
                    <a:lnTo>
                      <a:pt x="4373" y="0"/>
                    </a:lnTo>
                    <a:lnTo>
                      <a:pt x="4375" y="2"/>
                    </a:lnTo>
                    <a:lnTo>
                      <a:pt x="4377" y="3"/>
                    </a:lnTo>
                    <a:lnTo>
                      <a:pt x="4377" y="6"/>
                    </a:lnTo>
                    <a:lnTo>
                      <a:pt x="4377" y="8"/>
                    </a:lnTo>
                    <a:lnTo>
                      <a:pt x="4375" y="10"/>
                    </a:lnTo>
                    <a:lnTo>
                      <a:pt x="4373" y="11"/>
                    </a:lnTo>
                    <a:lnTo>
                      <a:pt x="4372" y="11"/>
                    </a:lnTo>
                    <a:lnTo>
                      <a:pt x="4290" y="11"/>
                    </a:lnTo>
                    <a:lnTo>
                      <a:pt x="4289" y="11"/>
                    </a:lnTo>
                    <a:lnTo>
                      <a:pt x="4287" y="10"/>
                    </a:lnTo>
                    <a:lnTo>
                      <a:pt x="4285" y="8"/>
                    </a:lnTo>
                    <a:lnTo>
                      <a:pt x="4285" y="6"/>
                    </a:lnTo>
                    <a:lnTo>
                      <a:pt x="4285" y="3"/>
                    </a:lnTo>
                    <a:lnTo>
                      <a:pt x="4287" y="2"/>
                    </a:lnTo>
                    <a:lnTo>
                      <a:pt x="4289" y="0"/>
                    </a:lnTo>
                    <a:lnTo>
                      <a:pt x="4290" y="0"/>
                    </a:lnTo>
                    <a:lnTo>
                      <a:pt x="4290" y="0"/>
                    </a:lnTo>
                    <a:close/>
                    <a:moveTo>
                      <a:pt x="4429" y="0"/>
                    </a:moveTo>
                    <a:lnTo>
                      <a:pt x="4509" y="0"/>
                    </a:lnTo>
                    <a:lnTo>
                      <a:pt x="4511" y="0"/>
                    </a:lnTo>
                    <a:lnTo>
                      <a:pt x="4513" y="2"/>
                    </a:lnTo>
                    <a:lnTo>
                      <a:pt x="4514" y="3"/>
                    </a:lnTo>
                    <a:lnTo>
                      <a:pt x="4516" y="6"/>
                    </a:lnTo>
                    <a:lnTo>
                      <a:pt x="4514" y="8"/>
                    </a:lnTo>
                    <a:lnTo>
                      <a:pt x="4513" y="10"/>
                    </a:lnTo>
                    <a:lnTo>
                      <a:pt x="4511" y="11"/>
                    </a:lnTo>
                    <a:lnTo>
                      <a:pt x="4509" y="11"/>
                    </a:lnTo>
                    <a:lnTo>
                      <a:pt x="4429" y="11"/>
                    </a:lnTo>
                    <a:lnTo>
                      <a:pt x="4426" y="11"/>
                    </a:lnTo>
                    <a:lnTo>
                      <a:pt x="4425" y="10"/>
                    </a:lnTo>
                    <a:lnTo>
                      <a:pt x="4423" y="8"/>
                    </a:lnTo>
                    <a:lnTo>
                      <a:pt x="4423" y="6"/>
                    </a:lnTo>
                    <a:lnTo>
                      <a:pt x="4423" y="3"/>
                    </a:lnTo>
                    <a:lnTo>
                      <a:pt x="4425" y="2"/>
                    </a:lnTo>
                    <a:lnTo>
                      <a:pt x="4426" y="0"/>
                    </a:lnTo>
                    <a:lnTo>
                      <a:pt x="4429" y="0"/>
                    </a:lnTo>
                    <a:lnTo>
                      <a:pt x="4429" y="0"/>
                    </a:lnTo>
                    <a:close/>
                    <a:moveTo>
                      <a:pt x="4567" y="0"/>
                    </a:moveTo>
                    <a:lnTo>
                      <a:pt x="4647" y="0"/>
                    </a:lnTo>
                    <a:lnTo>
                      <a:pt x="4650" y="0"/>
                    </a:lnTo>
                    <a:lnTo>
                      <a:pt x="4652" y="2"/>
                    </a:lnTo>
                    <a:lnTo>
                      <a:pt x="4653" y="3"/>
                    </a:lnTo>
                    <a:lnTo>
                      <a:pt x="4653" y="6"/>
                    </a:lnTo>
                    <a:lnTo>
                      <a:pt x="4653" y="8"/>
                    </a:lnTo>
                    <a:lnTo>
                      <a:pt x="4652" y="10"/>
                    </a:lnTo>
                    <a:lnTo>
                      <a:pt x="4650" y="11"/>
                    </a:lnTo>
                    <a:lnTo>
                      <a:pt x="4647" y="11"/>
                    </a:lnTo>
                    <a:lnTo>
                      <a:pt x="4567" y="11"/>
                    </a:lnTo>
                    <a:lnTo>
                      <a:pt x="4564" y="11"/>
                    </a:lnTo>
                    <a:lnTo>
                      <a:pt x="4562" y="10"/>
                    </a:lnTo>
                    <a:lnTo>
                      <a:pt x="4562" y="8"/>
                    </a:lnTo>
                    <a:lnTo>
                      <a:pt x="4561" y="6"/>
                    </a:lnTo>
                    <a:lnTo>
                      <a:pt x="4562" y="3"/>
                    </a:lnTo>
                    <a:lnTo>
                      <a:pt x="4562" y="2"/>
                    </a:lnTo>
                    <a:lnTo>
                      <a:pt x="4564" y="0"/>
                    </a:lnTo>
                    <a:lnTo>
                      <a:pt x="4567" y="0"/>
                    </a:lnTo>
                    <a:lnTo>
                      <a:pt x="4567" y="0"/>
                    </a:lnTo>
                    <a:close/>
                    <a:moveTo>
                      <a:pt x="4705" y="0"/>
                    </a:moveTo>
                    <a:lnTo>
                      <a:pt x="4786" y="0"/>
                    </a:lnTo>
                    <a:lnTo>
                      <a:pt x="4788" y="0"/>
                    </a:lnTo>
                    <a:lnTo>
                      <a:pt x="4789" y="2"/>
                    </a:lnTo>
                    <a:lnTo>
                      <a:pt x="4791" y="3"/>
                    </a:lnTo>
                    <a:lnTo>
                      <a:pt x="4791" y="6"/>
                    </a:lnTo>
                    <a:lnTo>
                      <a:pt x="4791" y="8"/>
                    </a:lnTo>
                    <a:lnTo>
                      <a:pt x="4789" y="10"/>
                    </a:lnTo>
                    <a:lnTo>
                      <a:pt x="4788" y="11"/>
                    </a:lnTo>
                    <a:lnTo>
                      <a:pt x="4786" y="11"/>
                    </a:lnTo>
                    <a:lnTo>
                      <a:pt x="4705" y="11"/>
                    </a:lnTo>
                    <a:lnTo>
                      <a:pt x="4703" y="11"/>
                    </a:lnTo>
                    <a:lnTo>
                      <a:pt x="4701" y="10"/>
                    </a:lnTo>
                    <a:lnTo>
                      <a:pt x="4700" y="8"/>
                    </a:lnTo>
                    <a:lnTo>
                      <a:pt x="4700" y="6"/>
                    </a:lnTo>
                    <a:lnTo>
                      <a:pt x="4700" y="3"/>
                    </a:lnTo>
                    <a:lnTo>
                      <a:pt x="4701" y="2"/>
                    </a:lnTo>
                    <a:lnTo>
                      <a:pt x="4703" y="0"/>
                    </a:lnTo>
                    <a:lnTo>
                      <a:pt x="4705" y="0"/>
                    </a:lnTo>
                    <a:lnTo>
                      <a:pt x="4705" y="0"/>
                    </a:lnTo>
                    <a:close/>
                    <a:moveTo>
                      <a:pt x="4844" y="0"/>
                    </a:moveTo>
                    <a:lnTo>
                      <a:pt x="4924" y="0"/>
                    </a:lnTo>
                    <a:lnTo>
                      <a:pt x="4925" y="0"/>
                    </a:lnTo>
                    <a:lnTo>
                      <a:pt x="4929" y="2"/>
                    </a:lnTo>
                    <a:lnTo>
                      <a:pt x="4929" y="3"/>
                    </a:lnTo>
                    <a:lnTo>
                      <a:pt x="4930" y="6"/>
                    </a:lnTo>
                    <a:lnTo>
                      <a:pt x="4929" y="8"/>
                    </a:lnTo>
                    <a:lnTo>
                      <a:pt x="4929" y="10"/>
                    </a:lnTo>
                    <a:lnTo>
                      <a:pt x="4925" y="11"/>
                    </a:lnTo>
                    <a:lnTo>
                      <a:pt x="4924" y="11"/>
                    </a:lnTo>
                    <a:lnTo>
                      <a:pt x="4844" y="11"/>
                    </a:lnTo>
                    <a:lnTo>
                      <a:pt x="4841" y="11"/>
                    </a:lnTo>
                    <a:lnTo>
                      <a:pt x="4839" y="10"/>
                    </a:lnTo>
                    <a:lnTo>
                      <a:pt x="4837" y="8"/>
                    </a:lnTo>
                    <a:lnTo>
                      <a:pt x="4837" y="6"/>
                    </a:lnTo>
                    <a:lnTo>
                      <a:pt x="4837" y="3"/>
                    </a:lnTo>
                    <a:lnTo>
                      <a:pt x="4839" y="2"/>
                    </a:lnTo>
                    <a:lnTo>
                      <a:pt x="4841" y="0"/>
                    </a:lnTo>
                    <a:lnTo>
                      <a:pt x="4844" y="0"/>
                    </a:lnTo>
                    <a:lnTo>
                      <a:pt x="4844" y="0"/>
                    </a:lnTo>
                    <a:close/>
                    <a:moveTo>
                      <a:pt x="4981" y="0"/>
                    </a:moveTo>
                    <a:lnTo>
                      <a:pt x="5063" y="0"/>
                    </a:lnTo>
                    <a:lnTo>
                      <a:pt x="5065" y="0"/>
                    </a:lnTo>
                    <a:lnTo>
                      <a:pt x="5066" y="2"/>
                    </a:lnTo>
                    <a:lnTo>
                      <a:pt x="5068" y="3"/>
                    </a:lnTo>
                    <a:lnTo>
                      <a:pt x="5068" y="6"/>
                    </a:lnTo>
                    <a:lnTo>
                      <a:pt x="5068" y="8"/>
                    </a:lnTo>
                    <a:lnTo>
                      <a:pt x="5066" y="10"/>
                    </a:lnTo>
                    <a:lnTo>
                      <a:pt x="5065" y="11"/>
                    </a:lnTo>
                    <a:lnTo>
                      <a:pt x="5063" y="11"/>
                    </a:lnTo>
                    <a:lnTo>
                      <a:pt x="4981" y="11"/>
                    </a:lnTo>
                    <a:lnTo>
                      <a:pt x="4980" y="11"/>
                    </a:lnTo>
                    <a:lnTo>
                      <a:pt x="4978" y="10"/>
                    </a:lnTo>
                    <a:lnTo>
                      <a:pt x="4977" y="8"/>
                    </a:lnTo>
                    <a:lnTo>
                      <a:pt x="4977" y="6"/>
                    </a:lnTo>
                    <a:lnTo>
                      <a:pt x="4977" y="3"/>
                    </a:lnTo>
                    <a:lnTo>
                      <a:pt x="4978" y="2"/>
                    </a:lnTo>
                    <a:lnTo>
                      <a:pt x="4980" y="0"/>
                    </a:lnTo>
                    <a:lnTo>
                      <a:pt x="4981" y="0"/>
                    </a:lnTo>
                    <a:lnTo>
                      <a:pt x="4981" y="0"/>
                    </a:lnTo>
                    <a:close/>
                    <a:moveTo>
                      <a:pt x="5119" y="0"/>
                    </a:moveTo>
                    <a:lnTo>
                      <a:pt x="5183" y="0"/>
                    </a:lnTo>
                    <a:lnTo>
                      <a:pt x="5185" y="0"/>
                    </a:lnTo>
                    <a:lnTo>
                      <a:pt x="5186" y="2"/>
                    </a:lnTo>
                    <a:lnTo>
                      <a:pt x="5188" y="3"/>
                    </a:lnTo>
                    <a:lnTo>
                      <a:pt x="5188" y="6"/>
                    </a:lnTo>
                    <a:lnTo>
                      <a:pt x="5188" y="8"/>
                    </a:lnTo>
                    <a:lnTo>
                      <a:pt x="5186" y="10"/>
                    </a:lnTo>
                    <a:lnTo>
                      <a:pt x="5185" y="11"/>
                    </a:lnTo>
                    <a:lnTo>
                      <a:pt x="5183" y="11"/>
                    </a:lnTo>
                    <a:lnTo>
                      <a:pt x="5119" y="11"/>
                    </a:lnTo>
                    <a:lnTo>
                      <a:pt x="5117" y="11"/>
                    </a:lnTo>
                    <a:lnTo>
                      <a:pt x="5116" y="10"/>
                    </a:lnTo>
                    <a:lnTo>
                      <a:pt x="5114" y="8"/>
                    </a:lnTo>
                    <a:lnTo>
                      <a:pt x="5114" y="6"/>
                    </a:lnTo>
                    <a:lnTo>
                      <a:pt x="5114" y="3"/>
                    </a:lnTo>
                    <a:lnTo>
                      <a:pt x="5116" y="2"/>
                    </a:lnTo>
                    <a:lnTo>
                      <a:pt x="5117" y="0"/>
                    </a:lnTo>
                    <a:lnTo>
                      <a:pt x="5119" y="0"/>
                    </a:lnTo>
                    <a:lnTo>
                      <a:pt x="5119" y="0"/>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1993" name="Freeform 9"/>
              <p:cNvSpPr>
                <a:spLocks/>
              </p:cNvSpPr>
              <p:nvPr/>
            </p:nvSpPr>
            <p:spPr bwMode="auto">
              <a:xfrm>
                <a:off x="4117975" y="2479675"/>
                <a:ext cx="293688" cy="649287"/>
              </a:xfrm>
              <a:custGeom>
                <a:avLst/>
                <a:gdLst/>
                <a:ahLst/>
                <a:cxnLst>
                  <a:cxn ang="0">
                    <a:pos x="0" y="818"/>
                  </a:cxn>
                  <a:cxn ang="0">
                    <a:pos x="6" y="795"/>
                  </a:cxn>
                  <a:cxn ang="0">
                    <a:pos x="24" y="738"/>
                  </a:cxn>
                  <a:cxn ang="0">
                    <a:pos x="46" y="664"/>
                  </a:cxn>
                  <a:cxn ang="0">
                    <a:pos x="72" y="579"/>
                  </a:cxn>
                  <a:cxn ang="0">
                    <a:pos x="101" y="496"/>
                  </a:cxn>
                  <a:cxn ang="0">
                    <a:pos x="128" y="415"/>
                  </a:cxn>
                  <a:cxn ang="0">
                    <a:pos x="154" y="343"/>
                  </a:cxn>
                  <a:cxn ang="0">
                    <a:pos x="178" y="277"/>
                  </a:cxn>
                  <a:cxn ang="0">
                    <a:pos x="200" y="223"/>
                  </a:cxn>
                  <a:cxn ang="0">
                    <a:pos x="219" y="176"/>
                  </a:cxn>
                  <a:cxn ang="0">
                    <a:pos x="238" y="138"/>
                  </a:cxn>
                  <a:cxn ang="0">
                    <a:pos x="256" y="106"/>
                  </a:cxn>
                  <a:cxn ang="0">
                    <a:pos x="272" y="79"/>
                  </a:cxn>
                  <a:cxn ang="0">
                    <a:pos x="290" y="55"/>
                  </a:cxn>
                  <a:cxn ang="0">
                    <a:pos x="306" y="35"/>
                  </a:cxn>
                  <a:cxn ang="0">
                    <a:pos x="322" y="19"/>
                  </a:cxn>
                  <a:cxn ang="0">
                    <a:pos x="338" y="7"/>
                  </a:cxn>
                  <a:cxn ang="0">
                    <a:pos x="368" y="0"/>
                  </a:cxn>
                </a:cxnLst>
                <a:rect l="0" t="0" r="r" b="b"/>
                <a:pathLst>
                  <a:path w="368" h="818">
                    <a:moveTo>
                      <a:pt x="0" y="818"/>
                    </a:moveTo>
                    <a:lnTo>
                      <a:pt x="6" y="795"/>
                    </a:lnTo>
                    <a:lnTo>
                      <a:pt x="24" y="738"/>
                    </a:lnTo>
                    <a:lnTo>
                      <a:pt x="46" y="664"/>
                    </a:lnTo>
                    <a:lnTo>
                      <a:pt x="72" y="579"/>
                    </a:lnTo>
                    <a:lnTo>
                      <a:pt x="101" y="496"/>
                    </a:lnTo>
                    <a:lnTo>
                      <a:pt x="128" y="415"/>
                    </a:lnTo>
                    <a:lnTo>
                      <a:pt x="154" y="343"/>
                    </a:lnTo>
                    <a:lnTo>
                      <a:pt x="178" y="277"/>
                    </a:lnTo>
                    <a:lnTo>
                      <a:pt x="200" y="223"/>
                    </a:lnTo>
                    <a:lnTo>
                      <a:pt x="219" y="176"/>
                    </a:lnTo>
                    <a:lnTo>
                      <a:pt x="238" y="138"/>
                    </a:lnTo>
                    <a:lnTo>
                      <a:pt x="256" y="106"/>
                    </a:lnTo>
                    <a:lnTo>
                      <a:pt x="272" y="79"/>
                    </a:lnTo>
                    <a:lnTo>
                      <a:pt x="290" y="55"/>
                    </a:lnTo>
                    <a:lnTo>
                      <a:pt x="306" y="35"/>
                    </a:lnTo>
                    <a:lnTo>
                      <a:pt x="322" y="19"/>
                    </a:lnTo>
                    <a:lnTo>
                      <a:pt x="338" y="7"/>
                    </a:lnTo>
                    <a:lnTo>
                      <a:pt x="368"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1994" name="Freeform 10"/>
              <p:cNvSpPr>
                <a:spLocks/>
              </p:cNvSpPr>
              <p:nvPr/>
            </p:nvSpPr>
            <p:spPr bwMode="auto">
              <a:xfrm>
                <a:off x="4411663" y="2479675"/>
                <a:ext cx="292100" cy="649287"/>
              </a:xfrm>
              <a:custGeom>
                <a:avLst/>
                <a:gdLst/>
                <a:ahLst/>
                <a:cxnLst>
                  <a:cxn ang="0">
                    <a:pos x="370" y="818"/>
                  </a:cxn>
                  <a:cxn ang="0">
                    <a:pos x="362" y="795"/>
                  </a:cxn>
                  <a:cxn ang="0">
                    <a:pos x="346" y="739"/>
                  </a:cxn>
                  <a:cxn ang="0">
                    <a:pos x="323" y="664"/>
                  </a:cxn>
                  <a:cxn ang="0">
                    <a:pos x="296" y="579"/>
                  </a:cxn>
                  <a:cxn ang="0">
                    <a:pos x="269" y="496"/>
                  </a:cxn>
                  <a:cxn ang="0">
                    <a:pos x="242" y="415"/>
                  </a:cxn>
                  <a:cxn ang="0">
                    <a:pos x="216" y="343"/>
                  </a:cxn>
                  <a:cxn ang="0">
                    <a:pos x="192" y="279"/>
                  </a:cxn>
                  <a:cxn ang="0">
                    <a:pos x="170" y="223"/>
                  </a:cxn>
                  <a:cxn ang="0">
                    <a:pos x="149" y="176"/>
                  </a:cxn>
                  <a:cxn ang="0">
                    <a:pos x="131" y="138"/>
                  </a:cxn>
                  <a:cxn ang="0">
                    <a:pos x="114" y="106"/>
                  </a:cxn>
                  <a:cxn ang="0">
                    <a:pos x="96" y="79"/>
                  </a:cxn>
                  <a:cxn ang="0">
                    <a:pos x="80" y="56"/>
                  </a:cxn>
                  <a:cxn ang="0">
                    <a:pos x="64" y="35"/>
                  </a:cxn>
                  <a:cxn ang="0">
                    <a:pos x="48" y="19"/>
                  </a:cxn>
                  <a:cxn ang="0">
                    <a:pos x="32" y="7"/>
                  </a:cxn>
                  <a:cxn ang="0">
                    <a:pos x="0" y="0"/>
                  </a:cxn>
                </a:cxnLst>
                <a:rect l="0" t="0" r="r" b="b"/>
                <a:pathLst>
                  <a:path w="370" h="818">
                    <a:moveTo>
                      <a:pt x="370" y="818"/>
                    </a:moveTo>
                    <a:lnTo>
                      <a:pt x="362" y="795"/>
                    </a:lnTo>
                    <a:lnTo>
                      <a:pt x="346" y="739"/>
                    </a:lnTo>
                    <a:lnTo>
                      <a:pt x="323" y="664"/>
                    </a:lnTo>
                    <a:lnTo>
                      <a:pt x="296" y="579"/>
                    </a:lnTo>
                    <a:lnTo>
                      <a:pt x="269" y="496"/>
                    </a:lnTo>
                    <a:lnTo>
                      <a:pt x="242" y="415"/>
                    </a:lnTo>
                    <a:lnTo>
                      <a:pt x="216" y="343"/>
                    </a:lnTo>
                    <a:lnTo>
                      <a:pt x="192" y="279"/>
                    </a:lnTo>
                    <a:lnTo>
                      <a:pt x="170" y="223"/>
                    </a:lnTo>
                    <a:lnTo>
                      <a:pt x="149" y="176"/>
                    </a:lnTo>
                    <a:lnTo>
                      <a:pt x="131" y="138"/>
                    </a:lnTo>
                    <a:lnTo>
                      <a:pt x="114" y="106"/>
                    </a:lnTo>
                    <a:lnTo>
                      <a:pt x="96" y="79"/>
                    </a:lnTo>
                    <a:lnTo>
                      <a:pt x="80" y="56"/>
                    </a:lnTo>
                    <a:lnTo>
                      <a:pt x="64" y="35"/>
                    </a:lnTo>
                    <a:lnTo>
                      <a:pt x="48" y="19"/>
                    </a:lnTo>
                    <a:lnTo>
                      <a:pt x="32" y="7"/>
                    </a:lnTo>
                    <a:lnTo>
                      <a:pt x="0"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1995" name="Freeform 11"/>
              <p:cNvSpPr>
                <a:spLocks/>
              </p:cNvSpPr>
              <p:nvPr/>
            </p:nvSpPr>
            <p:spPr bwMode="auto">
              <a:xfrm>
                <a:off x="4703763" y="3128963"/>
                <a:ext cx="292100" cy="649287"/>
              </a:xfrm>
              <a:custGeom>
                <a:avLst/>
                <a:gdLst/>
                <a:ahLst/>
                <a:cxnLst>
                  <a:cxn ang="0">
                    <a:pos x="0" y="0"/>
                  </a:cxn>
                  <a:cxn ang="0">
                    <a:pos x="6" y="22"/>
                  </a:cxn>
                  <a:cxn ang="0">
                    <a:pos x="22" y="78"/>
                  </a:cxn>
                  <a:cxn ang="0">
                    <a:pos x="46" y="153"/>
                  </a:cxn>
                  <a:cxn ang="0">
                    <a:pos x="72" y="237"/>
                  </a:cxn>
                  <a:cxn ang="0">
                    <a:pos x="99" y="321"/>
                  </a:cxn>
                  <a:cxn ang="0">
                    <a:pos x="126" y="401"/>
                  </a:cxn>
                  <a:cxn ang="0">
                    <a:pos x="152" y="475"/>
                  </a:cxn>
                  <a:cxn ang="0">
                    <a:pos x="176" y="539"/>
                  </a:cxn>
                  <a:cxn ang="0">
                    <a:pos x="198" y="595"/>
                  </a:cxn>
                  <a:cxn ang="0">
                    <a:pos x="219" y="641"/>
                  </a:cxn>
                  <a:cxn ang="0">
                    <a:pos x="236" y="680"/>
                  </a:cxn>
                  <a:cxn ang="0">
                    <a:pos x="254" y="712"/>
                  </a:cxn>
                  <a:cxn ang="0">
                    <a:pos x="272" y="739"/>
                  </a:cxn>
                  <a:cxn ang="0">
                    <a:pos x="288" y="761"/>
                  </a:cxn>
                  <a:cxn ang="0">
                    <a:pos x="304" y="780"/>
                  </a:cxn>
                  <a:cxn ang="0">
                    <a:pos x="321" y="796"/>
                  </a:cxn>
                  <a:cxn ang="0">
                    <a:pos x="337" y="809"/>
                  </a:cxn>
                  <a:cxn ang="0">
                    <a:pos x="368" y="817"/>
                  </a:cxn>
                </a:cxnLst>
                <a:rect l="0" t="0" r="r" b="b"/>
                <a:pathLst>
                  <a:path w="368" h="817">
                    <a:moveTo>
                      <a:pt x="0" y="0"/>
                    </a:moveTo>
                    <a:lnTo>
                      <a:pt x="6" y="22"/>
                    </a:lnTo>
                    <a:lnTo>
                      <a:pt x="22" y="78"/>
                    </a:lnTo>
                    <a:lnTo>
                      <a:pt x="46" y="153"/>
                    </a:lnTo>
                    <a:lnTo>
                      <a:pt x="72" y="237"/>
                    </a:lnTo>
                    <a:lnTo>
                      <a:pt x="99" y="321"/>
                    </a:lnTo>
                    <a:lnTo>
                      <a:pt x="126" y="401"/>
                    </a:lnTo>
                    <a:lnTo>
                      <a:pt x="152" y="475"/>
                    </a:lnTo>
                    <a:lnTo>
                      <a:pt x="176" y="539"/>
                    </a:lnTo>
                    <a:lnTo>
                      <a:pt x="198" y="595"/>
                    </a:lnTo>
                    <a:lnTo>
                      <a:pt x="219" y="641"/>
                    </a:lnTo>
                    <a:lnTo>
                      <a:pt x="236" y="680"/>
                    </a:lnTo>
                    <a:lnTo>
                      <a:pt x="254" y="712"/>
                    </a:lnTo>
                    <a:lnTo>
                      <a:pt x="272" y="739"/>
                    </a:lnTo>
                    <a:lnTo>
                      <a:pt x="288" y="761"/>
                    </a:lnTo>
                    <a:lnTo>
                      <a:pt x="304" y="780"/>
                    </a:lnTo>
                    <a:lnTo>
                      <a:pt x="321" y="796"/>
                    </a:lnTo>
                    <a:lnTo>
                      <a:pt x="337" y="809"/>
                    </a:lnTo>
                    <a:lnTo>
                      <a:pt x="368" y="817"/>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1996" name="Freeform 12"/>
              <p:cNvSpPr>
                <a:spLocks/>
              </p:cNvSpPr>
              <p:nvPr/>
            </p:nvSpPr>
            <p:spPr bwMode="auto">
              <a:xfrm>
                <a:off x="3867150" y="3128963"/>
                <a:ext cx="250825" cy="649287"/>
              </a:xfrm>
              <a:custGeom>
                <a:avLst/>
                <a:gdLst/>
                <a:ahLst/>
                <a:cxnLst>
                  <a:cxn ang="0">
                    <a:pos x="317" y="0"/>
                  </a:cxn>
                  <a:cxn ang="0">
                    <a:pos x="311" y="22"/>
                  </a:cxn>
                  <a:cxn ang="0">
                    <a:pos x="298" y="78"/>
                  </a:cxn>
                  <a:cxn ang="0">
                    <a:pos x="277" y="153"/>
                  </a:cxn>
                  <a:cxn ang="0">
                    <a:pos x="255" y="238"/>
                  </a:cxn>
                  <a:cxn ang="0">
                    <a:pos x="231" y="321"/>
                  </a:cxn>
                  <a:cxn ang="0">
                    <a:pos x="208" y="403"/>
                  </a:cxn>
                  <a:cxn ang="0">
                    <a:pos x="186" y="477"/>
                  </a:cxn>
                  <a:cxn ang="0">
                    <a:pos x="165" y="541"/>
                  </a:cxn>
                  <a:cxn ang="0">
                    <a:pos x="146" y="595"/>
                  </a:cxn>
                  <a:cxn ang="0">
                    <a:pos x="128" y="641"/>
                  </a:cxn>
                  <a:cxn ang="0">
                    <a:pos x="112" y="680"/>
                  </a:cxn>
                  <a:cxn ang="0">
                    <a:pos x="98" y="713"/>
                  </a:cxn>
                  <a:cxn ang="0">
                    <a:pos x="83" y="740"/>
                  </a:cxn>
                  <a:cxn ang="0">
                    <a:pos x="69" y="763"/>
                  </a:cxn>
                  <a:cxn ang="0">
                    <a:pos x="55" y="782"/>
                  </a:cxn>
                  <a:cxn ang="0">
                    <a:pos x="40" y="798"/>
                  </a:cxn>
                  <a:cxn ang="0">
                    <a:pos x="26" y="811"/>
                  </a:cxn>
                  <a:cxn ang="0">
                    <a:pos x="0" y="819"/>
                  </a:cxn>
                </a:cxnLst>
                <a:rect l="0" t="0" r="r" b="b"/>
                <a:pathLst>
                  <a:path w="317" h="819">
                    <a:moveTo>
                      <a:pt x="317" y="0"/>
                    </a:moveTo>
                    <a:lnTo>
                      <a:pt x="311" y="22"/>
                    </a:lnTo>
                    <a:lnTo>
                      <a:pt x="298" y="78"/>
                    </a:lnTo>
                    <a:lnTo>
                      <a:pt x="277" y="153"/>
                    </a:lnTo>
                    <a:lnTo>
                      <a:pt x="255" y="238"/>
                    </a:lnTo>
                    <a:lnTo>
                      <a:pt x="231" y="321"/>
                    </a:lnTo>
                    <a:lnTo>
                      <a:pt x="208" y="403"/>
                    </a:lnTo>
                    <a:lnTo>
                      <a:pt x="186" y="477"/>
                    </a:lnTo>
                    <a:lnTo>
                      <a:pt x="165" y="541"/>
                    </a:lnTo>
                    <a:lnTo>
                      <a:pt x="146" y="595"/>
                    </a:lnTo>
                    <a:lnTo>
                      <a:pt x="128" y="641"/>
                    </a:lnTo>
                    <a:lnTo>
                      <a:pt x="112" y="680"/>
                    </a:lnTo>
                    <a:lnTo>
                      <a:pt x="98" y="713"/>
                    </a:lnTo>
                    <a:lnTo>
                      <a:pt x="83" y="740"/>
                    </a:lnTo>
                    <a:lnTo>
                      <a:pt x="69" y="763"/>
                    </a:lnTo>
                    <a:lnTo>
                      <a:pt x="55" y="782"/>
                    </a:lnTo>
                    <a:lnTo>
                      <a:pt x="40" y="798"/>
                    </a:lnTo>
                    <a:lnTo>
                      <a:pt x="26" y="811"/>
                    </a:lnTo>
                    <a:lnTo>
                      <a:pt x="0" y="819"/>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1997" name="Freeform 13"/>
              <p:cNvSpPr>
                <a:spLocks/>
              </p:cNvSpPr>
              <p:nvPr/>
            </p:nvSpPr>
            <p:spPr bwMode="auto">
              <a:xfrm>
                <a:off x="5256213" y="2479675"/>
                <a:ext cx="293688" cy="649287"/>
              </a:xfrm>
              <a:custGeom>
                <a:avLst/>
                <a:gdLst/>
                <a:ahLst/>
                <a:cxnLst>
                  <a:cxn ang="0">
                    <a:pos x="0" y="818"/>
                  </a:cxn>
                  <a:cxn ang="0">
                    <a:pos x="6" y="795"/>
                  </a:cxn>
                  <a:cxn ang="0">
                    <a:pos x="24" y="739"/>
                  </a:cxn>
                  <a:cxn ang="0">
                    <a:pos x="46" y="664"/>
                  </a:cxn>
                  <a:cxn ang="0">
                    <a:pos x="73" y="579"/>
                  </a:cxn>
                  <a:cxn ang="0">
                    <a:pos x="100" y="496"/>
                  </a:cxn>
                  <a:cxn ang="0">
                    <a:pos x="128" y="415"/>
                  </a:cxn>
                  <a:cxn ang="0">
                    <a:pos x="153" y="343"/>
                  </a:cxn>
                  <a:cxn ang="0">
                    <a:pos x="177" y="279"/>
                  </a:cxn>
                  <a:cxn ang="0">
                    <a:pos x="200" y="223"/>
                  </a:cxn>
                  <a:cxn ang="0">
                    <a:pos x="219" y="176"/>
                  </a:cxn>
                  <a:cxn ang="0">
                    <a:pos x="238" y="138"/>
                  </a:cxn>
                  <a:cxn ang="0">
                    <a:pos x="256" y="106"/>
                  </a:cxn>
                  <a:cxn ang="0">
                    <a:pos x="273" y="79"/>
                  </a:cxn>
                  <a:cxn ang="0">
                    <a:pos x="289" y="56"/>
                  </a:cxn>
                  <a:cxn ang="0">
                    <a:pos x="305" y="35"/>
                  </a:cxn>
                  <a:cxn ang="0">
                    <a:pos x="321" y="19"/>
                  </a:cxn>
                  <a:cxn ang="0">
                    <a:pos x="337" y="7"/>
                  </a:cxn>
                  <a:cxn ang="0">
                    <a:pos x="369" y="0"/>
                  </a:cxn>
                </a:cxnLst>
                <a:rect l="0" t="0" r="r" b="b"/>
                <a:pathLst>
                  <a:path w="369" h="818">
                    <a:moveTo>
                      <a:pt x="0" y="818"/>
                    </a:moveTo>
                    <a:lnTo>
                      <a:pt x="6" y="795"/>
                    </a:lnTo>
                    <a:lnTo>
                      <a:pt x="24" y="739"/>
                    </a:lnTo>
                    <a:lnTo>
                      <a:pt x="46" y="664"/>
                    </a:lnTo>
                    <a:lnTo>
                      <a:pt x="73" y="579"/>
                    </a:lnTo>
                    <a:lnTo>
                      <a:pt x="100" y="496"/>
                    </a:lnTo>
                    <a:lnTo>
                      <a:pt x="128" y="415"/>
                    </a:lnTo>
                    <a:lnTo>
                      <a:pt x="153" y="343"/>
                    </a:lnTo>
                    <a:lnTo>
                      <a:pt x="177" y="279"/>
                    </a:lnTo>
                    <a:lnTo>
                      <a:pt x="200" y="223"/>
                    </a:lnTo>
                    <a:lnTo>
                      <a:pt x="219" y="176"/>
                    </a:lnTo>
                    <a:lnTo>
                      <a:pt x="238" y="138"/>
                    </a:lnTo>
                    <a:lnTo>
                      <a:pt x="256" y="106"/>
                    </a:lnTo>
                    <a:lnTo>
                      <a:pt x="273" y="79"/>
                    </a:lnTo>
                    <a:lnTo>
                      <a:pt x="289" y="56"/>
                    </a:lnTo>
                    <a:lnTo>
                      <a:pt x="305" y="35"/>
                    </a:lnTo>
                    <a:lnTo>
                      <a:pt x="321" y="19"/>
                    </a:lnTo>
                    <a:lnTo>
                      <a:pt x="337" y="7"/>
                    </a:lnTo>
                    <a:lnTo>
                      <a:pt x="369"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1998" name="Freeform 14"/>
              <p:cNvSpPr>
                <a:spLocks/>
              </p:cNvSpPr>
              <p:nvPr/>
            </p:nvSpPr>
            <p:spPr bwMode="auto">
              <a:xfrm>
                <a:off x="5549900" y="2479675"/>
                <a:ext cx="292100" cy="649287"/>
              </a:xfrm>
              <a:custGeom>
                <a:avLst/>
                <a:gdLst/>
                <a:ahLst/>
                <a:cxnLst>
                  <a:cxn ang="0">
                    <a:pos x="368" y="818"/>
                  </a:cxn>
                  <a:cxn ang="0">
                    <a:pos x="362" y="795"/>
                  </a:cxn>
                  <a:cxn ang="0">
                    <a:pos x="344" y="739"/>
                  </a:cxn>
                  <a:cxn ang="0">
                    <a:pos x="322" y="664"/>
                  </a:cxn>
                  <a:cxn ang="0">
                    <a:pos x="295" y="579"/>
                  </a:cxn>
                  <a:cxn ang="0">
                    <a:pos x="268" y="496"/>
                  </a:cxn>
                  <a:cxn ang="0">
                    <a:pos x="240" y="415"/>
                  </a:cxn>
                  <a:cxn ang="0">
                    <a:pos x="215" y="343"/>
                  </a:cxn>
                  <a:cxn ang="0">
                    <a:pos x="191" y="279"/>
                  </a:cxn>
                  <a:cxn ang="0">
                    <a:pos x="168" y="223"/>
                  </a:cxn>
                  <a:cxn ang="0">
                    <a:pos x="149" y="176"/>
                  </a:cxn>
                  <a:cxn ang="0">
                    <a:pos x="130" y="138"/>
                  </a:cxn>
                  <a:cxn ang="0">
                    <a:pos x="112" y="106"/>
                  </a:cxn>
                  <a:cxn ang="0">
                    <a:pos x="95" y="79"/>
                  </a:cxn>
                  <a:cxn ang="0">
                    <a:pos x="79" y="56"/>
                  </a:cxn>
                  <a:cxn ang="0">
                    <a:pos x="63" y="35"/>
                  </a:cxn>
                  <a:cxn ang="0">
                    <a:pos x="47" y="19"/>
                  </a:cxn>
                  <a:cxn ang="0">
                    <a:pos x="31" y="7"/>
                  </a:cxn>
                  <a:cxn ang="0">
                    <a:pos x="0" y="0"/>
                  </a:cxn>
                </a:cxnLst>
                <a:rect l="0" t="0" r="r" b="b"/>
                <a:pathLst>
                  <a:path w="368" h="818">
                    <a:moveTo>
                      <a:pt x="368" y="818"/>
                    </a:moveTo>
                    <a:lnTo>
                      <a:pt x="362" y="795"/>
                    </a:lnTo>
                    <a:lnTo>
                      <a:pt x="344" y="739"/>
                    </a:lnTo>
                    <a:lnTo>
                      <a:pt x="322" y="664"/>
                    </a:lnTo>
                    <a:lnTo>
                      <a:pt x="295" y="579"/>
                    </a:lnTo>
                    <a:lnTo>
                      <a:pt x="268" y="496"/>
                    </a:lnTo>
                    <a:lnTo>
                      <a:pt x="240" y="415"/>
                    </a:lnTo>
                    <a:lnTo>
                      <a:pt x="215" y="343"/>
                    </a:lnTo>
                    <a:lnTo>
                      <a:pt x="191" y="279"/>
                    </a:lnTo>
                    <a:lnTo>
                      <a:pt x="168" y="223"/>
                    </a:lnTo>
                    <a:lnTo>
                      <a:pt x="149" y="176"/>
                    </a:lnTo>
                    <a:lnTo>
                      <a:pt x="130" y="138"/>
                    </a:lnTo>
                    <a:lnTo>
                      <a:pt x="112" y="106"/>
                    </a:lnTo>
                    <a:lnTo>
                      <a:pt x="95" y="79"/>
                    </a:lnTo>
                    <a:lnTo>
                      <a:pt x="79" y="56"/>
                    </a:lnTo>
                    <a:lnTo>
                      <a:pt x="63" y="35"/>
                    </a:lnTo>
                    <a:lnTo>
                      <a:pt x="47" y="19"/>
                    </a:lnTo>
                    <a:lnTo>
                      <a:pt x="31" y="7"/>
                    </a:lnTo>
                    <a:lnTo>
                      <a:pt x="0"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1999" name="Freeform 15"/>
              <p:cNvSpPr>
                <a:spLocks/>
              </p:cNvSpPr>
              <p:nvPr/>
            </p:nvSpPr>
            <p:spPr bwMode="auto">
              <a:xfrm>
                <a:off x="5842000" y="3128963"/>
                <a:ext cx="292100" cy="649287"/>
              </a:xfrm>
              <a:custGeom>
                <a:avLst/>
                <a:gdLst/>
                <a:ahLst/>
                <a:cxnLst>
                  <a:cxn ang="0">
                    <a:pos x="0" y="0"/>
                  </a:cxn>
                  <a:cxn ang="0">
                    <a:pos x="7" y="22"/>
                  </a:cxn>
                  <a:cxn ang="0">
                    <a:pos x="23" y="78"/>
                  </a:cxn>
                  <a:cxn ang="0">
                    <a:pos x="47" y="153"/>
                  </a:cxn>
                  <a:cxn ang="0">
                    <a:pos x="72" y="237"/>
                  </a:cxn>
                  <a:cxn ang="0">
                    <a:pos x="100" y="321"/>
                  </a:cxn>
                  <a:cxn ang="0">
                    <a:pos x="127" y="401"/>
                  </a:cxn>
                  <a:cxn ang="0">
                    <a:pos x="154" y="475"/>
                  </a:cxn>
                  <a:cxn ang="0">
                    <a:pos x="178" y="539"/>
                  </a:cxn>
                  <a:cxn ang="0">
                    <a:pos x="199" y="595"/>
                  </a:cxn>
                  <a:cxn ang="0">
                    <a:pos x="220" y="641"/>
                  </a:cxn>
                  <a:cxn ang="0">
                    <a:pos x="239" y="680"/>
                  </a:cxn>
                  <a:cxn ang="0">
                    <a:pos x="256" y="712"/>
                  </a:cxn>
                  <a:cxn ang="0">
                    <a:pos x="272" y="739"/>
                  </a:cxn>
                  <a:cxn ang="0">
                    <a:pos x="288" y="761"/>
                  </a:cxn>
                  <a:cxn ang="0">
                    <a:pos x="306" y="780"/>
                  </a:cxn>
                  <a:cxn ang="0">
                    <a:pos x="322" y="796"/>
                  </a:cxn>
                  <a:cxn ang="0">
                    <a:pos x="338" y="809"/>
                  </a:cxn>
                  <a:cxn ang="0">
                    <a:pos x="368" y="817"/>
                  </a:cxn>
                </a:cxnLst>
                <a:rect l="0" t="0" r="r" b="b"/>
                <a:pathLst>
                  <a:path w="368" h="817">
                    <a:moveTo>
                      <a:pt x="0" y="0"/>
                    </a:moveTo>
                    <a:lnTo>
                      <a:pt x="7" y="22"/>
                    </a:lnTo>
                    <a:lnTo>
                      <a:pt x="23" y="78"/>
                    </a:lnTo>
                    <a:lnTo>
                      <a:pt x="47" y="153"/>
                    </a:lnTo>
                    <a:lnTo>
                      <a:pt x="72" y="237"/>
                    </a:lnTo>
                    <a:lnTo>
                      <a:pt x="100" y="321"/>
                    </a:lnTo>
                    <a:lnTo>
                      <a:pt x="127" y="401"/>
                    </a:lnTo>
                    <a:lnTo>
                      <a:pt x="154" y="475"/>
                    </a:lnTo>
                    <a:lnTo>
                      <a:pt x="178" y="539"/>
                    </a:lnTo>
                    <a:lnTo>
                      <a:pt x="199" y="595"/>
                    </a:lnTo>
                    <a:lnTo>
                      <a:pt x="220" y="641"/>
                    </a:lnTo>
                    <a:lnTo>
                      <a:pt x="239" y="680"/>
                    </a:lnTo>
                    <a:lnTo>
                      <a:pt x="256" y="712"/>
                    </a:lnTo>
                    <a:lnTo>
                      <a:pt x="272" y="739"/>
                    </a:lnTo>
                    <a:lnTo>
                      <a:pt x="288" y="761"/>
                    </a:lnTo>
                    <a:lnTo>
                      <a:pt x="306" y="780"/>
                    </a:lnTo>
                    <a:lnTo>
                      <a:pt x="322" y="796"/>
                    </a:lnTo>
                    <a:lnTo>
                      <a:pt x="338" y="809"/>
                    </a:lnTo>
                    <a:lnTo>
                      <a:pt x="368" y="817"/>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00" name="Freeform 16"/>
              <p:cNvSpPr>
                <a:spLocks/>
              </p:cNvSpPr>
              <p:nvPr/>
            </p:nvSpPr>
            <p:spPr bwMode="auto">
              <a:xfrm>
                <a:off x="5005388" y="3128963"/>
                <a:ext cx="250825" cy="649287"/>
              </a:xfrm>
              <a:custGeom>
                <a:avLst/>
                <a:gdLst/>
                <a:ahLst/>
                <a:cxnLst>
                  <a:cxn ang="0">
                    <a:pos x="317" y="0"/>
                  </a:cxn>
                  <a:cxn ang="0">
                    <a:pos x="312" y="22"/>
                  </a:cxn>
                  <a:cxn ang="0">
                    <a:pos x="297" y="78"/>
                  </a:cxn>
                  <a:cxn ang="0">
                    <a:pos x="277" y="153"/>
                  </a:cxn>
                  <a:cxn ang="0">
                    <a:pos x="254" y="238"/>
                  </a:cxn>
                  <a:cxn ang="0">
                    <a:pos x="232" y="323"/>
                  </a:cxn>
                  <a:cxn ang="0">
                    <a:pos x="208" y="403"/>
                  </a:cxn>
                  <a:cxn ang="0">
                    <a:pos x="185" y="477"/>
                  </a:cxn>
                  <a:cxn ang="0">
                    <a:pos x="165" y="541"/>
                  </a:cxn>
                  <a:cxn ang="0">
                    <a:pos x="145" y="595"/>
                  </a:cxn>
                  <a:cxn ang="0">
                    <a:pos x="129" y="641"/>
                  </a:cxn>
                  <a:cxn ang="0">
                    <a:pos x="113" y="680"/>
                  </a:cxn>
                  <a:cxn ang="0">
                    <a:pos x="97" y="713"/>
                  </a:cxn>
                  <a:cxn ang="0">
                    <a:pos x="83" y="740"/>
                  </a:cxn>
                  <a:cxn ang="0">
                    <a:pos x="69" y="763"/>
                  </a:cxn>
                  <a:cxn ang="0">
                    <a:pos x="54" y="782"/>
                  </a:cxn>
                  <a:cxn ang="0">
                    <a:pos x="40" y="798"/>
                  </a:cxn>
                  <a:cxn ang="0">
                    <a:pos x="27" y="811"/>
                  </a:cxn>
                  <a:cxn ang="0">
                    <a:pos x="0" y="819"/>
                  </a:cxn>
                </a:cxnLst>
                <a:rect l="0" t="0" r="r" b="b"/>
                <a:pathLst>
                  <a:path w="317" h="819">
                    <a:moveTo>
                      <a:pt x="317" y="0"/>
                    </a:moveTo>
                    <a:lnTo>
                      <a:pt x="312" y="22"/>
                    </a:lnTo>
                    <a:lnTo>
                      <a:pt x="297" y="78"/>
                    </a:lnTo>
                    <a:lnTo>
                      <a:pt x="277" y="153"/>
                    </a:lnTo>
                    <a:lnTo>
                      <a:pt x="254" y="238"/>
                    </a:lnTo>
                    <a:lnTo>
                      <a:pt x="232" y="323"/>
                    </a:lnTo>
                    <a:lnTo>
                      <a:pt x="208" y="403"/>
                    </a:lnTo>
                    <a:lnTo>
                      <a:pt x="185" y="477"/>
                    </a:lnTo>
                    <a:lnTo>
                      <a:pt x="165" y="541"/>
                    </a:lnTo>
                    <a:lnTo>
                      <a:pt x="145" y="595"/>
                    </a:lnTo>
                    <a:lnTo>
                      <a:pt x="129" y="641"/>
                    </a:lnTo>
                    <a:lnTo>
                      <a:pt x="113" y="680"/>
                    </a:lnTo>
                    <a:lnTo>
                      <a:pt x="97" y="713"/>
                    </a:lnTo>
                    <a:lnTo>
                      <a:pt x="83" y="740"/>
                    </a:lnTo>
                    <a:lnTo>
                      <a:pt x="69" y="763"/>
                    </a:lnTo>
                    <a:lnTo>
                      <a:pt x="54" y="782"/>
                    </a:lnTo>
                    <a:lnTo>
                      <a:pt x="40" y="798"/>
                    </a:lnTo>
                    <a:lnTo>
                      <a:pt x="27" y="811"/>
                    </a:lnTo>
                    <a:lnTo>
                      <a:pt x="0" y="819"/>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19" name="Freeform 135"/>
              <p:cNvSpPr>
                <a:spLocks/>
              </p:cNvSpPr>
              <p:nvPr/>
            </p:nvSpPr>
            <p:spPr bwMode="auto">
              <a:xfrm>
                <a:off x="2984500" y="2478088"/>
                <a:ext cx="292100" cy="649287"/>
              </a:xfrm>
              <a:custGeom>
                <a:avLst/>
                <a:gdLst/>
                <a:ahLst/>
                <a:cxnLst>
                  <a:cxn ang="0">
                    <a:pos x="0" y="817"/>
                  </a:cxn>
                  <a:cxn ang="0">
                    <a:pos x="6" y="795"/>
                  </a:cxn>
                  <a:cxn ang="0">
                    <a:pos x="24" y="739"/>
                  </a:cxn>
                  <a:cxn ang="0">
                    <a:pos x="46" y="664"/>
                  </a:cxn>
                  <a:cxn ang="0">
                    <a:pos x="74" y="580"/>
                  </a:cxn>
                  <a:cxn ang="0">
                    <a:pos x="101" y="496"/>
                  </a:cxn>
                  <a:cxn ang="0">
                    <a:pos x="128" y="416"/>
                  </a:cxn>
                  <a:cxn ang="0">
                    <a:pos x="154" y="342"/>
                  </a:cxn>
                  <a:cxn ang="0">
                    <a:pos x="178" y="278"/>
                  </a:cxn>
                  <a:cxn ang="0">
                    <a:pos x="200" y="224"/>
                  </a:cxn>
                  <a:cxn ang="0">
                    <a:pos x="219" y="177"/>
                  </a:cxn>
                  <a:cxn ang="0">
                    <a:pos x="238" y="137"/>
                  </a:cxn>
                  <a:cxn ang="0">
                    <a:pos x="256" y="105"/>
                  </a:cxn>
                  <a:cxn ang="0">
                    <a:pos x="272" y="78"/>
                  </a:cxn>
                  <a:cxn ang="0">
                    <a:pos x="290" y="56"/>
                  </a:cxn>
                  <a:cxn ang="0">
                    <a:pos x="306" y="36"/>
                  </a:cxn>
                  <a:cxn ang="0">
                    <a:pos x="322" y="20"/>
                  </a:cxn>
                  <a:cxn ang="0">
                    <a:pos x="338" y="8"/>
                  </a:cxn>
                  <a:cxn ang="0">
                    <a:pos x="368" y="0"/>
                  </a:cxn>
                </a:cxnLst>
                <a:rect l="0" t="0" r="r" b="b"/>
                <a:pathLst>
                  <a:path w="368" h="817">
                    <a:moveTo>
                      <a:pt x="0" y="817"/>
                    </a:moveTo>
                    <a:lnTo>
                      <a:pt x="6" y="795"/>
                    </a:lnTo>
                    <a:lnTo>
                      <a:pt x="24" y="739"/>
                    </a:lnTo>
                    <a:lnTo>
                      <a:pt x="46" y="664"/>
                    </a:lnTo>
                    <a:lnTo>
                      <a:pt x="74" y="580"/>
                    </a:lnTo>
                    <a:lnTo>
                      <a:pt x="101" y="496"/>
                    </a:lnTo>
                    <a:lnTo>
                      <a:pt x="128" y="416"/>
                    </a:lnTo>
                    <a:lnTo>
                      <a:pt x="154" y="342"/>
                    </a:lnTo>
                    <a:lnTo>
                      <a:pt x="178" y="278"/>
                    </a:lnTo>
                    <a:lnTo>
                      <a:pt x="200" y="224"/>
                    </a:lnTo>
                    <a:lnTo>
                      <a:pt x="219" y="177"/>
                    </a:lnTo>
                    <a:lnTo>
                      <a:pt x="238" y="137"/>
                    </a:lnTo>
                    <a:lnTo>
                      <a:pt x="256" y="105"/>
                    </a:lnTo>
                    <a:lnTo>
                      <a:pt x="272" y="78"/>
                    </a:lnTo>
                    <a:lnTo>
                      <a:pt x="290" y="56"/>
                    </a:lnTo>
                    <a:lnTo>
                      <a:pt x="306" y="36"/>
                    </a:lnTo>
                    <a:lnTo>
                      <a:pt x="322" y="20"/>
                    </a:lnTo>
                    <a:lnTo>
                      <a:pt x="338" y="8"/>
                    </a:lnTo>
                    <a:lnTo>
                      <a:pt x="368"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20" name="Freeform 136"/>
              <p:cNvSpPr>
                <a:spLocks/>
              </p:cNvSpPr>
              <p:nvPr/>
            </p:nvSpPr>
            <p:spPr bwMode="auto">
              <a:xfrm>
                <a:off x="3276600" y="2478088"/>
                <a:ext cx="293688" cy="649287"/>
              </a:xfrm>
              <a:custGeom>
                <a:avLst/>
                <a:gdLst/>
                <a:ahLst/>
                <a:cxnLst>
                  <a:cxn ang="0">
                    <a:pos x="370" y="817"/>
                  </a:cxn>
                  <a:cxn ang="0">
                    <a:pos x="363" y="795"/>
                  </a:cxn>
                  <a:cxn ang="0">
                    <a:pos x="346" y="739"/>
                  </a:cxn>
                  <a:cxn ang="0">
                    <a:pos x="323" y="664"/>
                  </a:cxn>
                  <a:cxn ang="0">
                    <a:pos x="296" y="580"/>
                  </a:cxn>
                  <a:cxn ang="0">
                    <a:pos x="269" y="496"/>
                  </a:cxn>
                  <a:cxn ang="0">
                    <a:pos x="242" y="416"/>
                  </a:cxn>
                  <a:cxn ang="0">
                    <a:pos x="216" y="342"/>
                  </a:cxn>
                  <a:cxn ang="0">
                    <a:pos x="192" y="278"/>
                  </a:cxn>
                  <a:cxn ang="0">
                    <a:pos x="170" y="224"/>
                  </a:cxn>
                  <a:cxn ang="0">
                    <a:pos x="151" y="177"/>
                  </a:cxn>
                  <a:cxn ang="0">
                    <a:pos x="131" y="137"/>
                  </a:cxn>
                  <a:cxn ang="0">
                    <a:pos x="114" y="105"/>
                  </a:cxn>
                  <a:cxn ang="0">
                    <a:pos x="96" y="78"/>
                  </a:cxn>
                  <a:cxn ang="0">
                    <a:pos x="80" y="56"/>
                  </a:cxn>
                  <a:cxn ang="0">
                    <a:pos x="64" y="36"/>
                  </a:cxn>
                  <a:cxn ang="0">
                    <a:pos x="48" y="20"/>
                  </a:cxn>
                  <a:cxn ang="0">
                    <a:pos x="32" y="8"/>
                  </a:cxn>
                  <a:cxn ang="0">
                    <a:pos x="0" y="0"/>
                  </a:cxn>
                </a:cxnLst>
                <a:rect l="0" t="0" r="r" b="b"/>
                <a:pathLst>
                  <a:path w="370" h="817">
                    <a:moveTo>
                      <a:pt x="370" y="817"/>
                    </a:moveTo>
                    <a:lnTo>
                      <a:pt x="363" y="795"/>
                    </a:lnTo>
                    <a:lnTo>
                      <a:pt x="346" y="739"/>
                    </a:lnTo>
                    <a:lnTo>
                      <a:pt x="323" y="664"/>
                    </a:lnTo>
                    <a:lnTo>
                      <a:pt x="296" y="580"/>
                    </a:lnTo>
                    <a:lnTo>
                      <a:pt x="269" y="496"/>
                    </a:lnTo>
                    <a:lnTo>
                      <a:pt x="242" y="416"/>
                    </a:lnTo>
                    <a:lnTo>
                      <a:pt x="216" y="342"/>
                    </a:lnTo>
                    <a:lnTo>
                      <a:pt x="192" y="278"/>
                    </a:lnTo>
                    <a:lnTo>
                      <a:pt x="170" y="224"/>
                    </a:lnTo>
                    <a:lnTo>
                      <a:pt x="151" y="177"/>
                    </a:lnTo>
                    <a:lnTo>
                      <a:pt x="131" y="137"/>
                    </a:lnTo>
                    <a:lnTo>
                      <a:pt x="114" y="105"/>
                    </a:lnTo>
                    <a:lnTo>
                      <a:pt x="96" y="78"/>
                    </a:lnTo>
                    <a:lnTo>
                      <a:pt x="80" y="56"/>
                    </a:lnTo>
                    <a:lnTo>
                      <a:pt x="64" y="36"/>
                    </a:lnTo>
                    <a:lnTo>
                      <a:pt x="48" y="20"/>
                    </a:lnTo>
                    <a:lnTo>
                      <a:pt x="32" y="8"/>
                    </a:lnTo>
                    <a:lnTo>
                      <a:pt x="0"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21" name="Freeform 137"/>
              <p:cNvSpPr>
                <a:spLocks/>
              </p:cNvSpPr>
              <p:nvPr/>
            </p:nvSpPr>
            <p:spPr bwMode="auto">
              <a:xfrm>
                <a:off x="3570288" y="3127375"/>
                <a:ext cx="292100" cy="649287"/>
              </a:xfrm>
              <a:custGeom>
                <a:avLst/>
                <a:gdLst/>
                <a:ahLst/>
                <a:cxnLst>
                  <a:cxn ang="0">
                    <a:pos x="0" y="0"/>
                  </a:cxn>
                  <a:cxn ang="0">
                    <a:pos x="6" y="23"/>
                  </a:cxn>
                  <a:cxn ang="0">
                    <a:pos x="22" y="80"/>
                  </a:cxn>
                  <a:cxn ang="0">
                    <a:pos x="46" y="155"/>
                  </a:cxn>
                  <a:cxn ang="0">
                    <a:pos x="72" y="239"/>
                  </a:cxn>
                  <a:cxn ang="0">
                    <a:pos x="99" y="323"/>
                  </a:cxn>
                  <a:cxn ang="0">
                    <a:pos x="126" y="403"/>
                  </a:cxn>
                  <a:cxn ang="0">
                    <a:pos x="152" y="475"/>
                  </a:cxn>
                  <a:cxn ang="0">
                    <a:pos x="176" y="541"/>
                  </a:cxn>
                  <a:cxn ang="0">
                    <a:pos x="198" y="595"/>
                  </a:cxn>
                  <a:cxn ang="0">
                    <a:pos x="219" y="642"/>
                  </a:cxn>
                  <a:cxn ang="0">
                    <a:pos x="238" y="680"/>
                  </a:cxn>
                  <a:cxn ang="0">
                    <a:pos x="256" y="712"/>
                  </a:cxn>
                  <a:cxn ang="0">
                    <a:pos x="272" y="739"/>
                  </a:cxn>
                  <a:cxn ang="0">
                    <a:pos x="288" y="763"/>
                  </a:cxn>
                  <a:cxn ang="0">
                    <a:pos x="304" y="782"/>
                  </a:cxn>
                  <a:cxn ang="0">
                    <a:pos x="321" y="798"/>
                  </a:cxn>
                  <a:cxn ang="0">
                    <a:pos x="337" y="811"/>
                  </a:cxn>
                  <a:cxn ang="0">
                    <a:pos x="368" y="818"/>
                  </a:cxn>
                </a:cxnLst>
                <a:rect l="0" t="0" r="r" b="b"/>
                <a:pathLst>
                  <a:path w="368" h="818">
                    <a:moveTo>
                      <a:pt x="0" y="0"/>
                    </a:moveTo>
                    <a:lnTo>
                      <a:pt x="6" y="23"/>
                    </a:lnTo>
                    <a:lnTo>
                      <a:pt x="22" y="80"/>
                    </a:lnTo>
                    <a:lnTo>
                      <a:pt x="46" y="155"/>
                    </a:lnTo>
                    <a:lnTo>
                      <a:pt x="72" y="239"/>
                    </a:lnTo>
                    <a:lnTo>
                      <a:pt x="99" y="323"/>
                    </a:lnTo>
                    <a:lnTo>
                      <a:pt x="126" y="403"/>
                    </a:lnTo>
                    <a:lnTo>
                      <a:pt x="152" y="475"/>
                    </a:lnTo>
                    <a:lnTo>
                      <a:pt x="176" y="541"/>
                    </a:lnTo>
                    <a:lnTo>
                      <a:pt x="198" y="595"/>
                    </a:lnTo>
                    <a:lnTo>
                      <a:pt x="219" y="642"/>
                    </a:lnTo>
                    <a:lnTo>
                      <a:pt x="238" y="680"/>
                    </a:lnTo>
                    <a:lnTo>
                      <a:pt x="256" y="712"/>
                    </a:lnTo>
                    <a:lnTo>
                      <a:pt x="272" y="739"/>
                    </a:lnTo>
                    <a:lnTo>
                      <a:pt x="288" y="763"/>
                    </a:lnTo>
                    <a:lnTo>
                      <a:pt x="304" y="782"/>
                    </a:lnTo>
                    <a:lnTo>
                      <a:pt x="321" y="798"/>
                    </a:lnTo>
                    <a:lnTo>
                      <a:pt x="337" y="811"/>
                    </a:lnTo>
                    <a:lnTo>
                      <a:pt x="368" y="818"/>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22" name="Freeform 138"/>
              <p:cNvSpPr>
                <a:spLocks/>
              </p:cNvSpPr>
              <p:nvPr/>
            </p:nvSpPr>
            <p:spPr bwMode="auto">
              <a:xfrm>
                <a:off x="2733675" y="3127375"/>
                <a:ext cx="250825" cy="650875"/>
              </a:xfrm>
              <a:custGeom>
                <a:avLst/>
                <a:gdLst/>
                <a:ahLst/>
                <a:cxnLst>
                  <a:cxn ang="0">
                    <a:pos x="317" y="0"/>
                  </a:cxn>
                  <a:cxn ang="0">
                    <a:pos x="312" y="24"/>
                  </a:cxn>
                  <a:cxn ang="0">
                    <a:pos x="298" y="80"/>
                  </a:cxn>
                  <a:cxn ang="0">
                    <a:pos x="277" y="155"/>
                  </a:cxn>
                  <a:cxn ang="0">
                    <a:pos x="255" y="239"/>
                  </a:cxn>
                  <a:cxn ang="0">
                    <a:pos x="232" y="323"/>
                  </a:cxn>
                  <a:cxn ang="0">
                    <a:pos x="208" y="403"/>
                  </a:cxn>
                  <a:cxn ang="0">
                    <a:pos x="186" y="477"/>
                  </a:cxn>
                  <a:cxn ang="0">
                    <a:pos x="165" y="541"/>
                  </a:cxn>
                  <a:cxn ang="0">
                    <a:pos x="146" y="597"/>
                  </a:cxn>
                  <a:cxn ang="0">
                    <a:pos x="130" y="643"/>
                  </a:cxn>
                  <a:cxn ang="0">
                    <a:pos x="112" y="682"/>
                  </a:cxn>
                  <a:cxn ang="0">
                    <a:pos x="98" y="714"/>
                  </a:cxn>
                  <a:cxn ang="0">
                    <a:pos x="83" y="741"/>
                  </a:cxn>
                  <a:cxn ang="0">
                    <a:pos x="69" y="765"/>
                  </a:cxn>
                  <a:cxn ang="0">
                    <a:pos x="55" y="784"/>
                  </a:cxn>
                  <a:cxn ang="0">
                    <a:pos x="40" y="800"/>
                  </a:cxn>
                  <a:cxn ang="0">
                    <a:pos x="26" y="813"/>
                  </a:cxn>
                  <a:cxn ang="0">
                    <a:pos x="0" y="819"/>
                  </a:cxn>
                </a:cxnLst>
                <a:rect l="0" t="0" r="r" b="b"/>
                <a:pathLst>
                  <a:path w="317" h="819">
                    <a:moveTo>
                      <a:pt x="317" y="0"/>
                    </a:moveTo>
                    <a:lnTo>
                      <a:pt x="312" y="24"/>
                    </a:lnTo>
                    <a:lnTo>
                      <a:pt x="298" y="80"/>
                    </a:lnTo>
                    <a:lnTo>
                      <a:pt x="277" y="155"/>
                    </a:lnTo>
                    <a:lnTo>
                      <a:pt x="255" y="239"/>
                    </a:lnTo>
                    <a:lnTo>
                      <a:pt x="232" y="323"/>
                    </a:lnTo>
                    <a:lnTo>
                      <a:pt x="208" y="403"/>
                    </a:lnTo>
                    <a:lnTo>
                      <a:pt x="186" y="477"/>
                    </a:lnTo>
                    <a:lnTo>
                      <a:pt x="165" y="541"/>
                    </a:lnTo>
                    <a:lnTo>
                      <a:pt x="146" y="597"/>
                    </a:lnTo>
                    <a:lnTo>
                      <a:pt x="130" y="643"/>
                    </a:lnTo>
                    <a:lnTo>
                      <a:pt x="112" y="682"/>
                    </a:lnTo>
                    <a:lnTo>
                      <a:pt x="98" y="714"/>
                    </a:lnTo>
                    <a:lnTo>
                      <a:pt x="83" y="741"/>
                    </a:lnTo>
                    <a:lnTo>
                      <a:pt x="69" y="765"/>
                    </a:lnTo>
                    <a:lnTo>
                      <a:pt x="55" y="784"/>
                    </a:lnTo>
                    <a:lnTo>
                      <a:pt x="40" y="800"/>
                    </a:lnTo>
                    <a:lnTo>
                      <a:pt x="26" y="813"/>
                    </a:lnTo>
                    <a:lnTo>
                      <a:pt x="0" y="819"/>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23" name="Line 139"/>
              <p:cNvSpPr>
                <a:spLocks noChangeShapeType="1"/>
              </p:cNvSpPr>
              <p:nvPr/>
            </p:nvSpPr>
            <p:spPr bwMode="auto">
              <a:xfrm flipH="1" flipV="1">
                <a:off x="2392363" y="2408238"/>
                <a:ext cx="4763" cy="1370012"/>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24" name="Freeform 140"/>
              <p:cNvSpPr>
                <a:spLocks/>
              </p:cNvSpPr>
              <p:nvPr/>
            </p:nvSpPr>
            <p:spPr bwMode="auto">
              <a:xfrm>
                <a:off x="2352675" y="2336800"/>
                <a:ext cx="80963" cy="82550"/>
              </a:xfrm>
              <a:custGeom>
                <a:avLst/>
                <a:gdLst/>
                <a:ahLst/>
                <a:cxnLst>
                  <a:cxn ang="0">
                    <a:pos x="0" y="103"/>
                  </a:cxn>
                  <a:cxn ang="0">
                    <a:pos x="51" y="0"/>
                  </a:cxn>
                  <a:cxn ang="0">
                    <a:pos x="103" y="103"/>
                  </a:cxn>
                  <a:cxn ang="0">
                    <a:pos x="0" y="103"/>
                  </a:cxn>
                </a:cxnLst>
                <a:rect l="0" t="0" r="r" b="b"/>
                <a:pathLst>
                  <a:path w="103" h="103">
                    <a:moveTo>
                      <a:pt x="0" y="103"/>
                    </a:moveTo>
                    <a:lnTo>
                      <a:pt x="51" y="0"/>
                    </a:lnTo>
                    <a:lnTo>
                      <a:pt x="103" y="103"/>
                    </a:lnTo>
                    <a:lnTo>
                      <a:pt x="0" y="1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12" name="Rectangle 128"/>
              <p:cNvSpPr>
                <a:spLocks noChangeArrowheads="1"/>
              </p:cNvSpPr>
              <p:nvPr/>
            </p:nvSpPr>
            <p:spPr bwMode="auto">
              <a:xfrm>
                <a:off x="2178050" y="2930526"/>
                <a:ext cx="231775" cy="306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700" b="0" i="1" u="none" strike="noStrike" cap="none" normalizeH="0" baseline="0" dirty="0" smtClean="0">
                    <a:ln>
                      <a:noFill/>
                    </a:ln>
                    <a:solidFill>
                      <a:srgbClr val="000000"/>
                    </a:solidFill>
                    <a:effectLst/>
                    <a:latin typeface="Times New Roman" pitchFamily="18" charset="0"/>
                    <a:cs typeface="Arial" pitchFamily="34" charset="0"/>
                  </a:rPr>
                  <a:t>R</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2113" name="Rectangle 129"/>
            <p:cNvSpPr>
              <a:spLocks noChangeArrowheads="1"/>
            </p:cNvSpPr>
            <p:nvPr/>
          </p:nvSpPr>
          <p:spPr bwMode="auto">
            <a:xfrm>
              <a:off x="2216149" y="2873406"/>
              <a:ext cx="168275" cy="3063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700" b="0" i="0" u="none" strike="noStrike" cap="none" normalizeH="0" baseline="0" dirty="0" smtClean="0">
                  <a:ln>
                    <a:noFill/>
                  </a:ln>
                  <a:solidFill>
                    <a:srgbClr val="000000"/>
                  </a:solidFill>
                  <a:effectLst/>
                  <a:latin typeface="Times New Roman" pitchFamily="18" charset="0"/>
                  <a:cs typeface="Arial" pitchFamily="34" charset="0"/>
                </a:rPr>
                <a:t>ˆ</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1" name="Group 164"/>
          <p:cNvGrpSpPr/>
          <p:nvPr/>
        </p:nvGrpSpPr>
        <p:grpSpPr>
          <a:xfrm>
            <a:off x="6428105" y="1947863"/>
            <a:ext cx="734696" cy="1308100"/>
            <a:chOff x="3950017" y="2470150"/>
            <a:chExt cx="734696" cy="1308100"/>
          </a:xfrm>
        </p:grpSpPr>
        <p:sp>
          <p:nvSpPr>
            <p:cNvPr id="42010" name="Freeform 26"/>
            <p:cNvSpPr>
              <a:spLocks noEditPoints="1"/>
            </p:cNvSpPr>
            <p:nvPr/>
          </p:nvSpPr>
          <p:spPr bwMode="auto">
            <a:xfrm>
              <a:off x="3950017" y="2938463"/>
              <a:ext cx="45719" cy="838200"/>
            </a:xfrm>
            <a:custGeom>
              <a:avLst/>
              <a:gdLst/>
              <a:ahLst/>
              <a:cxnLst>
                <a:cxn ang="0">
                  <a:pos x="5" y="939"/>
                </a:cxn>
                <a:cxn ang="0">
                  <a:pos x="24" y="934"/>
                </a:cxn>
                <a:cxn ang="0">
                  <a:pos x="35" y="950"/>
                </a:cxn>
                <a:cxn ang="0">
                  <a:pos x="27" y="999"/>
                </a:cxn>
                <a:cxn ang="0">
                  <a:pos x="8" y="999"/>
                </a:cxn>
                <a:cxn ang="0">
                  <a:pos x="0" y="985"/>
                </a:cxn>
                <a:cxn ang="0">
                  <a:pos x="7" y="835"/>
                </a:cxn>
                <a:cxn ang="0">
                  <a:pos x="24" y="832"/>
                </a:cxn>
                <a:cxn ang="0">
                  <a:pos x="35" y="846"/>
                </a:cxn>
                <a:cxn ang="0">
                  <a:pos x="27" y="895"/>
                </a:cxn>
                <a:cxn ang="0">
                  <a:pos x="8" y="895"/>
                </a:cxn>
                <a:cxn ang="0">
                  <a:pos x="0" y="881"/>
                </a:cxn>
                <a:cxn ang="0">
                  <a:pos x="7" y="731"/>
                </a:cxn>
                <a:cxn ang="0">
                  <a:pos x="26" y="728"/>
                </a:cxn>
                <a:cxn ang="0">
                  <a:pos x="35" y="744"/>
                </a:cxn>
                <a:cxn ang="0">
                  <a:pos x="27" y="792"/>
                </a:cxn>
                <a:cxn ang="0">
                  <a:pos x="8" y="792"/>
                </a:cxn>
                <a:cxn ang="0">
                  <a:pos x="2" y="777"/>
                </a:cxn>
                <a:cxn ang="0">
                  <a:pos x="7" y="627"/>
                </a:cxn>
                <a:cxn ang="0">
                  <a:pos x="26" y="624"/>
                </a:cxn>
                <a:cxn ang="0">
                  <a:pos x="37" y="640"/>
                </a:cxn>
                <a:cxn ang="0">
                  <a:pos x="29" y="688"/>
                </a:cxn>
                <a:cxn ang="0">
                  <a:pos x="10" y="688"/>
                </a:cxn>
                <a:cxn ang="0">
                  <a:pos x="2" y="673"/>
                </a:cxn>
                <a:cxn ang="0">
                  <a:pos x="8" y="523"/>
                </a:cxn>
                <a:cxn ang="0">
                  <a:pos x="27" y="520"/>
                </a:cxn>
                <a:cxn ang="0">
                  <a:pos x="37" y="536"/>
                </a:cxn>
                <a:cxn ang="0">
                  <a:pos x="29" y="585"/>
                </a:cxn>
                <a:cxn ang="0">
                  <a:pos x="10" y="585"/>
                </a:cxn>
                <a:cxn ang="0">
                  <a:pos x="2" y="571"/>
                </a:cxn>
                <a:cxn ang="0">
                  <a:pos x="8" y="420"/>
                </a:cxn>
                <a:cxn ang="0">
                  <a:pos x="27" y="416"/>
                </a:cxn>
                <a:cxn ang="0">
                  <a:pos x="37" y="432"/>
                </a:cxn>
                <a:cxn ang="0">
                  <a:pos x="29" y="481"/>
                </a:cxn>
                <a:cxn ang="0">
                  <a:pos x="10" y="481"/>
                </a:cxn>
                <a:cxn ang="0">
                  <a:pos x="3" y="467"/>
                </a:cxn>
                <a:cxn ang="0">
                  <a:pos x="8" y="316"/>
                </a:cxn>
                <a:cxn ang="0">
                  <a:pos x="27" y="313"/>
                </a:cxn>
                <a:cxn ang="0">
                  <a:pos x="39" y="329"/>
                </a:cxn>
                <a:cxn ang="0">
                  <a:pos x="31" y="377"/>
                </a:cxn>
                <a:cxn ang="0">
                  <a:pos x="11" y="377"/>
                </a:cxn>
                <a:cxn ang="0">
                  <a:pos x="3" y="363"/>
                </a:cxn>
                <a:cxn ang="0">
                  <a:pos x="10" y="212"/>
                </a:cxn>
                <a:cxn ang="0">
                  <a:pos x="29" y="209"/>
                </a:cxn>
                <a:cxn ang="0">
                  <a:pos x="39" y="225"/>
                </a:cxn>
                <a:cxn ang="0">
                  <a:pos x="31" y="273"/>
                </a:cxn>
                <a:cxn ang="0">
                  <a:pos x="11" y="273"/>
                </a:cxn>
                <a:cxn ang="0">
                  <a:pos x="3" y="259"/>
                </a:cxn>
                <a:cxn ang="0">
                  <a:pos x="10" y="108"/>
                </a:cxn>
                <a:cxn ang="0">
                  <a:pos x="29" y="105"/>
                </a:cxn>
                <a:cxn ang="0">
                  <a:pos x="40" y="121"/>
                </a:cxn>
                <a:cxn ang="0">
                  <a:pos x="32" y="171"/>
                </a:cxn>
                <a:cxn ang="0">
                  <a:pos x="13" y="169"/>
                </a:cxn>
                <a:cxn ang="0">
                  <a:pos x="5" y="155"/>
                </a:cxn>
                <a:cxn ang="0">
                  <a:pos x="11" y="4"/>
                </a:cxn>
                <a:cxn ang="0">
                  <a:pos x="29" y="1"/>
                </a:cxn>
                <a:cxn ang="0">
                  <a:pos x="40" y="17"/>
                </a:cxn>
                <a:cxn ang="0">
                  <a:pos x="32" y="67"/>
                </a:cxn>
                <a:cxn ang="0">
                  <a:pos x="13" y="67"/>
                </a:cxn>
                <a:cxn ang="0">
                  <a:pos x="5" y="52"/>
                </a:cxn>
              </a:cxnLst>
              <a:rect l="0" t="0" r="r" b="b"/>
              <a:pathLst>
                <a:path w="40" h="1003">
                  <a:moveTo>
                    <a:pt x="0" y="985"/>
                  </a:moveTo>
                  <a:lnTo>
                    <a:pt x="0" y="950"/>
                  </a:lnTo>
                  <a:lnTo>
                    <a:pt x="0" y="947"/>
                  </a:lnTo>
                  <a:lnTo>
                    <a:pt x="2" y="943"/>
                  </a:lnTo>
                  <a:lnTo>
                    <a:pt x="3" y="940"/>
                  </a:lnTo>
                  <a:lnTo>
                    <a:pt x="5" y="939"/>
                  </a:lnTo>
                  <a:lnTo>
                    <a:pt x="8" y="935"/>
                  </a:lnTo>
                  <a:lnTo>
                    <a:pt x="11" y="934"/>
                  </a:lnTo>
                  <a:lnTo>
                    <a:pt x="15" y="934"/>
                  </a:lnTo>
                  <a:lnTo>
                    <a:pt x="18" y="932"/>
                  </a:lnTo>
                  <a:lnTo>
                    <a:pt x="21" y="934"/>
                  </a:lnTo>
                  <a:lnTo>
                    <a:pt x="24" y="934"/>
                  </a:lnTo>
                  <a:lnTo>
                    <a:pt x="27" y="935"/>
                  </a:lnTo>
                  <a:lnTo>
                    <a:pt x="29" y="939"/>
                  </a:lnTo>
                  <a:lnTo>
                    <a:pt x="32" y="940"/>
                  </a:lnTo>
                  <a:lnTo>
                    <a:pt x="34" y="943"/>
                  </a:lnTo>
                  <a:lnTo>
                    <a:pt x="34" y="947"/>
                  </a:lnTo>
                  <a:lnTo>
                    <a:pt x="35" y="950"/>
                  </a:lnTo>
                  <a:lnTo>
                    <a:pt x="34" y="985"/>
                  </a:lnTo>
                  <a:lnTo>
                    <a:pt x="34" y="988"/>
                  </a:lnTo>
                  <a:lnTo>
                    <a:pt x="34" y="991"/>
                  </a:lnTo>
                  <a:lnTo>
                    <a:pt x="32" y="995"/>
                  </a:lnTo>
                  <a:lnTo>
                    <a:pt x="29" y="998"/>
                  </a:lnTo>
                  <a:lnTo>
                    <a:pt x="27" y="999"/>
                  </a:lnTo>
                  <a:lnTo>
                    <a:pt x="24" y="1001"/>
                  </a:lnTo>
                  <a:lnTo>
                    <a:pt x="21" y="1001"/>
                  </a:lnTo>
                  <a:lnTo>
                    <a:pt x="18" y="1003"/>
                  </a:lnTo>
                  <a:lnTo>
                    <a:pt x="13" y="1001"/>
                  </a:lnTo>
                  <a:lnTo>
                    <a:pt x="10" y="1001"/>
                  </a:lnTo>
                  <a:lnTo>
                    <a:pt x="8" y="999"/>
                  </a:lnTo>
                  <a:lnTo>
                    <a:pt x="5" y="996"/>
                  </a:lnTo>
                  <a:lnTo>
                    <a:pt x="3" y="995"/>
                  </a:lnTo>
                  <a:lnTo>
                    <a:pt x="2" y="991"/>
                  </a:lnTo>
                  <a:lnTo>
                    <a:pt x="0" y="988"/>
                  </a:lnTo>
                  <a:lnTo>
                    <a:pt x="0" y="985"/>
                  </a:lnTo>
                  <a:lnTo>
                    <a:pt x="0" y="985"/>
                  </a:lnTo>
                  <a:close/>
                  <a:moveTo>
                    <a:pt x="0" y="881"/>
                  </a:moveTo>
                  <a:lnTo>
                    <a:pt x="0" y="846"/>
                  </a:lnTo>
                  <a:lnTo>
                    <a:pt x="2" y="843"/>
                  </a:lnTo>
                  <a:lnTo>
                    <a:pt x="2" y="840"/>
                  </a:lnTo>
                  <a:lnTo>
                    <a:pt x="3" y="836"/>
                  </a:lnTo>
                  <a:lnTo>
                    <a:pt x="7" y="835"/>
                  </a:lnTo>
                  <a:lnTo>
                    <a:pt x="8" y="832"/>
                  </a:lnTo>
                  <a:lnTo>
                    <a:pt x="11" y="830"/>
                  </a:lnTo>
                  <a:lnTo>
                    <a:pt x="15" y="830"/>
                  </a:lnTo>
                  <a:lnTo>
                    <a:pt x="18" y="830"/>
                  </a:lnTo>
                  <a:lnTo>
                    <a:pt x="21" y="830"/>
                  </a:lnTo>
                  <a:lnTo>
                    <a:pt x="24" y="832"/>
                  </a:lnTo>
                  <a:lnTo>
                    <a:pt x="27" y="833"/>
                  </a:lnTo>
                  <a:lnTo>
                    <a:pt x="31" y="835"/>
                  </a:lnTo>
                  <a:lnTo>
                    <a:pt x="32" y="836"/>
                  </a:lnTo>
                  <a:lnTo>
                    <a:pt x="34" y="840"/>
                  </a:lnTo>
                  <a:lnTo>
                    <a:pt x="35" y="843"/>
                  </a:lnTo>
                  <a:lnTo>
                    <a:pt x="35" y="846"/>
                  </a:lnTo>
                  <a:lnTo>
                    <a:pt x="35" y="881"/>
                  </a:lnTo>
                  <a:lnTo>
                    <a:pt x="35" y="884"/>
                  </a:lnTo>
                  <a:lnTo>
                    <a:pt x="34" y="887"/>
                  </a:lnTo>
                  <a:lnTo>
                    <a:pt x="32" y="891"/>
                  </a:lnTo>
                  <a:lnTo>
                    <a:pt x="31" y="894"/>
                  </a:lnTo>
                  <a:lnTo>
                    <a:pt x="27" y="895"/>
                  </a:lnTo>
                  <a:lnTo>
                    <a:pt x="24" y="897"/>
                  </a:lnTo>
                  <a:lnTo>
                    <a:pt x="21" y="899"/>
                  </a:lnTo>
                  <a:lnTo>
                    <a:pt x="18" y="899"/>
                  </a:lnTo>
                  <a:lnTo>
                    <a:pt x="15" y="899"/>
                  </a:lnTo>
                  <a:lnTo>
                    <a:pt x="11" y="897"/>
                  </a:lnTo>
                  <a:lnTo>
                    <a:pt x="8" y="895"/>
                  </a:lnTo>
                  <a:lnTo>
                    <a:pt x="5" y="894"/>
                  </a:lnTo>
                  <a:lnTo>
                    <a:pt x="3" y="891"/>
                  </a:lnTo>
                  <a:lnTo>
                    <a:pt x="2" y="887"/>
                  </a:lnTo>
                  <a:lnTo>
                    <a:pt x="0" y="884"/>
                  </a:lnTo>
                  <a:lnTo>
                    <a:pt x="0" y="881"/>
                  </a:lnTo>
                  <a:lnTo>
                    <a:pt x="0" y="881"/>
                  </a:lnTo>
                  <a:close/>
                  <a:moveTo>
                    <a:pt x="2" y="777"/>
                  </a:moveTo>
                  <a:lnTo>
                    <a:pt x="2" y="744"/>
                  </a:lnTo>
                  <a:lnTo>
                    <a:pt x="2" y="739"/>
                  </a:lnTo>
                  <a:lnTo>
                    <a:pt x="3" y="736"/>
                  </a:lnTo>
                  <a:lnTo>
                    <a:pt x="5" y="734"/>
                  </a:lnTo>
                  <a:lnTo>
                    <a:pt x="7" y="731"/>
                  </a:lnTo>
                  <a:lnTo>
                    <a:pt x="10" y="729"/>
                  </a:lnTo>
                  <a:lnTo>
                    <a:pt x="11" y="728"/>
                  </a:lnTo>
                  <a:lnTo>
                    <a:pt x="15" y="726"/>
                  </a:lnTo>
                  <a:lnTo>
                    <a:pt x="19" y="726"/>
                  </a:lnTo>
                  <a:lnTo>
                    <a:pt x="23" y="726"/>
                  </a:lnTo>
                  <a:lnTo>
                    <a:pt x="26" y="728"/>
                  </a:lnTo>
                  <a:lnTo>
                    <a:pt x="29" y="729"/>
                  </a:lnTo>
                  <a:lnTo>
                    <a:pt x="31" y="731"/>
                  </a:lnTo>
                  <a:lnTo>
                    <a:pt x="34" y="734"/>
                  </a:lnTo>
                  <a:lnTo>
                    <a:pt x="35" y="737"/>
                  </a:lnTo>
                  <a:lnTo>
                    <a:pt x="35" y="740"/>
                  </a:lnTo>
                  <a:lnTo>
                    <a:pt x="35" y="744"/>
                  </a:lnTo>
                  <a:lnTo>
                    <a:pt x="35" y="777"/>
                  </a:lnTo>
                  <a:lnTo>
                    <a:pt x="35" y="780"/>
                  </a:lnTo>
                  <a:lnTo>
                    <a:pt x="34" y="784"/>
                  </a:lnTo>
                  <a:lnTo>
                    <a:pt x="32" y="787"/>
                  </a:lnTo>
                  <a:lnTo>
                    <a:pt x="31" y="790"/>
                  </a:lnTo>
                  <a:lnTo>
                    <a:pt x="27" y="792"/>
                  </a:lnTo>
                  <a:lnTo>
                    <a:pt x="26" y="793"/>
                  </a:lnTo>
                  <a:lnTo>
                    <a:pt x="23" y="795"/>
                  </a:lnTo>
                  <a:lnTo>
                    <a:pt x="18" y="795"/>
                  </a:lnTo>
                  <a:lnTo>
                    <a:pt x="15" y="795"/>
                  </a:lnTo>
                  <a:lnTo>
                    <a:pt x="11" y="793"/>
                  </a:lnTo>
                  <a:lnTo>
                    <a:pt x="8" y="792"/>
                  </a:lnTo>
                  <a:lnTo>
                    <a:pt x="7" y="790"/>
                  </a:lnTo>
                  <a:lnTo>
                    <a:pt x="3" y="787"/>
                  </a:lnTo>
                  <a:lnTo>
                    <a:pt x="2" y="784"/>
                  </a:lnTo>
                  <a:lnTo>
                    <a:pt x="2" y="780"/>
                  </a:lnTo>
                  <a:lnTo>
                    <a:pt x="2" y="777"/>
                  </a:lnTo>
                  <a:lnTo>
                    <a:pt x="2" y="777"/>
                  </a:lnTo>
                  <a:close/>
                  <a:moveTo>
                    <a:pt x="2" y="673"/>
                  </a:moveTo>
                  <a:lnTo>
                    <a:pt x="2" y="640"/>
                  </a:lnTo>
                  <a:lnTo>
                    <a:pt x="2" y="636"/>
                  </a:lnTo>
                  <a:lnTo>
                    <a:pt x="3" y="633"/>
                  </a:lnTo>
                  <a:lnTo>
                    <a:pt x="5" y="630"/>
                  </a:lnTo>
                  <a:lnTo>
                    <a:pt x="7" y="627"/>
                  </a:lnTo>
                  <a:lnTo>
                    <a:pt x="10" y="625"/>
                  </a:lnTo>
                  <a:lnTo>
                    <a:pt x="13" y="624"/>
                  </a:lnTo>
                  <a:lnTo>
                    <a:pt x="16" y="622"/>
                  </a:lnTo>
                  <a:lnTo>
                    <a:pt x="19" y="622"/>
                  </a:lnTo>
                  <a:lnTo>
                    <a:pt x="23" y="622"/>
                  </a:lnTo>
                  <a:lnTo>
                    <a:pt x="26" y="624"/>
                  </a:lnTo>
                  <a:lnTo>
                    <a:pt x="29" y="625"/>
                  </a:lnTo>
                  <a:lnTo>
                    <a:pt x="32" y="627"/>
                  </a:lnTo>
                  <a:lnTo>
                    <a:pt x="34" y="630"/>
                  </a:lnTo>
                  <a:lnTo>
                    <a:pt x="35" y="633"/>
                  </a:lnTo>
                  <a:lnTo>
                    <a:pt x="37" y="636"/>
                  </a:lnTo>
                  <a:lnTo>
                    <a:pt x="37" y="640"/>
                  </a:lnTo>
                  <a:lnTo>
                    <a:pt x="37" y="675"/>
                  </a:lnTo>
                  <a:lnTo>
                    <a:pt x="35" y="678"/>
                  </a:lnTo>
                  <a:lnTo>
                    <a:pt x="35" y="681"/>
                  </a:lnTo>
                  <a:lnTo>
                    <a:pt x="34" y="684"/>
                  </a:lnTo>
                  <a:lnTo>
                    <a:pt x="31" y="686"/>
                  </a:lnTo>
                  <a:lnTo>
                    <a:pt x="29" y="688"/>
                  </a:lnTo>
                  <a:lnTo>
                    <a:pt x="26" y="689"/>
                  </a:lnTo>
                  <a:lnTo>
                    <a:pt x="23" y="691"/>
                  </a:lnTo>
                  <a:lnTo>
                    <a:pt x="19" y="691"/>
                  </a:lnTo>
                  <a:lnTo>
                    <a:pt x="16" y="691"/>
                  </a:lnTo>
                  <a:lnTo>
                    <a:pt x="13" y="689"/>
                  </a:lnTo>
                  <a:lnTo>
                    <a:pt x="10" y="688"/>
                  </a:lnTo>
                  <a:lnTo>
                    <a:pt x="7" y="686"/>
                  </a:lnTo>
                  <a:lnTo>
                    <a:pt x="5" y="683"/>
                  </a:lnTo>
                  <a:lnTo>
                    <a:pt x="3" y="681"/>
                  </a:lnTo>
                  <a:lnTo>
                    <a:pt x="2" y="678"/>
                  </a:lnTo>
                  <a:lnTo>
                    <a:pt x="2" y="673"/>
                  </a:lnTo>
                  <a:lnTo>
                    <a:pt x="2" y="673"/>
                  </a:lnTo>
                  <a:close/>
                  <a:moveTo>
                    <a:pt x="2" y="571"/>
                  </a:moveTo>
                  <a:lnTo>
                    <a:pt x="2" y="536"/>
                  </a:lnTo>
                  <a:lnTo>
                    <a:pt x="3" y="532"/>
                  </a:lnTo>
                  <a:lnTo>
                    <a:pt x="3" y="529"/>
                  </a:lnTo>
                  <a:lnTo>
                    <a:pt x="5" y="526"/>
                  </a:lnTo>
                  <a:lnTo>
                    <a:pt x="8" y="523"/>
                  </a:lnTo>
                  <a:lnTo>
                    <a:pt x="10" y="521"/>
                  </a:lnTo>
                  <a:lnTo>
                    <a:pt x="13" y="520"/>
                  </a:lnTo>
                  <a:lnTo>
                    <a:pt x="16" y="518"/>
                  </a:lnTo>
                  <a:lnTo>
                    <a:pt x="19" y="518"/>
                  </a:lnTo>
                  <a:lnTo>
                    <a:pt x="24" y="520"/>
                  </a:lnTo>
                  <a:lnTo>
                    <a:pt x="27" y="520"/>
                  </a:lnTo>
                  <a:lnTo>
                    <a:pt x="29" y="521"/>
                  </a:lnTo>
                  <a:lnTo>
                    <a:pt x="32" y="523"/>
                  </a:lnTo>
                  <a:lnTo>
                    <a:pt x="34" y="526"/>
                  </a:lnTo>
                  <a:lnTo>
                    <a:pt x="35" y="529"/>
                  </a:lnTo>
                  <a:lnTo>
                    <a:pt x="37" y="532"/>
                  </a:lnTo>
                  <a:lnTo>
                    <a:pt x="37" y="536"/>
                  </a:lnTo>
                  <a:lnTo>
                    <a:pt x="37" y="571"/>
                  </a:lnTo>
                  <a:lnTo>
                    <a:pt x="37" y="574"/>
                  </a:lnTo>
                  <a:lnTo>
                    <a:pt x="35" y="577"/>
                  </a:lnTo>
                  <a:lnTo>
                    <a:pt x="34" y="580"/>
                  </a:lnTo>
                  <a:lnTo>
                    <a:pt x="32" y="582"/>
                  </a:lnTo>
                  <a:lnTo>
                    <a:pt x="29" y="585"/>
                  </a:lnTo>
                  <a:lnTo>
                    <a:pt x="26" y="587"/>
                  </a:lnTo>
                  <a:lnTo>
                    <a:pt x="23" y="587"/>
                  </a:lnTo>
                  <a:lnTo>
                    <a:pt x="19" y="587"/>
                  </a:lnTo>
                  <a:lnTo>
                    <a:pt x="16" y="587"/>
                  </a:lnTo>
                  <a:lnTo>
                    <a:pt x="13" y="587"/>
                  </a:lnTo>
                  <a:lnTo>
                    <a:pt x="10" y="585"/>
                  </a:lnTo>
                  <a:lnTo>
                    <a:pt x="7" y="582"/>
                  </a:lnTo>
                  <a:lnTo>
                    <a:pt x="5" y="580"/>
                  </a:lnTo>
                  <a:lnTo>
                    <a:pt x="3" y="577"/>
                  </a:lnTo>
                  <a:lnTo>
                    <a:pt x="3" y="574"/>
                  </a:lnTo>
                  <a:lnTo>
                    <a:pt x="2" y="571"/>
                  </a:lnTo>
                  <a:lnTo>
                    <a:pt x="2" y="571"/>
                  </a:lnTo>
                  <a:close/>
                  <a:moveTo>
                    <a:pt x="3" y="467"/>
                  </a:moveTo>
                  <a:lnTo>
                    <a:pt x="3" y="432"/>
                  </a:lnTo>
                  <a:lnTo>
                    <a:pt x="3" y="428"/>
                  </a:lnTo>
                  <a:lnTo>
                    <a:pt x="5" y="425"/>
                  </a:lnTo>
                  <a:lnTo>
                    <a:pt x="7" y="422"/>
                  </a:lnTo>
                  <a:lnTo>
                    <a:pt x="8" y="420"/>
                  </a:lnTo>
                  <a:lnTo>
                    <a:pt x="11" y="417"/>
                  </a:lnTo>
                  <a:lnTo>
                    <a:pt x="15" y="416"/>
                  </a:lnTo>
                  <a:lnTo>
                    <a:pt x="18" y="416"/>
                  </a:lnTo>
                  <a:lnTo>
                    <a:pt x="21" y="414"/>
                  </a:lnTo>
                  <a:lnTo>
                    <a:pt x="24" y="416"/>
                  </a:lnTo>
                  <a:lnTo>
                    <a:pt x="27" y="416"/>
                  </a:lnTo>
                  <a:lnTo>
                    <a:pt x="31" y="417"/>
                  </a:lnTo>
                  <a:lnTo>
                    <a:pt x="32" y="420"/>
                  </a:lnTo>
                  <a:lnTo>
                    <a:pt x="35" y="422"/>
                  </a:lnTo>
                  <a:lnTo>
                    <a:pt x="37" y="425"/>
                  </a:lnTo>
                  <a:lnTo>
                    <a:pt x="37" y="428"/>
                  </a:lnTo>
                  <a:lnTo>
                    <a:pt x="37" y="432"/>
                  </a:lnTo>
                  <a:lnTo>
                    <a:pt x="37" y="467"/>
                  </a:lnTo>
                  <a:lnTo>
                    <a:pt x="37" y="470"/>
                  </a:lnTo>
                  <a:lnTo>
                    <a:pt x="35" y="473"/>
                  </a:lnTo>
                  <a:lnTo>
                    <a:pt x="34" y="476"/>
                  </a:lnTo>
                  <a:lnTo>
                    <a:pt x="32" y="480"/>
                  </a:lnTo>
                  <a:lnTo>
                    <a:pt x="29" y="481"/>
                  </a:lnTo>
                  <a:lnTo>
                    <a:pt x="27" y="483"/>
                  </a:lnTo>
                  <a:lnTo>
                    <a:pt x="24" y="484"/>
                  </a:lnTo>
                  <a:lnTo>
                    <a:pt x="19" y="484"/>
                  </a:lnTo>
                  <a:lnTo>
                    <a:pt x="16" y="483"/>
                  </a:lnTo>
                  <a:lnTo>
                    <a:pt x="13" y="483"/>
                  </a:lnTo>
                  <a:lnTo>
                    <a:pt x="10" y="481"/>
                  </a:lnTo>
                  <a:lnTo>
                    <a:pt x="8" y="478"/>
                  </a:lnTo>
                  <a:lnTo>
                    <a:pt x="7" y="476"/>
                  </a:lnTo>
                  <a:lnTo>
                    <a:pt x="5" y="473"/>
                  </a:lnTo>
                  <a:lnTo>
                    <a:pt x="3" y="470"/>
                  </a:lnTo>
                  <a:lnTo>
                    <a:pt x="3" y="467"/>
                  </a:lnTo>
                  <a:lnTo>
                    <a:pt x="3" y="467"/>
                  </a:lnTo>
                  <a:close/>
                  <a:moveTo>
                    <a:pt x="3" y="363"/>
                  </a:moveTo>
                  <a:lnTo>
                    <a:pt x="3" y="328"/>
                  </a:lnTo>
                  <a:lnTo>
                    <a:pt x="3" y="324"/>
                  </a:lnTo>
                  <a:lnTo>
                    <a:pt x="5" y="321"/>
                  </a:lnTo>
                  <a:lnTo>
                    <a:pt x="7" y="318"/>
                  </a:lnTo>
                  <a:lnTo>
                    <a:pt x="8" y="316"/>
                  </a:lnTo>
                  <a:lnTo>
                    <a:pt x="11" y="315"/>
                  </a:lnTo>
                  <a:lnTo>
                    <a:pt x="15" y="313"/>
                  </a:lnTo>
                  <a:lnTo>
                    <a:pt x="18" y="312"/>
                  </a:lnTo>
                  <a:lnTo>
                    <a:pt x="21" y="312"/>
                  </a:lnTo>
                  <a:lnTo>
                    <a:pt x="24" y="312"/>
                  </a:lnTo>
                  <a:lnTo>
                    <a:pt x="27" y="313"/>
                  </a:lnTo>
                  <a:lnTo>
                    <a:pt x="31" y="315"/>
                  </a:lnTo>
                  <a:lnTo>
                    <a:pt x="34" y="316"/>
                  </a:lnTo>
                  <a:lnTo>
                    <a:pt x="35" y="320"/>
                  </a:lnTo>
                  <a:lnTo>
                    <a:pt x="37" y="321"/>
                  </a:lnTo>
                  <a:lnTo>
                    <a:pt x="39" y="324"/>
                  </a:lnTo>
                  <a:lnTo>
                    <a:pt x="39" y="329"/>
                  </a:lnTo>
                  <a:lnTo>
                    <a:pt x="39" y="363"/>
                  </a:lnTo>
                  <a:lnTo>
                    <a:pt x="37" y="366"/>
                  </a:lnTo>
                  <a:lnTo>
                    <a:pt x="37" y="369"/>
                  </a:lnTo>
                  <a:lnTo>
                    <a:pt x="35" y="372"/>
                  </a:lnTo>
                  <a:lnTo>
                    <a:pt x="32" y="376"/>
                  </a:lnTo>
                  <a:lnTo>
                    <a:pt x="31" y="377"/>
                  </a:lnTo>
                  <a:lnTo>
                    <a:pt x="27" y="379"/>
                  </a:lnTo>
                  <a:lnTo>
                    <a:pt x="24" y="380"/>
                  </a:lnTo>
                  <a:lnTo>
                    <a:pt x="21" y="380"/>
                  </a:lnTo>
                  <a:lnTo>
                    <a:pt x="18" y="380"/>
                  </a:lnTo>
                  <a:lnTo>
                    <a:pt x="15" y="379"/>
                  </a:lnTo>
                  <a:lnTo>
                    <a:pt x="11" y="377"/>
                  </a:lnTo>
                  <a:lnTo>
                    <a:pt x="8" y="376"/>
                  </a:lnTo>
                  <a:lnTo>
                    <a:pt x="7" y="372"/>
                  </a:lnTo>
                  <a:lnTo>
                    <a:pt x="5" y="369"/>
                  </a:lnTo>
                  <a:lnTo>
                    <a:pt x="3" y="366"/>
                  </a:lnTo>
                  <a:lnTo>
                    <a:pt x="3" y="363"/>
                  </a:lnTo>
                  <a:lnTo>
                    <a:pt x="3" y="363"/>
                  </a:lnTo>
                  <a:close/>
                  <a:moveTo>
                    <a:pt x="3" y="259"/>
                  </a:moveTo>
                  <a:lnTo>
                    <a:pt x="5" y="225"/>
                  </a:lnTo>
                  <a:lnTo>
                    <a:pt x="5" y="220"/>
                  </a:lnTo>
                  <a:lnTo>
                    <a:pt x="5" y="217"/>
                  </a:lnTo>
                  <a:lnTo>
                    <a:pt x="7" y="216"/>
                  </a:lnTo>
                  <a:lnTo>
                    <a:pt x="10" y="212"/>
                  </a:lnTo>
                  <a:lnTo>
                    <a:pt x="11" y="211"/>
                  </a:lnTo>
                  <a:lnTo>
                    <a:pt x="15" y="209"/>
                  </a:lnTo>
                  <a:lnTo>
                    <a:pt x="18" y="208"/>
                  </a:lnTo>
                  <a:lnTo>
                    <a:pt x="21" y="208"/>
                  </a:lnTo>
                  <a:lnTo>
                    <a:pt x="26" y="208"/>
                  </a:lnTo>
                  <a:lnTo>
                    <a:pt x="29" y="209"/>
                  </a:lnTo>
                  <a:lnTo>
                    <a:pt x="31" y="211"/>
                  </a:lnTo>
                  <a:lnTo>
                    <a:pt x="34" y="212"/>
                  </a:lnTo>
                  <a:lnTo>
                    <a:pt x="35" y="216"/>
                  </a:lnTo>
                  <a:lnTo>
                    <a:pt x="37" y="219"/>
                  </a:lnTo>
                  <a:lnTo>
                    <a:pt x="39" y="222"/>
                  </a:lnTo>
                  <a:lnTo>
                    <a:pt x="39" y="225"/>
                  </a:lnTo>
                  <a:lnTo>
                    <a:pt x="39" y="259"/>
                  </a:lnTo>
                  <a:lnTo>
                    <a:pt x="39" y="264"/>
                  </a:lnTo>
                  <a:lnTo>
                    <a:pt x="37" y="267"/>
                  </a:lnTo>
                  <a:lnTo>
                    <a:pt x="35" y="268"/>
                  </a:lnTo>
                  <a:lnTo>
                    <a:pt x="34" y="272"/>
                  </a:lnTo>
                  <a:lnTo>
                    <a:pt x="31" y="273"/>
                  </a:lnTo>
                  <a:lnTo>
                    <a:pt x="27" y="275"/>
                  </a:lnTo>
                  <a:lnTo>
                    <a:pt x="24" y="276"/>
                  </a:lnTo>
                  <a:lnTo>
                    <a:pt x="21" y="276"/>
                  </a:lnTo>
                  <a:lnTo>
                    <a:pt x="18" y="276"/>
                  </a:lnTo>
                  <a:lnTo>
                    <a:pt x="15" y="275"/>
                  </a:lnTo>
                  <a:lnTo>
                    <a:pt x="11" y="273"/>
                  </a:lnTo>
                  <a:lnTo>
                    <a:pt x="10" y="272"/>
                  </a:lnTo>
                  <a:lnTo>
                    <a:pt x="7" y="268"/>
                  </a:lnTo>
                  <a:lnTo>
                    <a:pt x="5" y="265"/>
                  </a:lnTo>
                  <a:lnTo>
                    <a:pt x="5" y="262"/>
                  </a:lnTo>
                  <a:lnTo>
                    <a:pt x="3" y="259"/>
                  </a:lnTo>
                  <a:lnTo>
                    <a:pt x="3" y="259"/>
                  </a:lnTo>
                  <a:close/>
                  <a:moveTo>
                    <a:pt x="5" y="155"/>
                  </a:moveTo>
                  <a:lnTo>
                    <a:pt x="5" y="121"/>
                  </a:lnTo>
                  <a:lnTo>
                    <a:pt x="5" y="118"/>
                  </a:lnTo>
                  <a:lnTo>
                    <a:pt x="7" y="115"/>
                  </a:lnTo>
                  <a:lnTo>
                    <a:pt x="8" y="112"/>
                  </a:lnTo>
                  <a:lnTo>
                    <a:pt x="10" y="108"/>
                  </a:lnTo>
                  <a:lnTo>
                    <a:pt x="13" y="107"/>
                  </a:lnTo>
                  <a:lnTo>
                    <a:pt x="16" y="105"/>
                  </a:lnTo>
                  <a:lnTo>
                    <a:pt x="19" y="104"/>
                  </a:lnTo>
                  <a:lnTo>
                    <a:pt x="23" y="104"/>
                  </a:lnTo>
                  <a:lnTo>
                    <a:pt x="26" y="104"/>
                  </a:lnTo>
                  <a:lnTo>
                    <a:pt x="29" y="105"/>
                  </a:lnTo>
                  <a:lnTo>
                    <a:pt x="32" y="107"/>
                  </a:lnTo>
                  <a:lnTo>
                    <a:pt x="34" y="108"/>
                  </a:lnTo>
                  <a:lnTo>
                    <a:pt x="37" y="112"/>
                  </a:lnTo>
                  <a:lnTo>
                    <a:pt x="39" y="115"/>
                  </a:lnTo>
                  <a:lnTo>
                    <a:pt x="39" y="118"/>
                  </a:lnTo>
                  <a:lnTo>
                    <a:pt x="40" y="121"/>
                  </a:lnTo>
                  <a:lnTo>
                    <a:pt x="39" y="156"/>
                  </a:lnTo>
                  <a:lnTo>
                    <a:pt x="39" y="160"/>
                  </a:lnTo>
                  <a:lnTo>
                    <a:pt x="39" y="163"/>
                  </a:lnTo>
                  <a:lnTo>
                    <a:pt x="37" y="166"/>
                  </a:lnTo>
                  <a:lnTo>
                    <a:pt x="34" y="168"/>
                  </a:lnTo>
                  <a:lnTo>
                    <a:pt x="32" y="171"/>
                  </a:lnTo>
                  <a:lnTo>
                    <a:pt x="29" y="172"/>
                  </a:lnTo>
                  <a:lnTo>
                    <a:pt x="26" y="172"/>
                  </a:lnTo>
                  <a:lnTo>
                    <a:pt x="23" y="172"/>
                  </a:lnTo>
                  <a:lnTo>
                    <a:pt x="18" y="172"/>
                  </a:lnTo>
                  <a:lnTo>
                    <a:pt x="15" y="171"/>
                  </a:lnTo>
                  <a:lnTo>
                    <a:pt x="13" y="169"/>
                  </a:lnTo>
                  <a:lnTo>
                    <a:pt x="10" y="168"/>
                  </a:lnTo>
                  <a:lnTo>
                    <a:pt x="8" y="166"/>
                  </a:lnTo>
                  <a:lnTo>
                    <a:pt x="7" y="163"/>
                  </a:lnTo>
                  <a:lnTo>
                    <a:pt x="5" y="160"/>
                  </a:lnTo>
                  <a:lnTo>
                    <a:pt x="5" y="155"/>
                  </a:lnTo>
                  <a:lnTo>
                    <a:pt x="5" y="155"/>
                  </a:lnTo>
                  <a:close/>
                  <a:moveTo>
                    <a:pt x="5" y="52"/>
                  </a:moveTo>
                  <a:lnTo>
                    <a:pt x="5" y="17"/>
                  </a:lnTo>
                  <a:lnTo>
                    <a:pt x="7" y="14"/>
                  </a:lnTo>
                  <a:lnTo>
                    <a:pt x="7" y="11"/>
                  </a:lnTo>
                  <a:lnTo>
                    <a:pt x="8" y="8"/>
                  </a:lnTo>
                  <a:lnTo>
                    <a:pt x="11" y="4"/>
                  </a:lnTo>
                  <a:lnTo>
                    <a:pt x="13" y="3"/>
                  </a:lnTo>
                  <a:lnTo>
                    <a:pt x="16" y="1"/>
                  </a:lnTo>
                  <a:lnTo>
                    <a:pt x="19" y="1"/>
                  </a:lnTo>
                  <a:lnTo>
                    <a:pt x="23" y="0"/>
                  </a:lnTo>
                  <a:lnTo>
                    <a:pt x="26" y="1"/>
                  </a:lnTo>
                  <a:lnTo>
                    <a:pt x="29" y="1"/>
                  </a:lnTo>
                  <a:lnTo>
                    <a:pt x="32" y="3"/>
                  </a:lnTo>
                  <a:lnTo>
                    <a:pt x="35" y="6"/>
                  </a:lnTo>
                  <a:lnTo>
                    <a:pt x="37" y="8"/>
                  </a:lnTo>
                  <a:lnTo>
                    <a:pt x="39" y="11"/>
                  </a:lnTo>
                  <a:lnTo>
                    <a:pt x="40" y="14"/>
                  </a:lnTo>
                  <a:lnTo>
                    <a:pt x="40" y="17"/>
                  </a:lnTo>
                  <a:lnTo>
                    <a:pt x="40" y="52"/>
                  </a:lnTo>
                  <a:lnTo>
                    <a:pt x="40" y="56"/>
                  </a:lnTo>
                  <a:lnTo>
                    <a:pt x="39" y="59"/>
                  </a:lnTo>
                  <a:lnTo>
                    <a:pt x="37" y="62"/>
                  </a:lnTo>
                  <a:lnTo>
                    <a:pt x="35" y="64"/>
                  </a:lnTo>
                  <a:lnTo>
                    <a:pt x="32" y="67"/>
                  </a:lnTo>
                  <a:lnTo>
                    <a:pt x="29" y="68"/>
                  </a:lnTo>
                  <a:lnTo>
                    <a:pt x="26" y="68"/>
                  </a:lnTo>
                  <a:lnTo>
                    <a:pt x="23" y="70"/>
                  </a:lnTo>
                  <a:lnTo>
                    <a:pt x="19" y="68"/>
                  </a:lnTo>
                  <a:lnTo>
                    <a:pt x="16" y="68"/>
                  </a:lnTo>
                  <a:lnTo>
                    <a:pt x="13" y="67"/>
                  </a:lnTo>
                  <a:lnTo>
                    <a:pt x="10" y="64"/>
                  </a:lnTo>
                  <a:lnTo>
                    <a:pt x="8" y="62"/>
                  </a:lnTo>
                  <a:lnTo>
                    <a:pt x="7" y="59"/>
                  </a:lnTo>
                  <a:lnTo>
                    <a:pt x="5" y="56"/>
                  </a:lnTo>
                  <a:lnTo>
                    <a:pt x="5" y="52"/>
                  </a:lnTo>
                  <a:lnTo>
                    <a:pt x="5" y="52"/>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11" name="Line 27"/>
            <p:cNvSpPr>
              <a:spLocks noChangeShapeType="1"/>
            </p:cNvSpPr>
            <p:nvPr/>
          </p:nvSpPr>
          <p:spPr bwMode="auto">
            <a:xfrm flipH="1" flipV="1">
              <a:off x="4665663" y="3000375"/>
              <a:ext cx="1588" cy="777875"/>
            </a:xfrm>
            <a:prstGeom prst="line">
              <a:avLst/>
            </a:prstGeom>
            <a:noFill/>
            <a:ln w="2857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31" name="Line 47"/>
            <p:cNvSpPr>
              <a:spLocks noChangeShapeType="1"/>
            </p:cNvSpPr>
            <p:nvPr/>
          </p:nvSpPr>
          <p:spPr bwMode="auto">
            <a:xfrm flipV="1">
              <a:off x="4116388" y="3138488"/>
              <a:ext cx="1588" cy="63182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32" name="Line 48"/>
            <p:cNvSpPr>
              <a:spLocks noChangeShapeType="1"/>
            </p:cNvSpPr>
            <p:nvPr/>
          </p:nvSpPr>
          <p:spPr bwMode="auto">
            <a:xfrm flipH="1" flipV="1">
              <a:off x="4143375" y="3044825"/>
              <a:ext cx="6350" cy="73342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34" name="Line 50"/>
            <p:cNvSpPr>
              <a:spLocks noChangeShapeType="1"/>
            </p:cNvSpPr>
            <p:nvPr/>
          </p:nvSpPr>
          <p:spPr bwMode="auto">
            <a:xfrm flipH="1" flipV="1">
              <a:off x="4008438" y="3524250"/>
              <a:ext cx="6350" cy="2540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35" name="Line 51"/>
            <p:cNvSpPr>
              <a:spLocks noChangeShapeType="1"/>
            </p:cNvSpPr>
            <p:nvPr/>
          </p:nvSpPr>
          <p:spPr bwMode="auto">
            <a:xfrm flipV="1">
              <a:off x="4086225" y="3257550"/>
              <a:ext cx="1588" cy="5207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36" name="Line 52"/>
            <p:cNvSpPr>
              <a:spLocks noChangeShapeType="1"/>
            </p:cNvSpPr>
            <p:nvPr/>
          </p:nvSpPr>
          <p:spPr bwMode="auto">
            <a:xfrm flipH="1" flipV="1">
              <a:off x="4048125" y="3392488"/>
              <a:ext cx="1588" cy="38576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38" name="Line 54"/>
            <p:cNvSpPr>
              <a:spLocks noChangeShapeType="1"/>
            </p:cNvSpPr>
            <p:nvPr/>
          </p:nvSpPr>
          <p:spPr bwMode="auto">
            <a:xfrm flipH="1" flipV="1">
              <a:off x="4179888" y="2990850"/>
              <a:ext cx="7938" cy="7874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39" name="Line 55"/>
            <p:cNvSpPr>
              <a:spLocks noChangeShapeType="1"/>
            </p:cNvSpPr>
            <p:nvPr/>
          </p:nvSpPr>
          <p:spPr bwMode="auto">
            <a:xfrm flipH="1" flipV="1">
              <a:off x="4205288" y="2876550"/>
              <a:ext cx="17463" cy="90170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0" name="Line 56"/>
            <p:cNvSpPr>
              <a:spLocks noChangeShapeType="1"/>
            </p:cNvSpPr>
            <p:nvPr/>
          </p:nvSpPr>
          <p:spPr bwMode="auto">
            <a:xfrm flipH="1" flipV="1">
              <a:off x="4238625" y="2757488"/>
              <a:ext cx="19050" cy="102076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1" name="Line 57"/>
            <p:cNvSpPr>
              <a:spLocks noChangeShapeType="1"/>
            </p:cNvSpPr>
            <p:nvPr/>
          </p:nvSpPr>
          <p:spPr bwMode="auto">
            <a:xfrm flipH="1" flipV="1">
              <a:off x="4278313" y="2659063"/>
              <a:ext cx="17463" cy="111918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2" name="Line 58"/>
            <p:cNvSpPr>
              <a:spLocks noChangeShapeType="1"/>
            </p:cNvSpPr>
            <p:nvPr/>
          </p:nvSpPr>
          <p:spPr bwMode="auto">
            <a:xfrm flipH="1" flipV="1">
              <a:off x="4316413" y="2582863"/>
              <a:ext cx="14288" cy="119538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3" name="Line 59"/>
            <p:cNvSpPr>
              <a:spLocks noChangeShapeType="1"/>
            </p:cNvSpPr>
            <p:nvPr/>
          </p:nvSpPr>
          <p:spPr bwMode="auto">
            <a:xfrm flipH="1" flipV="1">
              <a:off x="4351338" y="2536825"/>
              <a:ext cx="11113" cy="124142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4" name="Line 60"/>
            <p:cNvSpPr>
              <a:spLocks noChangeShapeType="1"/>
            </p:cNvSpPr>
            <p:nvPr/>
          </p:nvSpPr>
          <p:spPr bwMode="auto">
            <a:xfrm flipH="1" flipV="1">
              <a:off x="4384675" y="2501900"/>
              <a:ext cx="11113" cy="127635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5" name="Line 61"/>
            <p:cNvSpPr>
              <a:spLocks noChangeShapeType="1"/>
            </p:cNvSpPr>
            <p:nvPr/>
          </p:nvSpPr>
          <p:spPr bwMode="auto">
            <a:xfrm flipH="1" flipV="1">
              <a:off x="4421188" y="2484438"/>
              <a:ext cx="3175" cy="129381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6" name="Line 62"/>
            <p:cNvSpPr>
              <a:spLocks noChangeShapeType="1"/>
            </p:cNvSpPr>
            <p:nvPr/>
          </p:nvSpPr>
          <p:spPr bwMode="auto">
            <a:xfrm flipH="1" flipV="1">
              <a:off x="4459288" y="2501900"/>
              <a:ext cx="1588" cy="1276350"/>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7" name="Line 63"/>
            <p:cNvSpPr>
              <a:spLocks noChangeShapeType="1"/>
            </p:cNvSpPr>
            <p:nvPr/>
          </p:nvSpPr>
          <p:spPr bwMode="auto">
            <a:xfrm flipH="1" flipV="1">
              <a:off x="4492625" y="2549525"/>
              <a:ext cx="4763" cy="1228725"/>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8" name="Line 64"/>
            <p:cNvSpPr>
              <a:spLocks noChangeShapeType="1"/>
            </p:cNvSpPr>
            <p:nvPr/>
          </p:nvSpPr>
          <p:spPr bwMode="auto">
            <a:xfrm flipH="1" flipV="1">
              <a:off x="4525963" y="2611438"/>
              <a:ext cx="6350" cy="116681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49" name="Line 65"/>
            <p:cNvSpPr>
              <a:spLocks noChangeShapeType="1"/>
            </p:cNvSpPr>
            <p:nvPr/>
          </p:nvSpPr>
          <p:spPr bwMode="auto">
            <a:xfrm flipH="1" flipV="1">
              <a:off x="4564063" y="2703513"/>
              <a:ext cx="4763" cy="107473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50" name="Line 66"/>
            <p:cNvSpPr>
              <a:spLocks noChangeShapeType="1"/>
            </p:cNvSpPr>
            <p:nvPr/>
          </p:nvSpPr>
          <p:spPr bwMode="auto">
            <a:xfrm flipH="1" flipV="1">
              <a:off x="4602163" y="2808288"/>
              <a:ext cx="3175" cy="969962"/>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51" name="Line 67"/>
            <p:cNvSpPr>
              <a:spLocks noChangeShapeType="1"/>
            </p:cNvSpPr>
            <p:nvPr/>
          </p:nvSpPr>
          <p:spPr bwMode="auto">
            <a:xfrm flipV="1">
              <a:off x="4640263" y="2925763"/>
              <a:ext cx="1588" cy="852487"/>
            </a:xfrm>
            <a:prstGeom prst="line">
              <a:avLst/>
            </a:prstGeom>
            <a:noFill/>
            <a:ln w="952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53" name="Freeform 69"/>
            <p:cNvSpPr>
              <a:spLocks noEditPoints="1"/>
            </p:cNvSpPr>
            <p:nvPr/>
          </p:nvSpPr>
          <p:spPr bwMode="auto">
            <a:xfrm>
              <a:off x="3956050" y="2874962"/>
              <a:ext cx="228600" cy="45719"/>
            </a:xfrm>
            <a:custGeom>
              <a:avLst/>
              <a:gdLst/>
              <a:ahLst/>
              <a:cxnLst>
                <a:cxn ang="0">
                  <a:pos x="56" y="1"/>
                </a:cxn>
                <a:cxn ang="0">
                  <a:pos x="66" y="6"/>
                </a:cxn>
                <a:cxn ang="0">
                  <a:pos x="69" y="14"/>
                </a:cxn>
                <a:cxn ang="0">
                  <a:pos x="69" y="25"/>
                </a:cxn>
                <a:cxn ang="0">
                  <a:pos x="62" y="32"/>
                </a:cxn>
                <a:cxn ang="0">
                  <a:pos x="53" y="35"/>
                </a:cxn>
                <a:cxn ang="0">
                  <a:pos x="11" y="33"/>
                </a:cxn>
                <a:cxn ang="0">
                  <a:pos x="3" y="27"/>
                </a:cxn>
                <a:cxn ang="0">
                  <a:pos x="0" y="17"/>
                </a:cxn>
                <a:cxn ang="0">
                  <a:pos x="3" y="8"/>
                </a:cxn>
                <a:cxn ang="0">
                  <a:pos x="11" y="1"/>
                </a:cxn>
                <a:cxn ang="0">
                  <a:pos x="18" y="0"/>
                </a:cxn>
                <a:cxn ang="0">
                  <a:pos x="160" y="3"/>
                </a:cxn>
                <a:cxn ang="0">
                  <a:pos x="168" y="8"/>
                </a:cxn>
                <a:cxn ang="0">
                  <a:pos x="173" y="16"/>
                </a:cxn>
                <a:cxn ang="0">
                  <a:pos x="171" y="27"/>
                </a:cxn>
                <a:cxn ang="0">
                  <a:pos x="165" y="33"/>
                </a:cxn>
                <a:cxn ang="0">
                  <a:pos x="155" y="36"/>
                </a:cxn>
                <a:cxn ang="0">
                  <a:pos x="115" y="35"/>
                </a:cxn>
                <a:cxn ang="0">
                  <a:pos x="107" y="28"/>
                </a:cxn>
                <a:cxn ang="0">
                  <a:pos x="104" y="19"/>
                </a:cxn>
                <a:cxn ang="0">
                  <a:pos x="107" y="9"/>
                </a:cxn>
                <a:cxn ang="0">
                  <a:pos x="115" y="3"/>
                </a:cxn>
                <a:cxn ang="0">
                  <a:pos x="122" y="1"/>
                </a:cxn>
                <a:cxn ang="0">
                  <a:pos x="264" y="4"/>
                </a:cxn>
                <a:cxn ang="0">
                  <a:pos x="272" y="9"/>
                </a:cxn>
                <a:cxn ang="0">
                  <a:pos x="277" y="17"/>
                </a:cxn>
                <a:cxn ang="0">
                  <a:pos x="275" y="28"/>
                </a:cxn>
                <a:cxn ang="0">
                  <a:pos x="269" y="35"/>
                </a:cxn>
                <a:cxn ang="0">
                  <a:pos x="259" y="38"/>
                </a:cxn>
                <a:cxn ang="0">
                  <a:pos x="218" y="36"/>
                </a:cxn>
                <a:cxn ang="0">
                  <a:pos x="211" y="30"/>
                </a:cxn>
                <a:cxn ang="0">
                  <a:pos x="208" y="20"/>
                </a:cxn>
                <a:cxn ang="0">
                  <a:pos x="211" y="11"/>
                </a:cxn>
                <a:cxn ang="0">
                  <a:pos x="219" y="4"/>
                </a:cxn>
                <a:cxn ang="0">
                  <a:pos x="226" y="3"/>
                </a:cxn>
                <a:cxn ang="0">
                  <a:pos x="358" y="6"/>
                </a:cxn>
                <a:cxn ang="0">
                  <a:pos x="366" y="11"/>
                </a:cxn>
                <a:cxn ang="0">
                  <a:pos x="371" y="19"/>
                </a:cxn>
                <a:cxn ang="0">
                  <a:pos x="370" y="30"/>
                </a:cxn>
                <a:cxn ang="0">
                  <a:pos x="363" y="36"/>
                </a:cxn>
                <a:cxn ang="0">
                  <a:pos x="354" y="40"/>
                </a:cxn>
                <a:cxn ang="0">
                  <a:pos x="322" y="38"/>
                </a:cxn>
                <a:cxn ang="0">
                  <a:pos x="314" y="32"/>
                </a:cxn>
                <a:cxn ang="0">
                  <a:pos x="312" y="22"/>
                </a:cxn>
                <a:cxn ang="0">
                  <a:pos x="315" y="12"/>
                </a:cxn>
                <a:cxn ang="0">
                  <a:pos x="322" y="6"/>
                </a:cxn>
                <a:cxn ang="0">
                  <a:pos x="330" y="4"/>
                </a:cxn>
              </a:cxnLst>
              <a:rect l="0" t="0" r="r" b="b"/>
              <a:pathLst>
                <a:path w="371" h="40">
                  <a:moveTo>
                    <a:pt x="18" y="0"/>
                  </a:moveTo>
                  <a:lnTo>
                    <a:pt x="53" y="0"/>
                  </a:lnTo>
                  <a:lnTo>
                    <a:pt x="56" y="1"/>
                  </a:lnTo>
                  <a:lnTo>
                    <a:pt x="59" y="1"/>
                  </a:lnTo>
                  <a:lnTo>
                    <a:pt x="62" y="3"/>
                  </a:lnTo>
                  <a:lnTo>
                    <a:pt x="66" y="6"/>
                  </a:lnTo>
                  <a:lnTo>
                    <a:pt x="67" y="8"/>
                  </a:lnTo>
                  <a:lnTo>
                    <a:pt x="69" y="11"/>
                  </a:lnTo>
                  <a:lnTo>
                    <a:pt x="69" y="14"/>
                  </a:lnTo>
                  <a:lnTo>
                    <a:pt x="70" y="17"/>
                  </a:lnTo>
                  <a:lnTo>
                    <a:pt x="69" y="22"/>
                  </a:lnTo>
                  <a:lnTo>
                    <a:pt x="69" y="25"/>
                  </a:lnTo>
                  <a:lnTo>
                    <a:pt x="67" y="27"/>
                  </a:lnTo>
                  <a:lnTo>
                    <a:pt x="64" y="30"/>
                  </a:lnTo>
                  <a:lnTo>
                    <a:pt x="62" y="32"/>
                  </a:lnTo>
                  <a:lnTo>
                    <a:pt x="59" y="33"/>
                  </a:lnTo>
                  <a:lnTo>
                    <a:pt x="56" y="35"/>
                  </a:lnTo>
                  <a:lnTo>
                    <a:pt x="53" y="35"/>
                  </a:lnTo>
                  <a:lnTo>
                    <a:pt x="18" y="35"/>
                  </a:lnTo>
                  <a:lnTo>
                    <a:pt x="14" y="33"/>
                  </a:lnTo>
                  <a:lnTo>
                    <a:pt x="11" y="33"/>
                  </a:lnTo>
                  <a:lnTo>
                    <a:pt x="8" y="32"/>
                  </a:lnTo>
                  <a:lnTo>
                    <a:pt x="5" y="28"/>
                  </a:lnTo>
                  <a:lnTo>
                    <a:pt x="3" y="27"/>
                  </a:lnTo>
                  <a:lnTo>
                    <a:pt x="2" y="24"/>
                  </a:lnTo>
                  <a:lnTo>
                    <a:pt x="2" y="20"/>
                  </a:lnTo>
                  <a:lnTo>
                    <a:pt x="0" y="17"/>
                  </a:lnTo>
                  <a:lnTo>
                    <a:pt x="2" y="14"/>
                  </a:lnTo>
                  <a:lnTo>
                    <a:pt x="2" y="11"/>
                  </a:lnTo>
                  <a:lnTo>
                    <a:pt x="3" y="8"/>
                  </a:lnTo>
                  <a:lnTo>
                    <a:pt x="6" y="4"/>
                  </a:lnTo>
                  <a:lnTo>
                    <a:pt x="8" y="3"/>
                  </a:lnTo>
                  <a:lnTo>
                    <a:pt x="11" y="1"/>
                  </a:lnTo>
                  <a:lnTo>
                    <a:pt x="14" y="0"/>
                  </a:lnTo>
                  <a:lnTo>
                    <a:pt x="18" y="0"/>
                  </a:lnTo>
                  <a:lnTo>
                    <a:pt x="18" y="0"/>
                  </a:lnTo>
                  <a:close/>
                  <a:moveTo>
                    <a:pt x="122" y="1"/>
                  </a:moveTo>
                  <a:lnTo>
                    <a:pt x="157" y="1"/>
                  </a:lnTo>
                  <a:lnTo>
                    <a:pt x="160" y="3"/>
                  </a:lnTo>
                  <a:lnTo>
                    <a:pt x="163" y="3"/>
                  </a:lnTo>
                  <a:lnTo>
                    <a:pt x="166" y="4"/>
                  </a:lnTo>
                  <a:lnTo>
                    <a:pt x="168" y="8"/>
                  </a:lnTo>
                  <a:lnTo>
                    <a:pt x="171" y="9"/>
                  </a:lnTo>
                  <a:lnTo>
                    <a:pt x="173" y="12"/>
                  </a:lnTo>
                  <a:lnTo>
                    <a:pt x="173" y="16"/>
                  </a:lnTo>
                  <a:lnTo>
                    <a:pt x="173" y="19"/>
                  </a:lnTo>
                  <a:lnTo>
                    <a:pt x="173" y="24"/>
                  </a:lnTo>
                  <a:lnTo>
                    <a:pt x="171" y="27"/>
                  </a:lnTo>
                  <a:lnTo>
                    <a:pt x="170" y="28"/>
                  </a:lnTo>
                  <a:lnTo>
                    <a:pt x="168" y="32"/>
                  </a:lnTo>
                  <a:lnTo>
                    <a:pt x="165" y="33"/>
                  </a:lnTo>
                  <a:lnTo>
                    <a:pt x="163" y="35"/>
                  </a:lnTo>
                  <a:lnTo>
                    <a:pt x="160" y="36"/>
                  </a:lnTo>
                  <a:lnTo>
                    <a:pt x="155" y="36"/>
                  </a:lnTo>
                  <a:lnTo>
                    <a:pt x="122" y="36"/>
                  </a:lnTo>
                  <a:lnTo>
                    <a:pt x="118" y="35"/>
                  </a:lnTo>
                  <a:lnTo>
                    <a:pt x="115" y="35"/>
                  </a:lnTo>
                  <a:lnTo>
                    <a:pt x="112" y="33"/>
                  </a:lnTo>
                  <a:lnTo>
                    <a:pt x="109" y="30"/>
                  </a:lnTo>
                  <a:lnTo>
                    <a:pt x="107" y="28"/>
                  </a:lnTo>
                  <a:lnTo>
                    <a:pt x="106" y="25"/>
                  </a:lnTo>
                  <a:lnTo>
                    <a:pt x="104" y="22"/>
                  </a:lnTo>
                  <a:lnTo>
                    <a:pt x="104" y="19"/>
                  </a:lnTo>
                  <a:lnTo>
                    <a:pt x="104" y="16"/>
                  </a:lnTo>
                  <a:lnTo>
                    <a:pt x="106" y="12"/>
                  </a:lnTo>
                  <a:lnTo>
                    <a:pt x="107" y="9"/>
                  </a:lnTo>
                  <a:lnTo>
                    <a:pt x="109" y="6"/>
                  </a:lnTo>
                  <a:lnTo>
                    <a:pt x="112" y="4"/>
                  </a:lnTo>
                  <a:lnTo>
                    <a:pt x="115" y="3"/>
                  </a:lnTo>
                  <a:lnTo>
                    <a:pt x="118" y="1"/>
                  </a:lnTo>
                  <a:lnTo>
                    <a:pt x="122" y="1"/>
                  </a:lnTo>
                  <a:lnTo>
                    <a:pt x="122" y="1"/>
                  </a:lnTo>
                  <a:close/>
                  <a:moveTo>
                    <a:pt x="226" y="3"/>
                  </a:moveTo>
                  <a:lnTo>
                    <a:pt x="261" y="3"/>
                  </a:lnTo>
                  <a:lnTo>
                    <a:pt x="264" y="4"/>
                  </a:lnTo>
                  <a:lnTo>
                    <a:pt x="267" y="4"/>
                  </a:lnTo>
                  <a:lnTo>
                    <a:pt x="270" y="6"/>
                  </a:lnTo>
                  <a:lnTo>
                    <a:pt x="272" y="9"/>
                  </a:lnTo>
                  <a:lnTo>
                    <a:pt x="274" y="11"/>
                  </a:lnTo>
                  <a:lnTo>
                    <a:pt x="275" y="14"/>
                  </a:lnTo>
                  <a:lnTo>
                    <a:pt x="277" y="17"/>
                  </a:lnTo>
                  <a:lnTo>
                    <a:pt x="277" y="20"/>
                  </a:lnTo>
                  <a:lnTo>
                    <a:pt x="277" y="25"/>
                  </a:lnTo>
                  <a:lnTo>
                    <a:pt x="275" y="28"/>
                  </a:lnTo>
                  <a:lnTo>
                    <a:pt x="274" y="30"/>
                  </a:lnTo>
                  <a:lnTo>
                    <a:pt x="272" y="33"/>
                  </a:lnTo>
                  <a:lnTo>
                    <a:pt x="269" y="35"/>
                  </a:lnTo>
                  <a:lnTo>
                    <a:pt x="266" y="36"/>
                  </a:lnTo>
                  <a:lnTo>
                    <a:pt x="262" y="38"/>
                  </a:lnTo>
                  <a:lnTo>
                    <a:pt x="259" y="38"/>
                  </a:lnTo>
                  <a:lnTo>
                    <a:pt x="226" y="38"/>
                  </a:lnTo>
                  <a:lnTo>
                    <a:pt x="221" y="36"/>
                  </a:lnTo>
                  <a:lnTo>
                    <a:pt x="218" y="36"/>
                  </a:lnTo>
                  <a:lnTo>
                    <a:pt x="216" y="35"/>
                  </a:lnTo>
                  <a:lnTo>
                    <a:pt x="213" y="32"/>
                  </a:lnTo>
                  <a:lnTo>
                    <a:pt x="211" y="30"/>
                  </a:lnTo>
                  <a:lnTo>
                    <a:pt x="210" y="27"/>
                  </a:lnTo>
                  <a:lnTo>
                    <a:pt x="208" y="24"/>
                  </a:lnTo>
                  <a:lnTo>
                    <a:pt x="208" y="20"/>
                  </a:lnTo>
                  <a:lnTo>
                    <a:pt x="208" y="17"/>
                  </a:lnTo>
                  <a:lnTo>
                    <a:pt x="210" y="14"/>
                  </a:lnTo>
                  <a:lnTo>
                    <a:pt x="211" y="11"/>
                  </a:lnTo>
                  <a:lnTo>
                    <a:pt x="213" y="8"/>
                  </a:lnTo>
                  <a:lnTo>
                    <a:pt x="216" y="6"/>
                  </a:lnTo>
                  <a:lnTo>
                    <a:pt x="219" y="4"/>
                  </a:lnTo>
                  <a:lnTo>
                    <a:pt x="222" y="3"/>
                  </a:lnTo>
                  <a:lnTo>
                    <a:pt x="226" y="3"/>
                  </a:lnTo>
                  <a:lnTo>
                    <a:pt x="226" y="3"/>
                  </a:lnTo>
                  <a:close/>
                  <a:moveTo>
                    <a:pt x="330" y="4"/>
                  </a:moveTo>
                  <a:lnTo>
                    <a:pt x="355" y="4"/>
                  </a:lnTo>
                  <a:lnTo>
                    <a:pt x="358" y="6"/>
                  </a:lnTo>
                  <a:lnTo>
                    <a:pt x="362" y="6"/>
                  </a:lnTo>
                  <a:lnTo>
                    <a:pt x="365" y="8"/>
                  </a:lnTo>
                  <a:lnTo>
                    <a:pt x="366" y="11"/>
                  </a:lnTo>
                  <a:lnTo>
                    <a:pt x="370" y="12"/>
                  </a:lnTo>
                  <a:lnTo>
                    <a:pt x="371" y="16"/>
                  </a:lnTo>
                  <a:lnTo>
                    <a:pt x="371" y="19"/>
                  </a:lnTo>
                  <a:lnTo>
                    <a:pt x="371" y="22"/>
                  </a:lnTo>
                  <a:lnTo>
                    <a:pt x="371" y="27"/>
                  </a:lnTo>
                  <a:lnTo>
                    <a:pt x="370" y="30"/>
                  </a:lnTo>
                  <a:lnTo>
                    <a:pt x="368" y="32"/>
                  </a:lnTo>
                  <a:lnTo>
                    <a:pt x="366" y="35"/>
                  </a:lnTo>
                  <a:lnTo>
                    <a:pt x="363" y="36"/>
                  </a:lnTo>
                  <a:lnTo>
                    <a:pt x="362" y="38"/>
                  </a:lnTo>
                  <a:lnTo>
                    <a:pt x="358" y="40"/>
                  </a:lnTo>
                  <a:lnTo>
                    <a:pt x="354" y="40"/>
                  </a:lnTo>
                  <a:lnTo>
                    <a:pt x="328" y="40"/>
                  </a:lnTo>
                  <a:lnTo>
                    <a:pt x="325" y="38"/>
                  </a:lnTo>
                  <a:lnTo>
                    <a:pt x="322" y="38"/>
                  </a:lnTo>
                  <a:lnTo>
                    <a:pt x="318" y="36"/>
                  </a:lnTo>
                  <a:lnTo>
                    <a:pt x="317" y="33"/>
                  </a:lnTo>
                  <a:lnTo>
                    <a:pt x="314" y="32"/>
                  </a:lnTo>
                  <a:lnTo>
                    <a:pt x="314" y="28"/>
                  </a:lnTo>
                  <a:lnTo>
                    <a:pt x="312" y="25"/>
                  </a:lnTo>
                  <a:lnTo>
                    <a:pt x="312" y="22"/>
                  </a:lnTo>
                  <a:lnTo>
                    <a:pt x="312" y="19"/>
                  </a:lnTo>
                  <a:lnTo>
                    <a:pt x="314" y="16"/>
                  </a:lnTo>
                  <a:lnTo>
                    <a:pt x="315" y="12"/>
                  </a:lnTo>
                  <a:lnTo>
                    <a:pt x="317" y="9"/>
                  </a:lnTo>
                  <a:lnTo>
                    <a:pt x="320" y="8"/>
                  </a:lnTo>
                  <a:lnTo>
                    <a:pt x="322" y="6"/>
                  </a:lnTo>
                  <a:lnTo>
                    <a:pt x="326" y="4"/>
                  </a:lnTo>
                  <a:lnTo>
                    <a:pt x="330" y="4"/>
                  </a:lnTo>
                  <a:lnTo>
                    <a:pt x="330" y="4"/>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54" name="Freeform 70"/>
            <p:cNvSpPr>
              <a:spLocks noEditPoints="1"/>
            </p:cNvSpPr>
            <p:nvPr/>
          </p:nvSpPr>
          <p:spPr bwMode="auto">
            <a:xfrm>
              <a:off x="4156074" y="2509839"/>
              <a:ext cx="45719" cy="366712"/>
            </a:xfrm>
            <a:custGeom>
              <a:avLst/>
              <a:gdLst/>
              <a:ahLst/>
              <a:cxnLst>
                <a:cxn ang="0">
                  <a:pos x="2" y="528"/>
                </a:cxn>
                <a:cxn ang="0">
                  <a:pos x="12" y="520"/>
                </a:cxn>
                <a:cxn ang="0">
                  <a:pos x="24" y="520"/>
                </a:cxn>
                <a:cxn ang="0">
                  <a:pos x="34" y="528"/>
                </a:cxn>
                <a:cxn ang="0">
                  <a:pos x="36" y="573"/>
                </a:cxn>
                <a:cxn ang="0">
                  <a:pos x="28" y="584"/>
                </a:cxn>
                <a:cxn ang="0">
                  <a:pos x="15" y="587"/>
                </a:cxn>
                <a:cxn ang="0">
                  <a:pos x="4" y="579"/>
                </a:cxn>
                <a:cxn ang="0">
                  <a:pos x="0" y="570"/>
                </a:cxn>
                <a:cxn ang="0">
                  <a:pos x="2" y="426"/>
                </a:cxn>
                <a:cxn ang="0">
                  <a:pos x="12" y="416"/>
                </a:cxn>
                <a:cxn ang="0">
                  <a:pos x="24" y="416"/>
                </a:cxn>
                <a:cxn ang="0">
                  <a:pos x="34" y="426"/>
                </a:cxn>
                <a:cxn ang="0">
                  <a:pos x="36" y="470"/>
                </a:cxn>
                <a:cxn ang="0">
                  <a:pos x="28" y="480"/>
                </a:cxn>
                <a:cxn ang="0">
                  <a:pos x="15" y="483"/>
                </a:cxn>
                <a:cxn ang="0">
                  <a:pos x="4" y="475"/>
                </a:cxn>
                <a:cxn ang="0">
                  <a:pos x="0" y="466"/>
                </a:cxn>
                <a:cxn ang="0">
                  <a:pos x="2" y="322"/>
                </a:cxn>
                <a:cxn ang="0">
                  <a:pos x="12" y="312"/>
                </a:cxn>
                <a:cxn ang="0">
                  <a:pos x="24" y="312"/>
                </a:cxn>
                <a:cxn ang="0">
                  <a:pos x="34" y="322"/>
                </a:cxn>
                <a:cxn ang="0">
                  <a:pos x="36" y="366"/>
                </a:cxn>
                <a:cxn ang="0">
                  <a:pos x="28" y="378"/>
                </a:cxn>
                <a:cxn ang="0">
                  <a:pos x="15" y="379"/>
                </a:cxn>
                <a:cxn ang="0">
                  <a:pos x="4" y="373"/>
                </a:cxn>
                <a:cxn ang="0">
                  <a:pos x="0" y="363"/>
                </a:cxn>
                <a:cxn ang="0">
                  <a:pos x="2" y="218"/>
                </a:cxn>
                <a:cxn ang="0">
                  <a:pos x="12" y="208"/>
                </a:cxn>
                <a:cxn ang="0">
                  <a:pos x="24" y="208"/>
                </a:cxn>
                <a:cxn ang="0">
                  <a:pos x="34" y="218"/>
                </a:cxn>
                <a:cxn ang="0">
                  <a:pos x="36" y="262"/>
                </a:cxn>
                <a:cxn ang="0">
                  <a:pos x="28" y="274"/>
                </a:cxn>
                <a:cxn ang="0">
                  <a:pos x="15" y="275"/>
                </a:cxn>
                <a:cxn ang="0">
                  <a:pos x="4" y="269"/>
                </a:cxn>
                <a:cxn ang="0">
                  <a:pos x="0" y="259"/>
                </a:cxn>
                <a:cxn ang="0">
                  <a:pos x="2" y="114"/>
                </a:cxn>
                <a:cxn ang="0">
                  <a:pos x="12" y="104"/>
                </a:cxn>
                <a:cxn ang="0">
                  <a:pos x="24" y="104"/>
                </a:cxn>
                <a:cxn ang="0">
                  <a:pos x="34" y="114"/>
                </a:cxn>
                <a:cxn ang="0">
                  <a:pos x="36" y="158"/>
                </a:cxn>
                <a:cxn ang="0">
                  <a:pos x="28" y="170"/>
                </a:cxn>
                <a:cxn ang="0">
                  <a:pos x="15" y="173"/>
                </a:cxn>
                <a:cxn ang="0">
                  <a:pos x="4" y="165"/>
                </a:cxn>
                <a:cxn ang="0">
                  <a:pos x="0" y="155"/>
                </a:cxn>
                <a:cxn ang="0">
                  <a:pos x="2" y="10"/>
                </a:cxn>
                <a:cxn ang="0">
                  <a:pos x="12" y="2"/>
                </a:cxn>
                <a:cxn ang="0">
                  <a:pos x="24" y="2"/>
                </a:cxn>
                <a:cxn ang="0">
                  <a:pos x="34" y="10"/>
                </a:cxn>
                <a:cxn ang="0">
                  <a:pos x="36" y="54"/>
                </a:cxn>
                <a:cxn ang="0">
                  <a:pos x="28" y="66"/>
                </a:cxn>
                <a:cxn ang="0">
                  <a:pos x="15" y="69"/>
                </a:cxn>
                <a:cxn ang="0">
                  <a:pos x="4" y="61"/>
                </a:cxn>
                <a:cxn ang="0">
                  <a:pos x="0" y="51"/>
                </a:cxn>
              </a:cxnLst>
              <a:rect l="0" t="0" r="r" b="b"/>
              <a:pathLst>
                <a:path w="36" h="587">
                  <a:moveTo>
                    <a:pt x="0" y="570"/>
                  </a:moveTo>
                  <a:lnTo>
                    <a:pt x="0" y="536"/>
                  </a:lnTo>
                  <a:lnTo>
                    <a:pt x="2" y="531"/>
                  </a:lnTo>
                  <a:lnTo>
                    <a:pt x="2" y="528"/>
                  </a:lnTo>
                  <a:lnTo>
                    <a:pt x="4" y="525"/>
                  </a:lnTo>
                  <a:lnTo>
                    <a:pt x="7" y="523"/>
                  </a:lnTo>
                  <a:lnTo>
                    <a:pt x="8" y="522"/>
                  </a:lnTo>
                  <a:lnTo>
                    <a:pt x="12" y="520"/>
                  </a:lnTo>
                  <a:lnTo>
                    <a:pt x="15" y="518"/>
                  </a:lnTo>
                  <a:lnTo>
                    <a:pt x="18" y="518"/>
                  </a:lnTo>
                  <a:lnTo>
                    <a:pt x="21" y="518"/>
                  </a:lnTo>
                  <a:lnTo>
                    <a:pt x="24" y="520"/>
                  </a:lnTo>
                  <a:lnTo>
                    <a:pt x="28" y="522"/>
                  </a:lnTo>
                  <a:lnTo>
                    <a:pt x="31" y="523"/>
                  </a:lnTo>
                  <a:lnTo>
                    <a:pt x="32" y="525"/>
                  </a:lnTo>
                  <a:lnTo>
                    <a:pt x="34" y="528"/>
                  </a:lnTo>
                  <a:lnTo>
                    <a:pt x="36" y="531"/>
                  </a:lnTo>
                  <a:lnTo>
                    <a:pt x="36" y="536"/>
                  </a:lnTo>
                  <a:lnTo>
                    <a:pt x="36" y="570"/>
                  </a:lnTo>
                  <a:lnTo>
                    <a:pt x="36" y="573"/>
                  </a:lnTo>
                  <a:lnTo>
                    <a:pt x="34" y="576"/>
                  </a:lnTo>
                  <a:lnTo>
                    <a:pt x="32" y="579"/>
                  </a:lnTo>
                  <a:lnTo>
                    <a:pt x="31" y="582"/>
                  </a:lnTo>
                  <a:lnTo>
                    <a:pt x="28" y="584"/>
                  </a:lnTo>
                  <a:lnTo>
                    <a:pt x="24" y="586"/>
                  </a:lnTo>
                  <a:lnTo>
                    <a:pt x="21" y="587"/>
                  </a:lnTo>
                  <a:lnTo>
                    <a:pt x="18" y="587"/>
                  </a:lnTo>
                  <a:lnTo>
                    <a:pt x="15" y="587"/>
                  </a:lnTo>
                  <a:lnTo>
                    <a:pt x="12" y="586"/>
                  </a:lnTo>
                  <a:lnTo>
                    <a:pt x="8" y="584"/>
                  </a:lnTo>
                  <a:lnTo>
                    <a:pt x="7" y="582"/>
                  </a:lnTo>
                  <a:lnTo>
                    <a:pt x="4" y="579"/>
                  </a:lnTo>
                  <a:lnTo>
                    <a:pt x="2" y="576"/>
                  </a:lnTo>
                  <a:lnTo>
                    <a:pt x="2" y="573"/>
                  </a:lnTo>
                  <a:lnTo>
                    <a:pt x="0" y="570"/>
                  </a:lnTo>
                  <a:lnTo>
                    <a:pt x="0" y="570"/>
                  </a:lnTo>
                  <a:close/>
                  <a:moveTo>
                    <a:pt x="0" y="466"/>
                  </a:moveTo>
                  <a:lnTo>
                    <a:pt x="0" y="432"/>
                  </a:lnTo>
                  <a:lnTo>
                    <a:pt x="2" y="429"/>
                  </a:lnTo>
                  <a:lnTo>
                    <a:pt x="2" y="426"/>
                  </a:lnTo>
                  <a:lnTo>
                    <a:pt x="4" y="422"/>
                  </a:lnTo>
                  <a:lnTo>
                    <a:pt x="7" y="419"/>
                  </a:lnTo>
                  <a:lnTo>
                    <a:pt x="8" y="418"/>
                  </a:lnTo>
                  <a:lnTo>
                    <a:pt x="12" y="416"/>
                  </a:lnTo>
                  <a:lnTo>
                    <a:pt x="15" y="414"/>
                  </a:lnTo>
                  <a:lnTo>
                    <a:pt x="18" y="414"/>
                  </a:lnTo>
                  <a:lnTo>
                    <a:pt x="21" y="414"/>
                  </a:lnTo>
                  <a:lnTo>
                    <a:pt x="24" y="416"/>
                  </a:lnTo>
                  <a:lnTo>
                    <a:pt x="28" y="418"/>
                  </a:lnTo>
                  <a:lnTo>
                    <a:pt x="31" y="419"/>
                  </a:lnTo>
                  <a:lnTo>
                    <a:pt x="32" y="422"/>
                  </a:lnTo>
                  <a:lnTo>
                    <a:pt x="34" y="426"/>
                  </a:lnTo>
                  <a:lnTo>
                    <a:pt x="36" y="429"/>
                  </a:lnTo>
                  <a:lnTo>
                    <a:pt x="36" y="432"/>
                  </a:lnTo>
                  <a:lnTo>
                    <a:pt x="36" y="466"/>
                  </a:lnTo>
                  <a:lnTo>
                    <a:pt x="36" y="470"/>
                  </a:lnTo>
                  <a:lnTo>
                    <a:pt x="34" y="474"/>
                  </a:lnTo>
                  <a:lnTo>
                    <a:pt x="32" y="475"/>
                  </a:lnTo>
                  <a:lnTo>
                    <a:pt x="31" y="478"/>
                  </a:lnTo>
                  <a:lnTo>
                    <a:pt x="28" y="480"/>
                  </a:lnTo>
                  <a:lnTo>
                    <a:pt x="24" y="482"/>
                  </a:lnTo>
                  <a:lnTo>
                    <a:pt x="21" y="483"/>
                  </a:lnTo>
                  <a:lnTo>
                    <a:pt x="18" y="483"/>
                  </a:lnTo>
                  <a:lnTo>
                    <a:pt x="15" y="483"/>
                  </a:lnTo>
                  <a:lnTo>
                    <a:pt x="12" y="482"/>
                  </a:lnTo>
                  <a:lnTo>
                    <a:pt x="8" y="480"/>
                  </a:lnTo>
                  <a:lnTo>
                    <a:pt x="7" y="478"/>
                  </a:lnTo>
                  <a:lnTo>
                    <a:pt x="4" y="475"/>
                  </a:lnTo>
                  <a:lnTo>
                    <a:pt x="2" y="474"/>
                  </a:lnTo>
                  <a:lnTo>
                    <a:pt x="2" y="470"/>
                  </a:lnTo>
                  <a:lnTo>
                    <a:pt x="0" y="466"/>
                  </a:lnTo>
                  <a:lnTo>
                    <a:pt x="0" y="466"/>
                  </a:lnTo>
                  <a:close/>
                  <a:moveTo>
                    <a:pt x="0" y="363"/>
                  </a:moveTo>
                  <a:lnTo>
                    <a:pt x="0" y="328"/>
                  </a:lnTo>
                  <a:lnTo>
                    <a:pt x="2" y="325"/>
                  </a:lnTo>
                  <a:lnTo>
                    <a:pt x="2" y="322"/>
                  </a:lnTo>
                  <a:lnTo>
                    <a:pt x="4" y="318"/>
                  </a:lnTo>
                  <a:lnTo>
                    <a:pt x="7" y="315"/>
                  </a:lnTo>
                  <a:lnTo>
                    <a:pt x="8" y="314"/>
                  </a:lnTo>
                  <a:lnTo>
                    <a:pt x="12" y="312"/>
                  </a:lnTo>
                  <a:lnTo>
                    <a:pt x="15" y="310"/>
                  </a:lnTo>
                  <a:lnTo>
                    <a:pt x="18" y="310"/>
                  </a:lnTo>
                  <a:lnTo>
                    <a:pt x="21" y="310"/>
                  </a:lnTo>
                  <a:lnTo>
                    <a:pt x="24" y="312"/>
                  </a:lnTo>
                  <a:lnTo>
                    <a:pt x="28" y="314"/>
                  </a:lnTo>
                  <a:lnTo>
                    <a:pt x="31" y="315"/>
                  </a:lnTo>
                  <a:lnTo>
                    <a:pt x="32" y="318"/>
                  </a:lnTo>
                  <a:lnTo>
                    <a:pt x="34" y="322"/>
                  </a:lnTo>
                  <a:lnTo>
                    <a:pt x="36" y="325"/>
                  </a:lnTo>
                  <a:lnTo>
                    <a:pt x="36" y="328"/>
                  </a:lnTo>
                  <a:lnTo>
                    <a:pt x="36" y="363"/>
                  </a:lnTo>
                  <a:lnTo>
                    <a:pt x="36" y="366"/>
                  </a:lnTo>
                  <a:lnTo>
                    <a:pt x="34" y="370"/>
                  </a:lnTo>
                  <a:lnTo>
                    <a:pt x="32" y="373"/>
                  </a:lnTo>
                  <a:lnTo>
                    <a:pt x="31" y="374"/>
                  </a:lnTo>
                  <a:lnTo>
                    <a:pt x="28" y="378"/>
                  </a:lnTo>
                  <a:lnTo>
                    <a:pt x="24" y="379"/>
                  </a:lnTo>
                  <a:lnTo>
                    <a:pt x="21" y="379"/>
                  </a:lnTo>
                  <a:lnTo>
                    <a:pt x="18" y="379"/>
                  </a:lnTo>
                  <a:lnTo>
                    <a:pt x="15" y="379"/>
                  </a:lnTo>
                  <a:lnTo>
                    <a:pt x="12" y="379"/>
                  </a:lnTo>
                  <a:lnTo>
                    <a:pt x="8" y="378"/>
                  </a:lnTo>
                  <a:lnTo>
                    <a:pt x="7" y="374"/>
                  </a:lnTo>
                  <a:lnTo>
                    <a:pt x="4" y="373"/>
                  </a:lnTo>
                  <a:lnTo>
                    <a:pt x="2" y="370"/>
                  </a:lnTo>
                  <a:lnTo>
                    <a:pt x="2" y="366"/>
                  </a:lnTo>
                  <a:lnTo>
                    <a:pt x="0" y="363"/>
                  </a:lnTo>
                  <a:lnTo>
                    <a:pt x="0" y="363"/>
                  </a:lnTo>
                  <a:close/>
                  <a:moveTo>
                    <a:pt x="0" y="259"/>
                  </a:moveTo>
                  <a:lnTo>
                    <a:pt x="0" y="224"/>
                  </a:lnTo>
                  <a:lnTo>
                    <a:pt x="2" y="221"/>
                  </a:lnTo>
                  <a:lnTo>
                    <a:pt x="2" y="218"/>
                  </a:lnTo>
                  <a:lnTo>
                    <a:pt x="4" y="214"/>
                  </a:lnTo>
                  <a:lnTo>
                    <a:pt x="7" y="213"/>
                  </a:lnTo>
                  <a:lnTo>
                    <a:pt x="8" y="210"/>
                  </a:lnTo>
                  <a:lnTo>
                    <a:pt x="12" y="208"/>
                  </a:lnTo>
                  <a:lnTo>
                    <a:pt x="15" y="208"/>
                  </a:lnTo>
                  <a:lnTo>
                    <a:pt x="18" y="206"/>
                  </a:lnTo>
                  <a:lnTo>
                    <a:pt x="21" y="208"/>
                  </a:lnTo>
                  <a:lnTo>
                    <a:pt x="24" y="208"/>
                  </a:lnTo>
                  <a:lnTo>
                    <a:pt x="28" y="210"/>
                  </a:lnTo>
                  <a:lnTo>
                    <a:pt x="31" y="213"/>
                  </a:lnTo>
                  <a:lnTo>
                    <a:pt x="32" y="214"/>
                  </a:lnTo>
                  <a:lnTo>
                    <a:pt x="34" y="218"/>
                  </a:lnTo>
                  <a:lnTo>
                    <a:pt x="36" y="221"/>
                  </a:lnTo>
                  <a:lnTo>
                    <a:pt x="36" y="224"/>
                  </a:lnTo>
                  <a:lnTo>
                    <a:pt x="36" y="259"/>
                  </a:lnTo>
                  <a:lnTo>
                    <a:pt x="36" y="262"/>
                  </a:lnTo>
                  <a:lnTo>
                    <a:pt x="34" y="266"/>
                  </a:lnTo>
                  <a:lnTo>
                    <a:pt x="32" y="269"/>
                  </a:lnTo>
                  <a:lnTo>
                    <a:pt x="31" y="270"/>
                  </a:lnTo>
                  <a:lnTo>
                    <a:pt x="28" y="274"/>
                  </a:lnTo>
                  <a:lnTo>
                    <a:pt x="24" y="275"/>
                  </a:lnTo>
                  <a:lnTo>
                    <a:pt x="21" y="275"/>
                  </a:lnTo>
                  <a:lnTo>
                    <a:pt x="18" y="277"/>
                  </a:lnTo>
                  <a:lnTo>
                    <a:pt x="15" y="275"/>
                  </a:lnTo>
                  <a:lnTo>
                    <a:pt x="12" y="275"/>
                  </a:lnTo>
                  <a:lnTo>
                    <a:pt x="8" y="274"/>
                  </a:lnTo>
                  <a:lnTo>
                    <a:pt x="7" y="270"/>
                  </a:lnTo>
                  <a:lnTo>
                    <a:pt x="4" y="269"/>
                  </a:lnTo>
                  <a:lnTo>
                    <a:pt x="2" y="266"/>
                  </a:lnTo>
                  <a:lnTo>
                    <a:pt x="2" y="262"/>
                  </a:lnTo>
                  <a:lnTo>
                    <a:pt x="0" y="259"/>
                  </a:lnTo>
                  <a:lnTo>
                    <a:pt x="0" y="259"/>
                  </a:lnTo>
                  <a:close/>
                  <a:moveTo>
                    <a:pt x="0" y="155"/>
                  </a:moveTo>
                  <a:lnTo>
                    <a:pt x="0" y="120"/>
                  </a:lnTo>
                  <a:lnTo>
                    <a:pt x="2" y="117"/>
                  </a:lnTo>
                  <a:lnTo>
                    <a:pt x="2" y="114"/>
                  </a:lnTo>
                  <a:lnTo>
                    <a:pt x="4" y="110"/>
                  </a:lnTo>
                  <a:lnTo>
                    <a:pt x="7" y="109"/>
                  </a:lnTo>
                  <a:lnTo>
                    <a:pt x="8" y="106"/>
                  </a:lnTo>
                  <a:lnTo>
                    <a:pt x="12" y="104"/>
                  </a:lnTo>
                  <a:lnTo>
                    <a:pt x="15" y="104"/>
                  </a:lnTo>
                  <a:lnTo>
                    <a:pt x="18" y="104"/>
                  </a:lnTo>
                  <a:lnTo>
                    <a:pt x="21" y="104"/>
                  </a:lnTo>
                  <a:lnTo>
                    <a:pt x="24" y="104"/>
                  </a:lnTo>
                  <a:lnTo>
                    <a:pt x="28" y="106"/>
                  </a:lnTo>
                  <a:lnTo>
                    <a:pt x="31" y="109"/>
                  </a:lnTo>
                  <a:lnTo>
                    <a:pt x="32" y="110"/>
                  </a:lnTo>
                  <a:lnTo>
                    <a:pt x="34" y="114"/>
                  </a:lnTo>
                  <a:lnTo>
                    <a:pt x="36" y="117"/>
                  </a:lnTo>
                  <a:lnTo>
                    <a:pt x="36" y="120"/>
                  </a:lnTo>
                  <a:lnTo>
                    <a:pt x="36" y="155"/>
                  </a:lnTo>
                  <a:lnTo>
                    <a:pt x="36" y="158"/>
                  </a:lnTo>
                  <a:lnTo>
                    <a:pt x="34" y="162"/>
                  </a:lnTo>
                  <a:lnTo>
                    <a:pt x="32" y="165"/>
                  </a:lnTo>
                  <a:lnTo>
                    <a:pt x="31" y="168"/>
                  </a:lnTo>
                  <a:lnTo>
                    <a:pt x="28" y="170"/>
                  </a:lnTo>
                  <a:lnTo>
                    <a:pt x="24" y="171"/>
                  </a:lnTo>
                  <a:lnTo>
                    <a:pt x="21" y="173"/>
                  </a:lnTo>
                  <a:lnTo>
                    <a:pt x="18" y="173"/>
                  </a:lnTo>
                  <a:lnTo>
                    <a:pt x="15" y="173"/>
                  </a:lnTo>
                  <a:lnTo>
                    <a:pt x="12" y="171"/>
                  </a:lnTo>
                  <a:lnTo>
                    <a:pt x="8" y="170"/>
                  </a:lnTo>
                  <a:lnTo>
                    <a:pt x="7" y="168"/>
                  </a:lnTo>
                  <a:lnTo>
                    <a:pt x="4" y="165"/>
                  </a:lnTo>
                  <a:lnTo>
                    <a:pt x="2" y="162"/>
                  </a:lnTo>
                  <a:lnTo>
                    <a:pt x="2" y="158"/>
                  </a:lnTo>
                  <a:lnTo>
                    <a:pt x="0" y="155"/>
                  </a:lnTo>
                  <a:lnTo>
                    <a:pt x="0" y="155"/>
                  </a:lnTo>
                  <a:close/>
                  <a:moveTo>
                    <a:pt x="0" y="51"/>
                  </a:moveTo>
                  <a:lnTo>
                    <a:pt x="0" y="18"/>
                  </a:lnTo>
                  <a:lnTo>
                    <a:pt x="2" y="13"/>
                  </a:lnTo>
                  <a:lnTo>
                    <a:pt x="2" y="10"/>
                  </a:lnTo>
                  <a:lnTo>
                    <a:pt x="4" y="8"/>
                  </a:lnTo>
                  <a:lnTo>
                    <a:pt x="7" y="5"/>
                  </a:lnTo>
                  <a:lnTo>
                    <a:pt x="8" y="3"/>
                  </a:lnTo>
                  <a:lnTo>
                    <a:pt x="12" y="2"/>
                  </a:lnTo>
                  <a:lnTo>
                    <a:pt x="15" y="0"/>
                  </a:lnTo>
                  <a:lnTo>
                    <a:pt x="18" y="0"/>
                  </a:lnTo>
                  <a:lnTo>
                    <a:pt x="21" y="0"/>
                  </a:lnTo>
                  <a:lnTo>
                    <a:pt x="24" y="2"/>
                  </a:lnTo>
                  <a:lnTo>
                    <a:pt x="28" y="3"/>
                  </a:lnTo>
                  <a:lnTo>
                    <a:pt x="31" y="5"/>
                  </a:lnTo>
                  <a:lnTo>
                    <a:pt x="32" y="8"/>
                  </a:lnTo>
                  <a:lnTo>
                    <a:pt x="34" y="10"/>
                  </a:lnTo>
                  <a:lnTo>
                    <a:pt x="36" y="13"/>
                  </a:lnTo>
                  <a:lnTo>
                    <a:pt x="36" y="18"/>
                  </a:lnTo>
                  <a:lnTo>
                    <a:pt x="36" y="51"/>
                  </a:lnTo>
                  <a:lnTo>
                    <a:pt x="36" y="54"/>
                  </a:lnTo>
                  <a:lnTo>
                    <a:pt x="34" y="58"/>
                  </a:lnTo>
                  <a:lnTo>
                    <a:pt x="32" y="61"/>
                  </a:lnTo>
                  <a:lnTo>
                    <a:pt x="31" y="64"/>
                  </a:lnTo>
                  <a:lnTo>
                    <a:pt x="28" y="66"/>
                  </a:lnTo>
                  <a:lnTo>
                    <a:pt x="24" y="67"/>
                  </a:lnTo>
                  <a:lnTo>
                    <a:pt x="21" y="69"/>
                  </a:lnTo>
                  <a:lnTo>
                    <a:pt x="18" y="69"/>
                  </a:lnTo>
                  <a:lnTo>
                    <a:pt x="15" y="69"/>
                  </a:lnTo>
                  <a:lnTo>
                    <a:pt x="12" y="67"/>
                  </a:lnTo>
                  <a:lnTo>
                    <a:pt x="8" y="66"/>
                  </a:lnTo>
                  <a:lnTo>
                    <a:pt x="7" y="64"/>
                  </a:lnTo>
                  <a:lnTo>
                    <a:pt x="4" y="61"/>
                  </a:lnTo>
                  <a:lnTo>
                    <a:pt x="2" y="58"/>
                  </a:lnTo>
                  <a:lnTo>
                    <a:pt x="2" y="54"/>
                  </a:lnTo>
                  <a:lnTo>
                    <a:pt x="0" y="51"/>
                  </a:lnTo>
                  <a:lnTo>
                    <a:pt x="0" y="51"/>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55" name="Freeform 71"/>
            <p:cNvSpPr>
              <a:spLocks noEditPoints="1"/>
            </p:cNvSpPr>
            <p:nvPr/>
          </p:nvSpPr>
          <p:spPr bwMode="auto">
            <a:xfrm>
              <a:off x="4156075" y="2470150"/>
              <a:ext cx="465138" cy="26987"/>
            </a:xfrm>
            <a:custGeom>
              <a:avLst/>
              <a:gdLst/>
              <a:ahLst/>
              <a:cxnLst>
                <a:cxn ang="0">
                  <a:pos x="60" y="2"/>
                </a:cxn>
                <a:cxn ang="0">
                  <a:pos x="69" y="10"/>
                </a:cxn>
                <a:cxn ang="0">
                  <a:pos x="69" y="24"/>
                </a:cxn>
                <a:cxn ang="0">
                  <a:pos x="60" y="34"/>
                </a:cxn>
                <a:cxn ang="0">
                  <a:pos x="15" y="34"/>
                </a:cxn>
                <a:cxn ang="0">
                  <a:pos x="4" y="28"/>
                </a:cxn>
                <a:cxn ang="0">
                  <a:pos x="2" y="13"/>
                </a:cxn>
                <a:cxn ang="0">
                  <a:pos x="8" y="4"/>
                </a:cxn>
                <a:cxn ang="0">
                  <a:pos x="18" y="0"/>
                </a:cxn>
                <a:cxn ang="0">
                  <a:pos x="164" y="2"/>
                </a:cxn>
                <a:cxn ang="0">
                  <a:pos x="172" y="10"/>
                </a:cxn>
                <a:cxn ang="0">
                  <a:pos x="172" y="24"/>
                </a:cxn>
                <a:cxn ang="0">
                  <a:pos x="164" y="34"/>
                </a:cxn>
                <a:cxn ang="0">
                  <a:pos x="119" y="34"/>
                </a:cxn>
                <a:cxn ang="0">
                  <a:pos x="108" y="28"/>
                </a:cxn>
                <a:cxn ang="0">
                  <a:pos x="104" y="13"/>
                </a:cxn>
                <a:cxn ang="0">
                  <a:pos x="112" y="4"/>
                </a:cxn>
                <a:cxn ang="0">
                  <a:pos x="122" y="0"/>
                </a:cxn>
                <a:cxn ang="0">
                  <a:pos x="268" y="2"/>
                </a:cxn>
                <a:cxn ang="0">
                  <a:pos x="276" y="10"/>
                </a:cxn>
                <a:cxn ang="0">
                  <a:pos x="276" y="24"/>
                </a:cxn>
                <a:cxn ang="0">
                  <a:pos x="268" y="34"/>
                </a:cxn>
                <a:cxn ang="0">
                  <a:pos x="223" y="34"/>
                </a:cxn>
                <a:cxn ang="0">
                  <a:pos x="212" y="28"/>
                </a:cxn>
                <a:cxn ang="0">
                  <a:pos x="208" y="13"/>
                </a:cxn>
                <a:cxn ang="0">
                  <a:pos x="216" y="4"/>
                </a:cxn>
                <a:cxn ang="0">
                  <a:pos x="226" y="0"/>
                </a:cxn>
                <a:cxn ang="0">
                  <a:pos x="370" y="2"/>
                </a:cxn>
                <a:cxn ang="0">
                  <a:pos x="380" y="10"/>
                </a:cxn>
                <a:cxn ang="0">
                  <a:pos x="380" y="24"/>
                </a:cxn>
                <a:cxn ang="0">
                  <a:pos x="370" y="34"/>
                </a:cxn>
                <a:cxn ang="0">
                  <a:pos x="325" y="34"/>
                </a:cxn>
                <a:cxn ang="0">
                  <a:pos x="316" y="28"/>
                </a:cxn>
                <a:cxn ang="0">
                  <a:pos x="312" y="13"/>
                </a:cxn>
                <a:cxn ang="0">
                  <a:pos x="319" y="4"/>
                </a:cxn>
                <a:cxn ang="0">
                  <a:pos x="330" y="0"/>
                </a:cxn>
                <a:cxn ang="0">
                  <a:pos x="474" y="2"/>
                </a:cxn>
                <a:cxn ang="0">
                  <a:pos x="484" y="10"/>
                </a:cxn>
                <a:cxn ang="0">
                  <a:pos x="484" y="24"/>
                </a:cxn>
                <a:cxn ang="0">
                  <a:pos x="474" y="34"/>
                </a:cxn>
                <a:cxn ang="0">
                  <a:pos x="429" y="34"/>
                </a:cxn>
                <a:cxn ang="0">
                  <a:pos x="418" y="28"/>
                </a:cxn>
                <a:cxn ang="0">
                  <a:pos x="416" y="13"/>
                </a:cxn>
                <a:cxn ang="0">
                  <a:pos x="423" y="4"/>
                </a:cxn>
                <a:cxn ang="0">
                  <a:pos x="432" y="0"/>
                </a:cxn>
                <a:cxn ang="0">
                  <a:pos x="578" y="2"/>
                </a:cxn>
                <a:cxn ang="0">
                  <a:pos x="588" y="10"/>
                </a:cxn>
                <a:cxn ang="0">
                  <a:pos x="588" y="24"/>
                </a:cxn>
                <a:cxn ang="0">
                  <a:pos x="578" y="34"/>
                </a:cxn>
                <a:cxn ang="0">
                  <a:pos x="533" y="34"/>
                </a:cxn>
                <a:cxn ang="0">
                  <a:pos x="522" y="28"/>
                </a:cxn>
                <a:cxn ang="0">
                  <a:pos x="519" y="13"/>
                </a:cxn>
                <a:cxn ang="0">
                  <a:pos x="527" y="4"/>
                </a:cxn>
                <a:cxn ang="0">
                  <a:pos x="536" y="0"/>
                </a:cxn>
              </a:cxnLst>
              <a:rect l="0" t="0" r="r" b="b"/>
              <a:pathLst>
                <a:path w="588" h="34">
                  <a:moveTo>
                    <a:pt x="18" y="0"/>
                  </a:moveTo>
                  <a:lnTo>
                    <a:pt x="53" y="0"/>
                  </a:lnTo>
                  <a:lnTo>
                    <a:pt x="56" y="0"/>
                  </a:lnTo>
                  <a:lnTo>
                    <a:pt x="60" y="2"/>
                  </a:lnTo>
                  <a:lnTo>
                    <a:pt x="63" y="4"/>
                  </a:lnTo>
                  <a:lnTo>
                    <a:pt x="64" y="5"/>
                  </a:lnTo>
                  <a:lnTo>
                    <a:pt x="68" y="8"/>
                  </a:lnTo>
                  <a:lnTo>
                    <a:pt x="69" y="10"/>
                  </a:lnTo>
                  <a:lnTo>
                    <a:pt x="69" y="13"/>
                  </a:lnTo>
                  <a:lnTo>
                    <a:pt x="71" y="18"/>
                  </a:lnTo>
                  <a:lnTo>
                    <a:pt x="69" y="21"/>
                  </a:lnTo>
                  <a:lnTo>
                    <a:pt x="69" y="24"/>
                  </a:lnTo>
                  <a:lnTo>
                    <a:pt x="68" y="28"/>
                  </a:lnTo>
                  <a:lnTo>
                    <a:pt x="64" y="29"/>
                  </a:lnTo>
                  <a:lnTo>
                    <a:pt x="63" y="32"/>
                  </a:lnTo>
                  <a:lnTo>
                    <a:pt x="60" y="34"/>
                  </a:lnTo>
                  <a:lnTo>
                    <a:pt x="56" y="34"/>
                  </a:lnTo>
                  <a:lnTo>
                    <a:pt x="53" y="34"/>
                  </a:lnTo>
                  <a:lnTo>
                    <a:pt x="18" y="34"/>
                  </a:lnTo>
                  <a:lnTo>
                    <a:pt x="15" y="34"/>
                  </a:lnTo>
                  <a:lnTo>
                    <a:pt x="12" y="34"/>
                  </a:lnTo>
                  <a:lnTo>
                    <a:pt x="8" y="32"/>
                  </a:lnTo>
                  <a:lnTo>
                    <a:pt x="7" y="29"/>
                  </a:lnTo>
                  <a:lnTo>
                    <a:pt x="4" y="28"/>
                  </a:lnTo>
                  <a:lnTo>
                    <a:pt x="2" y="24"/>
                  </a:lnTo>
                  <a:lnTo>
                    <a:pt x="2" y="21"/>
                  </a:lnTo>
                  <a:lnTo>
                    <a:pt x="0" y="18"/>
                  </a:lnTo>
                  <a:lnTo>
                    <a:pt x="2" y="13"/>
                  </a:lnTo>
                  <a:lnTo>
                    <a:pt x="2" y="10"/>
                  </a:lnTo>
                  <a:lnTo>
                    <a:pt x="4" y="8"/>
                  </a:lnTo>
                  <a:lnTo>
                    <a:pt x="7" y="5"/>
                  </a:lnTo>
                  <a:lnTo>
                    <a:pt x="8" y="4"/>
                  </a:lnTo>
                  <a:lnTo>
                    <a:pt x="12" y="2"/>
                  </a:lnTo>
                  <a:lnTo>
                    <a:pt x="15" y="0"/>
                  </a:lnTo>
                  <a:lnTo>
                    <a:pt x="18" y="0"/>
                  </a:lnTo>
                  <a:lnTo>
                    <a:pt x="18" y="0"/>
                  </a:lnTo>
                  <a:close/>
                  <a:moveTo>
                    <a:pt x="122" y="0"/>
                  </a:moveTo>
                  <a:lnTo>
                    <a:pt x="157" y="0"/>
                  </a:lnTo>
                  <a:lnTo>
                    <a:pt x="160" y="0"/>
                  </a:lnTo>
                  <a:lnTo>
                    <a:pt x="164" y="2"/>
                  </a:lnTo>
                  <a:lnTo>
                    <a:pt x="167" y="4"/>
                  </a:lnTo>
                  <a:lnTo>
                    <a:pt x="168" y="5"/>
                  </a:lnTo>
                  <a:lnTo>
                    <a:pt x="170" y="8"/>
                  </a:lnTo>
                  <a:lnTo>
                    <a:pt x="172" y="10"/>
                  </a:lnTo>
                  <a:lnTo>
                    <a:pt x="173" y="13"/>
                  </a:lnTo>
                  <a:lnTo>
                    <a:pt x="173" y="18"/>
                  </a:lnTo>
                  <a:lnTo>
                    <a:pt x="173" y="21"/>
                  </a:lnTo>
                  <a:lnTo>
                    <a:pt x="172" y="24"/>
                  </a:lnTo>
                  <a:lnTo>
                    <a:pt x="170" y="28"/>
                  </a:lnTo>
                  <a:lnTo>
                    <a:pt x="168" y="29"/>
                  </a:lnTo>
                  <a:lnTo>
                    <a:pt x="167" y="32"/>
                  </a:lnTo>
                  <a:lnTo>
                    <a:pt x="164" y="34"/>
                  </a:lnTo>
                  <a:lnTo>
                    <a:pt x="160" y="34"/>
                  </a:lnTo>
                  <a:lnTo>
                    <a:pt x="157" y="34"/>
                  </a:lnTo>
                  <a:lnTo>
                    <a:pt x="122" y="34"/>
                  </a:lnTo>
                  <a:lnTo>
                    <a:pt x="119" y="34"/>
                  </a:lnTo>
                  <a:lnTo>
                    <a:pt x="116" y="34"/>
                  </a:lnTo>
                  <a:lnTo>
                    <a:pt x="112" y="32"/>
                  </a:lnTo>
                  <a:lnTo>
                    <a:pt x="109" y="29"/>
                  </a:lnTo>
                  <a:lnTo>
                    <a:pt x="108" y="28"/>
                  </a:lnTo>
                  <a:lnTo>
                    <a:pt x="106" y="24"/>
                  </a:lnTo>
                  <a:lnTo>
                    <a:pt x="104" y="21"/>
                  </a:lnTo>
                  <a:lnTo>
                    <a:pt x="104" y="18"/>
                  </a:lnTo>
                  <a:lnTo>
                    <a:pt x="104" y="13"/>
                  </a:lnTo>
                  <a:lnTo>
                    <a:pt x="106" y="10"/>
                  </a:lnTo>
                  <a:lnTo>
                    <a:pt x="108" y="8"/>
                  </a:lnTo>
                  <a:lnTo>
                    <a:pt x="109" y="5"/>
                  </a:lnTo>
                  <a:lnTo>
                    <a:pt x="112" y="4"/>
                  </a:lnTo>
                  <a:lnTo>
                    <a:pt x="116" y="2"/>
                  </a:lnTo>
                  <a:lnTo>
                    <a:pt x="119" y="0"/>
                  </a:lnTo>
                  <a:lnTo>
                    <a:pt x="122" y="0"/>
                  </a:lnTo>
                  <a:lnTo>
                    <a:pt x="122" y="0"/>
                  </a:lnTo>
                  <a:close/>
                  <a:moveTo>
                    <a:pt x="226" y="0"/>
                  </a:moveTo>
                  <a:lnTo>
                    <a:pt x="260" y="0"/>
                  </a:lnTo>
                  <a:lnTo>
                    <a:pt x="264" y="0"/>
                  </a:lnTo>
                  <a:lnTo>
                    <a:pt x="268" y="2"/>
                  </a:lnTo>
                  <a:lnTo>
                    <a:pt x="269" y="4"/>
                  </a:lnTo>
                  <a:lnTo>
                    <a:pt x="272" y="5"/>
                  </a:lnTo>
                  <a:lnTo>
                    <a:pt x="274" y="8"/>
                  </a:lnTo>
                  <a:lnTo>
                    <a:pt x="276" y="10"/>
                  </a:lnTo>
                  <a:lnTo>
                    <a:pt x="277" y="13"/>
                  </a:lnTo>
                  <a:lnTo>
                    <a:pt x="277" y="18"/>
                  </a:lnTo>
                  <a:lnTo>
                    <a:pt x="277" y="21"/>
                  </a:lnTo>
                  <a:lnTo>
                    <a:pt x="276" y="24"/>
                  </a:lnTo>
                  <a:lnTo>
                    <a:pt x="274" y="28"/>
                  </a:lnTo>
                  <a:lnTo>
                    <a:pt x="272" y="29"/>
                  </a:lnTo>
                  <a:lnTo>
                    <a:pt x="269" y="32"/>
                  </a:lnTo>
                  <a:lnTo>
                    <a:pt x="268" y="34"/>
                  </a:lnTo>
                  <a:lnTo>
                    <a:pt x="264" y="34"/>
                  </a:lnTo>
                  <a:lnTo>
                    <a:pt x="260" y="34"/>
                  </a:lnTo>
                  <a:lnTo>
                    <a:pt x="226" y="34"/>
                  </a:lnTo>
                  <a:lnTo>
                    <a:pt x="223" y="34"/>
                  </a:lnTo>
                  <a:lnTo>
                    <a:pt x="220" y="34"/>
                  </a:lnTo>
                  <a:lnTo>
                    <a:pt x="216" y="32"/>
                  </a:lnTo>
                  <a:lnTo>
                    <a:pt x="213" y="29"/>
                  </a:lnTo>
                  <a:lnTo>
                    <a:pt x="212" y="28"/>
                  </a:lnTo>
                  <a:lnTo>
                    <a:pt x="210" y="24"/>
                  </a:lnTo>
                  <a:lnTo>
                    <a:pt x="208" y="21"/>
                  </a:lnTo>
                  <a:lnTo>
                    <a:pt x="208" y="18"/>
                  </a:lnTo>
                  <a:lnTo>
                    <a:pt x="208" y="13"/>
                  </a:lnTo>
                  <a:lnTo>
                    <a:pt x="210" y="10"/>
                  </a:lnTo>
                  <a:lnTo>
                    <a:pt x="212" y="8"/>
                  </a:lnTo>
                  <a:lnTo>
                    <a:pt x="213" y="5"/>
                  </a:lnTo>
                  <a:lnTo>
                    <a:pt x="216" y="4"/>
                  </a:lnTo>
                  <a:lnTo>
                    <a:pt x="220" y="2"/>
                  </a:lnTo>
                  <a:lnTo>
                    <a:pt x="223" y="0"/>
                  </a:lnTo>
                  <a:lnTo>
                    <a:pt x="226" y="0"/>
                  </a:lnTo>
                  <a:lnTo>
                    <a:pt x="226" y="0"/>
                  </a:lnTo>
                  <a:close/>
                  <a:moveTo>
                    <a:pt x="330" y="0"/>
                  </a:moveTo>
                  <a:lnTo>
                    <a:pt x="364" y="0"/>
                  </a:lnTo>
                  <a:lnTo>
                    <a:pt x="367" y="0"/>
                  </a:lnTo>
                  <a:lnTo>
                    <a:pt x="370" y="2"/>
                  </a:lnTo>
                  <a:lnTo>
                    <a:pt x="373" y="4"/>
                  </a:lnTo>
                  <a:lnTo>
                    <a:pt x="376" y="5"/>
                  </a:lnTo>
                  <a:lnTo>
                    <a:pt x="378" y="8"/>
                  </a:lnTo>
                  <a:lnTo>
                    <a:pt x="380" y="10"/>
                  </a:lnTo>
                  <a:lnTo>
                    <a:pt x="381" y="13"/>
                  </a:lnTo>
                  <a:lnTo>
                    <a:pt x="381" y="18"/>
                  </a:lnTo>
                  <a:lnTo>
                    <a:pt x="381" y="21"/>
                  </a:lnTo>
                  <a:lnTo>
                    <a:pt x="380" y="24"/>
                  </a:lnTo>
                  <a:lnTo>
                    <a:pt x="378" y="28"/>
                  </a:lnTo>
                  <a:lnTo>
                    <a:pt x="376" y="29"/>
                  </a:lnTo>
                  <a:lnTo>
                    <a:pt x="373" y="32"/>
                  </a:lnTo>
                  <a:lnTo>
                    <a:pt x="370" y="34"/>
                  </a:lnTo>
                  <a:lnTo>
                    <a:pt x="367" y="34"/>
                  </a:lnTo>
                  <a:lnTo>
                    <a:pt x="364" y="34"/>
                  </a:lnTo>
                  <a:lnTo>
                    <a:pt x="330" y="34"/>
                  </a:lnTo>
                  <a:lnTo>
                    <a:pt x="325" y="34"/>
                  </a:lnTo>
                  <a:lnTo>
                    <a:pt x="322" y="34"/>
                  </a:lnTo>
                  <a:lnTo>
                    <a:pt x="319" y="32"/>
                  </a:lnTo>
                  <a:lnTo>
                    <a:pt x="317" y="29"/>
                  </a:lnTo>
                  <a:lnTo>
                    <a:pt x="316" y="28"/>
                  </a:lnTo>
                  <a:lnTo>
                    <a:pt x="314" y="24"/>
                  </a:lnTo>
                  <a:lnTo>
                    <a:pt x="312" y="21"/>
                  </a:lnTo>
                  <a:lnTo>
                    <a:pt x="312" y="18"/>
                  </a:lnTo>
                  <a:lnTo>
                    <a:pt x="312" y="13"/>
                  </a:lnTo>
                  <a:lnTo>
                    <a:pt x="314" y="10"/>
                  </a:lnTo>
                  <a:lnTo>
                    <a:pt x="316" y="8"/>
                  </a:lnTo>
                  <a:lnTo>
                    <a:pt x="317" y="5"/>
                  </a:lnTo>
                  <a:lnTo>
                    <a:pt x="319" y="4"/>
                  </a:lnTo>
                  <a:lnTo>
                    <a:pt x="322" y="2"/>
                  </a:lnTo>
                  <a:lnTo>
                    <a:pt x="325" y="0"/>
                  </a:lnTo>
                  <a:lnTo>
                    <a:pt x="330" y="0"/>
                  </a:lnTo>
                  <a:lnTo>
                    <a:pt x="330" y="0"/>
                  </a:lnTo>
                  <a:close/>
                  <a:moveTo>
                    <a:pt x="432" y="0"/>
                  </a:moveTo>
                  <a:lnTo>
                    <a:pt x="468" y="0"/>
                  </a:lnTo>
                  <a:lnTo>
                    <a:pt x="471" y="0"/>
                  </a:lnTo>
                  <a:lnTo>
                    <a:pt x="474" y="2"/>
                  </a:lnTo>
                  <a:lnTo>
                    <a:pt x="477" y="4"/>
                  </a:lnTo>
                  <a:lnTo>
                    <a:pt x="480" y="5"/>
                  </a:lnTo>
                  <a:lnTo>
                    <a:pt x="482" y="8"/>
                  </a:lnTo>
                  <a:lnTo>
                    <a:pt x="484" y="10"/>
                  </a:lnTo>
                  <a:lnTo>
                    <a:pt x="484" y="13"/>
                  </a:lnTo>
                  <a:lnTo>
                    <a:pt x="485" y="18"/>
                  </a:lnTo>
                  <a:lnTo>
                    <a:pt x="484" y="21"/>
                  </a:lnTo>
                  <a:lnTo>
                    <a:pt x="484" y="24"/>
                  </a:lnTo>
                  <a:lnTo>
                    <a:pt x="482" y="28"/>
                  </a:lnTo>
                  <a:lnTo>
                    <a:pt x="480" y="29"/>
                  </a:lnTo>
                  <a:lnTo>
                    <a:pt x="477" y="32"/>
                  </a:lnTo>
                  <a:lnTo>
                    <a:pt x="474" y="34"/>
                  </a:lnTo>
                  <a:lnTo>
                    <a:pt x="471" y="34"/>
                  </a:lnTo>
                  <a:lnTo>
                    <a:pt x="468" y="34"/>
                  </a:lnTo>
                  <a:lnTo>
                    <a:pt x="432" y="34"/>
                  </a:lnTo>
                  <a:lnTo>
                    <a:pt x="429" y="34"/>
                  </a:lnTo>
                  <a:lnTo>
                    <a:pt x="426" y="34"/>
                  </a:lnTo>
                  <a:lnTo>
                    <a:pt x="423" y="32"/>
                  </a:lnTo>
                  <a:lnTo>
                    <a:pt x="421" y="29"/>
                  </a:lnTo>
                  <a:lnTo>
                    <a:pt x="418" y="28"/>
                  </a:lnTo>
                  <a:lnTo>
                    <a:pt x="416" y="24"/>
                  </a:lnTo>
                  <a:lnTo>
                    <a:pt x="416" y="21"/>
                  </a:lnTo>
                  <a:lnTo>
                    <a:pt x="415" y="18"/>
                  </a:lnTo>
                  <a:lnTo>
                    <a:pt x="416" y="13"/>
                  </a:lnTo>
                  <a:lnTo>
                    <a:pt x="416" y="10"/>
                  </a:lnTo>
                  <a:lnTo>
                    <a:pt x="418" y="8"/>
                  </a:lnTo>
                  <a:lnTo>
                    <a:pt x="421" y="5"/>
                  </a:lnTo>
                  <a:lnTo>
                    <a:pt x="423" y="4"/>
                  </a:lnTo>
                  <a:lnTo>
                    <a:pt x="426" y="2"/>
                  </a:lnTo>
                  <a:lnTo>
                    <a:pt x="429" y="0"/>
                  </a:lnTo>
                  <a:lnTo>
                    <a:pt x="432" y="0"/>
                  </a:lnTo>
                  <a:lnTo>
                    <a:pt x="432" y="0"/>
                  </a:lnTo>
                  <a:close/>
                  <a:moveTo>
                    <a:pt x="536" y="0"/>
                  </a:moveTo>
                  <a:lnTo>
                    <a:pt x="572" y="0"/>
                  </a:lnTo>
                  <a:lnTo>
                    <a:pt x="575" y="0"/>
                  </a:lnTo>
                  <a:lnTo>
                    <a:pt x="578" y="2"/>
                  </a:lnTo>
                  <a:lnTo>
                    <a:pt x="581" y="4"/>
                  </a:lnTo>
                  <a:lnTo>
                    <a:pt x="583" y="5"/>
                  </a:lnTo>
                  <a:lnTo>
                    <a:pt x="586" y="8"/>
                  </a:lnTo>
                  <a:lnTo>
                    <a:pt x="588" y="10"/>
                  </a:lnTo>
                  <a:lnTo>
                    <a:pt x="588" y="13"/>
                  </a:lnTo>
                  <a:lnTo>
                    <a:pt x="588" y="18"/>
                  </a:lnTo>
                  <a:lnTo>
                    <a:pt x="588" y="21"/>
                  </a:lnTo>
                  <a:lnTo>
                    <a:pt x="588" y="24"/>
                  </a:lnTo>
                  <a:lnTo>
                    <a:pt x="586" y="28"/>
                  </a:lnTo>
                  <a:lnTo>
                    <a:pt x="583" y="29"/>
                  </a:lnTo>
                  <a:lnTo>
                    <a:pt x="581" y="32"/>
                  </a:lnTo>
                  <a:lnTo>
                    <a:pt x="578" y="34"/>
                  </a:lnTo>
                  <a:lnTo>
                    <a:pt x="575" y="34"/>
                  </a:lnTo>
                  <a:lnTo>
                    <a:pt x="572" y="34"/>
                  </a:lnTo>
                  <a:lnTo>
                    <a:pt x="536" y="34"/>
                  </a:lnTo>
                  <a:lnTo>
                    <a:pt x="533" y="34"/>
                  </a:lnTo>
                  <a:lnTo>
                    <a:pt x="530" y="34"/>
                  </a:lnTo>
                  <a:lnTo>
                    <a:pt x="527" y="32"/>
                  </a:lnTo>
                  <a:lnTo>
                    <a:pt x="524" y="29"/>
                  </a:lnTo>
                  <a:lnTo>
                    <a:pt x="522" y="28"/>
                  </a:lnTo>
                  <a:lnTo>
                    <a:pt x="520" y="24"/>
                  </a:lnTo>
                  <a:lnTo>
                    <a:pt x="519" y="21"/>
                  </a:lnTo>
                  <a:lnTo>
                    <a:pt x="519" y="18"/>
                  </a:lnTo>
                  <a:lnTo>
                    <a:pt x="519" y="13"/>
                  </a:lnTo>
                  <a:lnTo>
                    <a:pt x="520" y="10"/>
                  </a:lnTo>
                  <a:lnTo>
                    <a:pt x="522" y="8"/>
                  </a:lnTo>
                  <a:lnTo>
                    <a:pt x="524" y="5"/>
                  </a:lnTo>
                  <a:lnTo>
                    <a:pt x="527" y="4"/>
                  </a:lnTo>
                  <a:lnTo>
                    <a:pt x="530" y="2"/>
                  </a:lnTo>
                  <a:lnTo>
                    <a:pt x="533" y="0"/>
                  </a:lnTo>
                  <a:lnTo>
                    <a:pt x="536" y="0"/>
                  </a:lnTo>
                  <a:lnTo>
                    <a:pt x="536" y="0"/>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058" name="Freeform 74"/>
            <p:cNvSpPr>
              <a:spLocks noEditPoints="1"/>
            </p:cNvSpPr>
            <p:nvPr/>
          </p:nvSpPr>
          <p:spPr bwMode="auto">
            <a:xfrm>
              <a:off x="4656138" y="2470150"/>
              <a:ext cx="28575" cy="534987"/>
            </a:xfrm>
            <a:custGeom>
              <a:avLst/>
              <a:gdLst/>
              <a:ahLst/>
              <a:cxnLst>
                <a:cxn ang="0">
                  <a:pos x="1" y="615"/>
                </a:cxn>
                <a:cxn ang="0">
                  <a:pos x="9" y="605"/>
                </a:cxn>
                <a:cxn ang="0">
                  <a:pos x="24" y="605"/>
                </a:cxn>
                <a:cxn ang="0">
                  <a:pos x="33" y="615"/>
                </a:cxn>
                <a:cxn ang="0">
                  <a:pos x="33" y="660"/>
                </a:cxn>
                <a:cxn ang="0">
                  <a:pos x="27" y="671"/>
                </a:cxn>
                <a:cxn ang="0">
                  <a:pos x="13" y="672"/>
                </a:cxn>
                <a:cxn ang="0">
                  <a:pos x="3" y="666"/>
                </a:cxn>
                <a:cxn ang="0">
                  <a:pos x="0" y="656"/>
                </a:cxn>
                <a:cxn ang="0">
                  <a:pos x="1" y="511"/>
                </a:cxn>
                <a:cxn ang="0">
                  <a:pos x="11" y="501"/>
                </a:cxn>
                <a:cxn ang="0">
                  <a:pos x="24" y="501"/>
                </a:cxn>
                <a:cxn ang="0">
                  <a:pos x="33" y="511"/>
                </a:cxn>
                <a:cxn ang="0">
                  <a:pos x="33" y="556"/>
                </a:cxn>
                <a:cxn ang="0">
                  <a:pos x="27" y="567"/>
                </a:cxn>
                <a:cxn ang="0">
                  <a:pos x="13" y="568"/>
                </a:cxn>
                <a:cxn ang="0">
                  <a:pos x="3" y="562"/>
                </a:cxn>
                <a:cxn ang="0">
                  <a:pos x="0" y="552"/>
                </a:cxn>
                <a:cxn ang="0">
                  <a:pos x="1" y="407"/>
                </a:cxn>
                <a:cxn ang="0">
                  <a:pos x="11" y="399"/>
                </a:cxn>
                <a:cxn ang="0">
                  <a:pos x="24" y="399"/>
                </a:cxn>
                <a:cxn ang="0">
                  <a:pos x="33" y="407"/>
                </a:cxn>
                <a:cxn ang="0">
                  <a:pos x="33" y="452"/>
                </a:cxn>
                <a:cxn ang="0">
                  <a:pos x="27" y="463"/>
                </a:cxn>
                <a:cxn ang="0">
                  <a:pos x="14" y="466"/>
                </a:cxn>
                <a:cxn ang="0">
                  <a:pos x="3" y="458"/>
                </a:cxn>
                <a:cxn ang="0">
                  <a:pos x="0" y="448"/>
                </a:cxn>
                <a:cxn ang="0">
                  <a:pos x="1" y="303"/>
                </a:cxn>
                <a:cxn ang="0">
                  <a:pos x="11" y="295"/>
                </a:cxn>
                <a:cxn ang="0">
                  <a:pos x="24" y="295"/>
                </a:cxn>
                <a:cxn ang="0">
                  <a:pos x="33" y="304"/>
                </a:cxn>
                <a:cxn ang="0">
                  <a:pos x="33" y="348"/>
                </a:cxn>
                <a:cxn ang="0">
                  <a:pos x="27" y="359"/>
                </a:cxn>
                <a:cxn ang="0">
                  <a:pos x="14" y="362"/>
                </a:cxn>
                <a:cxn ang="0">
                  <a:pos x="3" y="354"/>
                </a:cxn>
                <a:cxn ang="0">
                  <a:pos x="0" y="344"/>
                </a:cxn>
                <a:cxn ang="0">
                  <a:pos x="1" y="200"/>
                </a:cxn>
                <a:cxn ang="0">
                  <a:pos x="11" y="191"/>
                </a:cxn>
                <a:cxn ang="0">
                  <a:pos x="24" y="191"/>
                </a:cxn>
                <a:cxn ang="0">
                  <a:pos x="33" y="200"/>
                </a:cxn>
                <a:cxn ang="0">
                  <a:pos x="35" y="245"/>
                </a:cxn>
                <a:cxn ang="0">
                  <a:pos x="27" y="255"/>
                </a:cxn>
                <a:cxn ang="0">
                  <a:pos x="14" y="258"/>
                </a:cxn>
                <a:cxn ang="0">
                  <a:pos x="3" y="252"/>
                </a:cxn>
                <a:cxn ang="0">
                  <a:pos x="0" y="242"/>
                </a:cxn>
                <a:cxn ang="0">
                  <a:pos x="1" y="96"/>
                </a:cxn>
                <a:cxn ang="0">
                  <a:pos x="11" y="87"/>
                </a:cxn>
                <a:cxn ang="0">
                  <a:pos x="24" y="87"/>
                </a:cxn>
                <a:cxn ang="0">
                  <a:pos x="33" y="96"/>
                </a:cxn>
                <a:cxn ang="0">
                  <a:pos x="35" y="141"/>
                </a:cxn>
                <a:cxn ang="0">
                  <a:pos x="27" y="152"/>
                </a:cxn>
                <a:cxn ang="0">
                  <a:pos x="14" y="154"/>
                </a:cxn>
                <a:cxn ang="0">
                  <a:pos x="3" y="148"/>
                </a:cxn>
                <a:cxn ang="0">
                  <a:pos x="0" y="138"/>
                </a:cxn>
                <a:cxn ang="0">
                  <a:pos x="1" y="10"/>
                </a:cxn>
                <a:cxn ang="0">
                  <a:pos x="11" y="2"/>
                </a:cxn>
                <a:cxn ang="0">
                  <a:pos x="24" y="2"/>
                </a:cxn>
                <a:cxn ang="0">
                  <a:pos x="33" y="10"/>
                </a:cxn>
                <a:cxn ang="0">
                  <a:pos x="35" y="37"/>
                </a:cxn>
                <a:cxn ang="0">
                  <a:pos x="27" y="48"/>
                </a:cxn>
                <a:cxn ang="0">
                  <a:pos x="14" y="52"/>
                </a:cxn>
                <a:cxn ang="0">
                  <a:pos x="3" y="44"/>
                </a:cxn>
                <a:cxn ang="0">
                  <a:pos x="0" y="34"/>
                </a:cxn>
              </a:cxnLst>
              <a:rect l="0" t="0" r="r" b="b"/>
              <a:pathLst>
                <a:path w="35" h="674">
                  <a:moveTo>
                    <a:pt x="0" y="656"/>
                  </a:moveTo>
                  <a:lnTo>
                    <a:pt x="0" y="621"/>
                  </a:lnTo>
                  <a:lnTo>
                    <a:pt x="0" y="618"/>
                  </a:lnTo>
                  <a:lnTo>
                    <a:pt x="1" y="615"/>
                  </a:lnTo>
                  <a:lnTo>
                    <a:pt x="3" y="612"/>
                  </a:lnTo>
                  <a:lnTo>
                    <a:pt x="5" y="608"/>
                  </a:lnTo>
                  <a:lnTo>
                    <a:pt x="8" y="607"/>
                  </a:lnTo>
                  <a:lnTo>
                    <a:pt x="9" y="605"/>
                  </a:lnTo>
                  <a:lnTo>
                    <a:pt x="13" y="604"/>
                  </a:lnTo>
                  <a:lnTo>
                    <a:pt x="17" y="604"/>
                  </a:lnTo>
                  <a:lnTo>
                    <a:pt x="21" y="604"/>
                  </a:lnTo>
                  <a:lnTo>
                    <a:pt x="24" y="605"/>
                  </a:lnTo>
                  <a:lnTo>
                    <a:pt x="27" y="607"/>
                  </a:lnTo>
                  <a:lnTo>
                    <a:pt x="29" y="608"/>
                  </a:lnTo>
                  <a:lnTo>
                    <a:pt x="32" y="612"/>
                  </a:lnTo>
                  <a:lnTo>
                    <a:pt x="33" y="615"/>
                  </a:lnTo>
                  <a:lnTo>
                    <a:pt x="33" y="618"/>
                  </a:lnTo>
                  <a:lnTo>
                    <a:pt x="33" y="621"/>
                  </a:lnTo>
                  <a:lnTo>
                    <a:pt x="33" y="656"/>
                  </a:lnTo>
                  <a:lnTo>
                    <a:pt x="33" y="660"/>
                  </a:lnTo>
                  <a:lnTo>
                    <a:pt x="33" y="663"/>
                  </a:lnTo>
                  <a:lnTo>
                    <a:pt x="32" y="666"/>
                  </a:lnTo>
                  <a:lnTo>
                    <a:pt x="29" y="668"/>
                  </a:lnTo>
                  <a:lnTo>
                    <a:pt x="27" y="671"/>
                  </a:lnTo>
                  <a:lnTo>
                    <a:pt x="24" y="672"/>
                  </a:lnTo>
                  <a:lnTo>
                    <a:pt x="21" y="672"/>
                  </a:lnTo>
                  <a:lnTo>
                    <a:pt x="17" y="674"/>
                  </a:lnTo>
                  <a:lnTo>
                    <a:pt x="13" y="672"/>
                  </a:lnTo>
                  <a:lnTo>
                    <a:pt x="9" y="672"/>
                  </a:lnTo>
                  <a:lnTo>
                    <a:pt x="6" y="671"/>
                  </a:lnTo>
                  <a:lnTo>
                    <a:pt x="5" y="668"/>
                  </a:lnTo>
                  <a:lnTo>
                    <a:pt x="3" y="666"/>
                  </a:lnTo>
                  <a:lnTo>
                    <a:pt x="1" y="663"/>
                  </a:lnTo>
                  <a:lnTo>
                    <a:pt x="0" y="660"/>
                  </a:lnTo>
                  <a:lnTo>
                    <a:pt x="0" y="656"/>
                  </a:lnTo>
                  <a:lnTo>
                    <a:pt x="0" y="656"/>
                  </a:lnTo>
                  <a:close/>
                  <a:moveTo>
                    <a:pt x="0" y="552"/>
                  </a:moveTo>
                  <a:lnTo>
                    <a:pt x="0" y="517"/>
                  </a:lnTo>
                  <a:lnTo>
                    <a:pt x="0" y="514"/>
                  </a:lnTo>
                  <a:lnTo>
                    <a:pt x="1" y="511"/>
                  </a:lnTo>
                  <a:lnTo>
                    <a:pt x="3" y="508"/>
                  </a:lnTo>
                  <a:lnTo>
                    <a:pt x="5" y="506"/>
                  </a:lnTo>
                  <a:lnTo>
                    <a:pt x="8" y="503"/>
                  </a:lnTo>
                  <a:lnTo>
                    <a:pt x="11" y="501"/>
                  </a:lnTo>
                  <a:lnTo>
                    <a:pt x="14" y="501"/>
                  </a:lnTo>
                  <a:lnTo>
                    <a:pt x="17" y="501"/>
                  </a:lnTo>
                  <a:lnTo>
                    <a:pt x="21" y="501"/>
                  </a:lnTo>
                  <a:lnTo>
                    <a:pt x="24" y="501"/>
                  </a:lnTo>
                  <a:lnTo>
                    <a:pt x="27" y="503"/>
                  </a:lnTo>
                  <a:lnTo>
                    <a:pt x="29" y="506"/>
                  </a:lnTo>
                  <a:lnTo>
                    <a:pt x="32" y="508"/>
                  </a:lnTo>
                  <a:lnTo>
                    <a:pt x="33" y="511"/>
                  </a:lnTo>
                  <a:lnTo>
                    <a:pt x="33" y="514"/>
                  </a:lnTo>
                  <a:lnTo>
                    <a:pt x="35" y="517"/>
                  </a:lnTo>
                  <a:lnTo>
                    <a:pt x="35" y="552"/>
                  </a:lnTo>
                  <a:lnTo>
                    <a:pt x="33" y="556"/>
                  </a:lnTo>
                  <a:lnTo>
                    <a:pt x="33" y="559"/>
                  </a:lnTo>
                  <a:lnTo>
                    <a:pt x="32" y="562"/>
                  </a:lnTo>
                  <a:lnTo>
                    <a:pt x="29" y="565"/>
                  </a:lnTo>
                  <a:lnTo>
                    <a:pt x="27" y="567"/>
                  </a:lnTo>
                  <a:lnTo>
                    <a:pt x="24" y="568"/>
                  </a:lnTo>
                  <a:lnTo>
                    <a:pt x="21" y="568"/>
                  </a:lnTo>
                  <a:lnTo>
                    <a:pt x="17" y="570"/>
                  </a:lnTo>
                  <a:lnTo>
                    <a:pt x="13" y="568"/>
                  </a:lnTo>
                  <a:lnTo>
                    <a:pt x="9" y="568"/>
                  </a:lnTo>
                  <a:lnTo>
                    <a:pt x="8" y="567"/>
                  </a:lnTo>
                  <a:lnTo>
                    <a:pt x="5" y="564"/>
                  </a:lnTo>
                  <a:lnTo>
                    <a:pt x="3" y="562"/>
                  </a:lnTo>
                  <a:lnTo>
                    <a:pt x="1" y="559"/>
                  </a:lnTo>
                  <a:lnTo>
                    <a:pt x="0" y="556"/>
                  </a:lnTo>
                  <a:lnTo>
                    <a:pt x="0" y="552"/>
                  </a:lnTo>
                  <a:lnTo>
                    <a:pt x="0" y="552"/>
                  </a:lnTo>
                  <a:close/>
                  <a:moveTo>
                    <a:pt x="0" y="448"/>
                  </a:moveTo>
                  <a:lnTo>
                    <a:pt x="0" y="415"/>
                  </a:lnTo>
                  <a:lnTo>
                    <a:pt x="0" y="410"/>
                  </a:lnTo>
                  <a:lnTo>
                    <a:pt x="1" y="407"/>
                  </a:lnTo>
                  <a:lnTo>
                    <a:pt x="3" y="404"/>
                  </a:lnTo>
                  <a:lnTo>
                    <a:pt x="5" y="402"/>
                  </a:lnTo>
                  <a:lnTo>
                    <a:pt x="8" y="400"/>
                  </a:lnTo>
                  <a:lnTo>
                    <a:pt x="11" y="399"/>
                  </a:lnTo>
                  <a:lnTo>
                    <a:pt x="14" y="397"/>
                  </a:lnTo>
                  <a:lnTo>
                    <a:pt x="17" y="397"/>
                  </a:lnTo>
                  <a:lnTo>
                    <a:pt x="21" y="397"/>
                  </a:lnTo>
                  <a:lnTo>
                    <a:pt x="24" y="399"/>
                  </a:lnTo>
                  <a:lnTo>
                    <a:pt x="27" y="400"/>
                  </a:lnTo>
                  <a:lnTo>
                    <a:pt x="29" y="402"/>
                  </a:lnTo>
                  <a:lnTo>
                    <a:pt x="32" y="404"/>
                  </a:lnTo>
                  <a:lnTo>
                    <a:pt x="33" y="407"/>
                  </a:lnTo>
                  <a:lnTo>
                    <a:pt x="33" y="410"/>
                  </a:lnTo>
                  <a:lnTo>
                    <a:pt x="35" y="415"/>
                  </a:lnTo>
                  <a:lnTo>
                    <a:pt x="35" y="448"/>
                  </a:lnTo>
                  <a:lnTo>
                    <a:pt x="33" y="452"/>
                  </a:lnTo>
                  <a:lnTo>
                    <a:pt x="33" y="455"/>
                  </a:lnTo>
                  <a:lnTo>
                    <a:pt x="32" y="458"/>
                  </a:lnTo>
                  <a:lnTo>
                    <a:pt x="29" y="461"/>
                  </a:lnTo>
                  <a:lnTo>
                    <a:pt x="27" y="463"/>
                  </a:lnTo>
                  <a:lnTo>
                    <a:pt x="24" y="464"/>
                  </a:lnTo>
                  <a:lnTo>
                    <a:pt x="21" y="466"/>
                  </a:lnTo>
                  <a:lnTo>
                    <a:pt x="17" y="466"/>
                  </a:lnTo>
                  <a:lnTo>
                    <a:pt x="14" y="466"/>
                  </a:lnTo>
                  <a:lnTo>
                    <a:pt x="11" y="464"/>
                  </a:lnTo>
                  <a:lnTo>
                    <a:pt x="8" y="463"/>
                  </a:lnTo>
                  <a:lnTo>
                    <a:pt x="5" y="461"/>
                  </a:lnTo>
                  <a:lnTo>
                    <a:pt x="3" y="458"/>
                  </a:lnTo>
                  <a:lnTo>
                    <a:pt x="1" y="455"/>
                  </a:lnTo>
                  <a:lnTo>
                    <a:pt x="0" y="452"/>
                  </a:lnTo>
                  <a:lnTo>
                    <a:pt x="0" y="448"/>
                  </a:lnTo>
                  <a:lnTo>
                    <a:pt x="0" y="448"/>
                  </a:lnTo>
                  <a:close/>
                  <a:moveTo>
                    <a:pt x="0" y="344"/>
                  </a:moveTo>
                  <a:lnTo>
                    <a:pt x="0" y="311"/>
                  </a:lnTo>
                  <a:lnTo>
                    <a:pt x="0" y="306"/>
                  </a:lnTo>
                  <a:lnTo>
                    <a:pt x="1" y="303"/>
                  </a:lnTo>
                  <a:lnTo>
                    <a:pt x="3" y="301"/>
                  </a:lnTo>
                  <a:lnTo>
                    <a:pt x="5" y="298"/>
                  </a:lnTo>
                  <a:lnTo>
                    <a:pt x="8" y="296"/>
                  </a:lnTo>
                  <a:lnTo>
                    <a:pt x="11" y="295"/>
                  </a:lnTo>
                  <a:lnTo>
                    <a:pt x="14" y="293"/>
                  </a:lnTo>
                  <a:lnTo>
                    <a:pt x="17" y="293"/>
                  </a:lnTo>
                  <a:lnTo>
                    <a:pt x="21" y="293"/>
                  </a:lnTo>
                  <a:lnTo>
                    <a:pt x="24" y="295"/>
                  </a:lnTo>
                  <a:lnTo>
                    <a:pt x="27" y="296"/>
                  </a:lnTo>
                  <a:lnTo>
                    <a:pt x="30" y="298"/>
                  </a:lnTo>
                  <a:lnTo>
                    <a:pt x="32" y="301"/>
                  </a:lnTo>
                  <a:lnTo>
                    <a:pt x="33" y="304"/>
                  </a:lnTo>
                  <a:lnTo>
                    <a:pt x="35" y="308"/>
                  </a:lnTo>
                  <a:lnTo>
                    <a:pt x="35" y="311"/>
                  </a:lnTo>
                  <a:lnTo>
                    <a:pt x="35" y="344"/>
                  </a:lnTo>
                  <a:lnTo>
                    <a:pt x="33" y="348"/>
                  </a:lnTo>
                  <a:lnTo>
                    <a:pt x="33" y="352"/>
                  </a:lnTo>
                  <a:lnTo>
                    <a:pt x="32" y="354"/>
                  </a:lnTo>
                  <a:lnTo>
                    <a:pt x="29" y="357"/>
                  </a:lnTo>
                  <a:lnTo>
                    <a:pt x="27" y="359"/>
                  </a:lnTo>
                  <a:lnTo>
                    <a:pt x="24" y="360"/>
                  </a:lnTo>
                  <a:lnTo>
                    <a:pt x="21" y="362"/>
                  </a:lnTo>
                  <a:lnTo>
                    <a:pt x="17" y="362"/>
                  </a:lnTo>
                  <a:lnTo>
                    <a:pt x="14" y="362"/>
                  </a:lnTo>
                  <a:lnTo>
                    <a:pt x="11" y="360"/>
                  </a:lnTo>
                  <a:lnTo>
                    <a:pt x="8" y="359"/>
                  </a:lnTo>
                  <a:lnTo>
                    <a:pt x="5" y="357"/>
                  </a:lnTo>
                  <a:lnTo>
                    <a:pt x="3" y="354"/>
                  </a:lnTo>
                  <a:lnTo>
                    <a:pt x="1" y="352"/>
                  </a:lnTo>
                  <a:lnTo>
                    <a:pt x="0" y="348"/>
                  </a:lnTo>
                  <a:lnTo>
                    <a:pt x="0" y="344"/>
                  </a:lnTo>
                  <a:lnTo>
                    <a:pt x="0" y="344"/>
                  </a:lnTo>
                  <a:close/>
                  <a:moveTo>
                    <a:pt x="0" y="242"/>
                  </a:moveTo>
                  <a:lnTo>
                    <a:pt x="0" y="207"/>
                  </a:lnTo>
                  <a:lnTo>
                    <a:pt x="0" y="204"/>
                  </a:lnTo>
                  <a:lnTo>
                    <a:pt x="1" y="200"/>
                  </a:lnTo>
                  <a:lnTo>
                    <a:pt x="3" y="197"/>
                  </a:lnTo>
                  <a:lnTo>
                    <a:pt x="5" y="194"/>
                  </a:lnTo>
                  <a:lnTo>
                    <a:pt x="8" y="192"/>
                  </a:lnTo>
                  <a:lnTo>
                    <a:pt x="11" y="191"/>
                  </a:lnTo>
                  <a:lnTo>
                    <a:pt x="14" y="189"/>
                  </a:lnTo>
                  <a:lnTo>
                    <a:pt x="17" y="189"/>
                  </a:lnTo>
                  <a:lnTo>
                    <a:pt x="21" y="189"/>
                  </a:lnTo>
                  <a:lnTo>
                    <a:pt x="24" y="191"/>
                  </a:lnTo>
                  <a:lnTo>
                    <a:pt x="27" y="192"/>
                  </a:lnTo>
                  <a:lnTo>
                    <a:pt x="30" y="194"/>
                  </a:lnTo>
                  <a:lnTo>
                    <a:pt x="32" y="197"/>
                  </a:lnTo>
                  <a:lnTo>
                    <a:pt x="33" y="200"/>
                  </a:lnTo>
                  <a:lnTo>
                    <a:pt x="35" y="204"/>
                  </a:lnTo>
                  <a:lnTo>
                    <a:pt x="35" y="207"/>
                  </a:lnTo>
                  <a:lnTo>
                    <a:pt x="35" y="242"/>
                  </a:lnTo>
                  <a:lnTo>
                    <a:pt x="35" y="245"/>
                  </a:lnTo>
                  <a:lnTo>
                    <a:pt x="33" y="248"/>
                  </a:lnTo>
                  <a:lnTo>
                    <a:pt x="32" y="252"/>
                  </a:lnTo>
                  <a:lnTo>
                    <a:pt x="30" y="253"/>
                  </a:lnTo>
                  <a:lnTo>
                    <a:pt x="27" y="255"/>
                  </a:lnTo>
                  <a:lnTo>
                    <a:pt x="24" y="256"/>
                  </a:lnTo>
                  <a:lnTo>
                    <a:pt x="21" y="258"/>
                  </a:lnTo>
                  <a:lnTo>
                    <a:pt x="17" y="258"/>
                  </a:lnTo>
                  <a:lnTo>
                    <a:pt x="14" y="258"/>
                  </a:lnTo>
                  <a:lnTo>
                    <a:pt x="11" y="256"/>
                  </a:lnTo>
                  <a:lnTo>
                    <a:pt x="8" y="255"/>
                  </a:lnTo>
                  <a:lnTo>
                    <a:pt x="5" y="253"/>
                  </a:lnTo>
                  <a:lnTo>
                    <a:pt x="3" y="252"/>
                  </a:lnTo>
                  <a:lnTo>
                    <a:pt x="1" y="248"/>
                  </a:lnTo>
                  <a:lnTo>
                    <a:pt x="0" y="245"/>
                  </a:lnTo>
                  <a:lnTo>
                    <a:pt x="0" y="242"/>
                  </a:lnTo>
                  <a:lnTo>
                    <a:pt x="0" y="242"/>
                  </a:lnTo>
                  <a:close/>
                  <a:moveTo>
                    <a:pt x="0" y="138"/>
                  </a:moveTo>
                  <a:lnTo>
                    <a:pt x="0" y="103"/>
                  </a:lnTo>
                  <a:lnTo>
                    <a:pt x="1" y="100"/>
                  </a:lnTo>
                  <a:lnTo>
                    <a:pt x="1" y="96"/>
                  </a:lnTo>
                  <a:lnTo>
                    <a:pt x="3" y="93"/>
                  </a:lnTo>
                  <a:lnTo>
                    <a:pt x="6" y="90"/>
                  </a:lnTo>
                  <a:lnTo>
                    <a:pt x="8" y="88"/>
                  </a:lnTo>
                  <a:lnTo>
                    <a:pt x="11" y="87"/>
                  </a:lnTo>
                  <a:lnTo>
                    <a:pt x="14" y="87"/>
                  </a:lnTo>
                  <a:lnTo>
                    <a:pt x="17" y="85"/>
                  </a:lnTo>
                  <a:lnTo>
                    <a:pt x="21" y="87"/>
                  </a:lnTo>
                  <a:lnTo>
                    <a:pt x="24" y="87"/>
                  </a:lnTo>
                  <a:lnTo>
                    <a:pt x="27" y="88"/>
                  </a:lnTo>
                  <a:lnTo>
                    <a:pt x="30" y="92"/>
                  </a:lnTo>
                  <a:lnTo>
                    <a:pt x="32" y="93"/>
                  </a:lnTo>
                  <a:lnTo>
                    <a:pt x="33" y="96"/>
                  </a:lnTo>
                  <a:lnTo>
                    <a:pt x="35" y="100"/>
                  </a:lnTo>
                  <a:lnTo>
                    <a:pt x="35" y="103"/>
                  </a:lnTo>
                  <a:lnTo>
                    <a:pt x="35" y="138"/>
                  </a:lnTo>
                  <a:lnTo>
                    <a:pt x="35" y="141"/>
                  </a:lnTo>
                  <a:lnTo>
                    <a:pt x="33" y="144"/>
                  </a:lnTo>
                  <a:lnTo>
                    <a:pt x="32" y="148"/>
                  </a:lnTo>
                  <a:lnTo>
                    <a:pt x="30" y="149"/>
                  </a:lnTo>
                  <a:lnTo>
                    <a:pt x="27" y="152"/>
                  </a:lnTo>
                  <a:lnTo>
                    <a:pt x="24" y="154"/>
                  </a:lnTo>
                  <a:lnTo>
                    <a:pt x="21" y="154"/>
                  </a:lnTo>
                  <a:lnTo>
                    <a:pt x="17" y="156"/>
                  </a:lnTo>
                  <a:lnTo>
                    <a:pt x="14" y="154"/>
                  </a:lnTo>
                  <a:lnTo>
                    <a:pt x="11" y="154"/>
                  </a:lnTo>
                  <a:lnTo>
                    <a:pt x="8" y="152"/>
                  </a:lnTo>
                  <a:lnTo>
                    <a:pt x="5" y="149"/>
                  </a:lnTo>
                  <a:lnTo>
                    <a:pt x="3" y="148"/>
                  </a:lnTo>
                  <a:lnTo>
                    <a:pt x="1" y="144"/>
                  </a:lnTo>
                  <a:lnTo>
                    <a:pt x="0" y="141"/>
                  </a:lnTo>
                  <a:lnTo>
                    <a:pt x="0" y="138"/>
                  </a:lnTo>
                  <a:lnTo>
                    <a:pt x="0" y="138"/>
                  </a:lnTo>
                  <a:close/>
                  <a:moveTo>
                    <a:pt x="0" y="34"/>
                  </a:moveTo>
                  <a:lnTo>
                    <a:pt x="0" y="18"/>
                  </a:lnTo>
                  <a:lnTo>
                    <a:pt x="1" y="13"/>
                  </a:lnTo>
                  <a:lnTo>
                    <a:pt x="1" y="10"/>
                  </a:lnTo>
                  <a:lnTo>
                    <a:pt x="3" y="8"/>
                  </a:lnTo>
                  <a:lnTo>
                    <a:pt x="6" y="5"/>
                  </a:lnTo>
                  <a:lnTo>
                    <a:pt x="8" y="4"/>
                  </a:lnTo>
                  <a:lnTo>
                    <a:pt x="11" y="2"/>
                  </a:lnTo>
                  <a:lnTo>
                    <a:pt x="14" y="0"/>
                  </a:lnTo>
                  <a:lnTo>
                    <a:pt x="17" y="0"/>
                  </a:lnTo>
                  <a:lnTo>
                    <a:pt x="21" y="0"/>
                  </a:lnTo>
                  <a:lnTo>
                    <a:pt x="24" y="2"/>
                  </a:lnTo>
                  <a:lnTo>
                    <a:pt x="27" y="4"/>
                  </a:lnTo>
                  <a:lnTo>
                    <a:pt x="30" y="5"/>
                  </a:lnTo>
                  <a:lnTo>
                    <a:pt x="32" y="8"/>
                  </a:lnTo>
                  <a:lnTo>
                    <a:pt x="33" y="10"/>
                  </a:lnTo>
                  <a:lnTo>
                    <a:pt x="35" y="13"/>
                  </a:lnTo>
                  <a:lnTo>
                    <a:pt x="35" y="18"/>
                  </a:lnTo>
                  <a:lnTo>
                    <a:pt x="35" y="34"/>
                  </a:lnTo>
                  <a:lnTo>
                    <a:pt x="35" y="37"/>
                  </a:lnTo>
                  <a:lnTo>
                    <a:pt x="33" y="40"/>
                  </a:lnTo>
                  <a:lnTo>
                    <a:pt x="32" y="44"/>
                  </a:lnTo>
                  <a:lnTo>
                    <a:pt x="30" y="47"/>
                  </a:lnTo>
                  <a:lnTo>
                    <a:pt x="27" y="48"/>
                  </a:lnTo>
                  <a:lnTo>
                    <a:pt x="24" y="50"/>
                  </a:lnTo>
                  <a:lnTo>
                    <a:pt x="21" y="52"/>
                  </a:lnTo>
                  <a:lnTo>
                    <a:pt x="17" y="52"/>
                  </a:lnTo>
                  <a:lnTo>
                    <a:pt x="14" y="52"/>
                  </a:lnTo>
                  <a:lnTo>
                    <a:pt x="11" y="50"/>
                  </a:lnTo>
                  <a:lnTo>
                    <a:pt x="8" y="48"/>
                  </a:lnTo>
                  <a:lnTo>
                    <a:pt x="6" y="47"/>
                  </a:lnTo>
                  <a:lnTo>
                    <a:pt x="3" y="44"/>
                  </a:lnTo>
                  <a:lnTo>
                    <a:pt x="1" y="40"/>
                  </a:lnTo>
                  <a:lnTo>
                    <a:pt x="1" y="37"/>
                  </a:lnTo>
                  <a:lnTo>
                    <a:pt x="0" y="34"/>
                  </a:lnTo>
                  <a:lnTo>
                    <a:pt x="0" y="34"/>
                  </a:lnTo>
                  <a:close/>
                </a:path>
              </a:pathLst>
            </a:custGeom>
            <a:solidFill>
              <a:srgbClr val="FF00FF"/>
            </a:solidFill>
            <a:ln w="1588">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sp>
        <p:nvSpPr>
          <p:cNvPr id="207" name="Content Placeholder 5"/>
          <p:cNvSpPr txBox="1">
            <a:spLocks/>
          </p:cNvSpPr>
          <p:nvPr/>
        </p:nvSpPr>
        <p:spPr>
          <a:xfrm>
            <a:off x="171451" y="4238973"/>
            <a:ext cx="4336211" cy="490190"/>
          </a:xfrm>
          <a:prstGeom prst="rect">
            <a:avLst/>
          </a:prstGeom>
        </p:spPr>
        <p:txBody>
          <a:bodyPr vert="horz" lIns="0" tIns="0" rIns="0" bIns="0" rtlCol="0">
            <a:normAutofit/>
          </a:bodyPr>
          <a:lstStyle/>
          <a:p>
            <a:pPr>
              <a:spcBef>
                <a:spcPct val="20000"/>
              </a:spcBef>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Operator-like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prefetching</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(OP PRE)</a:t>
            </a: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09" name="Content Placeholder 5"/>
          <p:cNvSpPr txBox="1">
            <a:spLocks/>
          </p:cNvSpPr>
          <p:nvPr/>
        </p:nvSpPr>
        <p:spPr>
          <a:xfrm>
            <a:off x="4724820" y="4238973"/>
            <a:ext cx="4419180" cy="490190"/>
          </a:xfrm>
          <a:prstGeom prst="rect">
            <a:avLst/>
          </a:prstGeom>
        </p:spPr>
        <p:txBody>
          <a:bodyPr vert="horz" lIns="0" tIns="0" rIns="0" bIns="0" rtlCol="0">
            <a:normAutofit/>
          </a:bodyPr>
          <a:lstStyle/>
          <a:p>
            <a:pPr>
              <a:spcBef>
                <a:spcPct val="20000"/>
              </a:spcBef>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Over-the-Top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prefetching</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(OTT PRE)</a:t>
            </a: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10" name="Content Placeholder 5"/>
          <p:cNvSpPr txBox="1">
            <a:spLocks/>
          </p:cNvSpPr>
          <p:nvPr/>
        </p:nvSpPr>
        <p:spPr>
          <a:xfrm>
            <a:off x="173038" y="4900613"/>
            <a:ext cx="8972550" cy="839584"/>
          </a:xfrm>
          <a:prstGeom prst="rect">
            <a:avLst/>
          </a:prstGeom>
        </p:spPr>
        <p:txBody>
          <a:bodyPr vert="horz" lIns="0" tIns="0" rIns="0" bIns="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PRE parameter: </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Target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prefetching</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data rate (ˆR)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OTT parameters: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wake up time (</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ω</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and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sleep time (</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τ</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2" name="Group 272"/>
          <p:cNvGrpSpPr/>
          <p:nvPr/>
        </p:nvGrpSpPr>
        <p:grpSpPr>
          <a:xfrm>
            <a:off x="911225" y="1955801"/>
            <a:ext cx="2733676" cy="511175"/>
            <a:chOff x="911225" y="1955801"/>
            <a:chExt cx="2733676" cy="511175"/>
          </a:xfrm>
        </p:grpSpPr>
        <p:grpSp>
          <p:nvGrpSpPr>
            <p:cNvPr id="23" name="Group 320"/>
            <p:cNvGrpSpPr/>
            <p:nvPr/>
          </p:nvGrpSpPr>
          <p:grpSpPr>
            <a:xfrm>
              <a:off x="911225" y="1958976"/>
              <a:ext cx="465138" cy="508000"/>
              <a:chOff x="911225" y="1958976"/>
              <a:chExt cx="465138" cy="508000"/>
            </a:xfrm>
          </p:grpSpPr>
          <p:sp>
            <p:nvSpPr>
              <p:cNvPr id="42167" name="Line 183"/>
              <p:cNvSpPr>
                <a:spLocks noChangeShapeType="1"/>
              </p:cNvSpPr>
              <p:nvPr/>
            </p:nvSpPr>
            <p:spPr bwMode="auto">
              <a:xfrm flipH="1" flipV="1">
                <a:off x="942975" y="2324101"/>
                <a:ext cx="1588" cy="1428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68" name="Line 184"/>
              <p:cNvSpPr>
                <a:spLocks noChangeShapeType="1"/>
              </p:cNvSpPr>
              <p:nvPr/>
            </p:nvSpPr>
            <p:spPr bwMode="auto">
              <a:xfrm flipH="1" flipV="1">
                <a:off x="977900" y="2220913"/>
                <a:ext cx="3175" cy="2460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69" name="Line 185"/>
              <p:cNvSpPr>
                <a:spLocks noChangeShapeType="1"/>
              </p:cNvSpPr>
              <p:nvPr/>
            </p:nvSpPr>
            <p:spPr bwMode="auto">
              <a:xfrm flipV="1">
                <a:off x="1016000" y="2136776"/>
                <a:ext cx="1588" cy="33020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0" name="Line 186"/>
              <p:cNvSpPr>
                <a:spLocks noChangeShapeType="1"/>
              </p:cNvSpPr>
              <p:nvPr/>
            </p:nvSpPr>
            <p:spPr bwMode="auto">
              <a:xfrm flipV="1">
                <a:off x="1052513" y="2046288"/>
                <a:ext cx="1588" cy="4206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1" name="Line 187"/>
              <p:cNvSpPr>
                <a:spLocks noChangeShapeType="1"/>
              </p:cNvSpPr>
              <p:nvPr/>
            </p:nvSpPr>
            <p:spPr bwMode="auto">
              <a:xfrm flipV="1">
                <a:off x="1089025" y="1993901"/>
                <a:ext cx="1588" cy="4730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2" name="Line 188"/>
              <p:cNvSpPr>
                <a:spLocks noChangeShapeType="1"/>
              </p:cNvSpPr>
              <p:nvPr/>
            </p:nvSpPr>
            <p:spPr bwMode="auto">
              <a:xfrm flipH="1" flipV="1">
                <a:off x="1120775" y="1962151"/>
                <a:ext cx="3175" cy="50482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3" name="Line 189"/>
              <p:cNvSpPr>
                <a:spLocks noChangeShapeType="1"/>
              </p:cNvSpPr>
              <p:nvPr/>
            </p:nvSpPr>
            <p:spPr bwMode="auto">
              <a:xfrm flipH="1" flipV="1">
                <a:off x="1158875" y="1958976"/>
                <a:ext cx="1588" cy="50800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4" name="Line 190"/>
              <p:cNvSpPr>
                <a:spLocks noChangeShapeType="1"/>
              </p:cNvSpPr>
              <p:nvPr/>
            </p:nvSpPr>
            <p:spPr bwMode="auto">
              <a:xfrm flipV="1">
                <a:off x="1196975" y="1982788"/>
                <a:ext cx="1588" cy="4841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5" name="Line 191"/>
              <p:cNvSpPr>
                <a:spLocks noChangeShapeType="1"/>
              </p:cNvSpPr>
              <p:nvPr/>
            </p:nvSpPr>
            <p:spPr bwMode="auto">
              <a:xfrm flipH="1" flipV="1">
                <a:off x="1230313" y="2032001"/>
                <a:ext cx="1588" cy="4349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6" name="Line 192"/>
              <p:cNvSpPr>
                <a:spLocks noChangeShapeType="1"/>
              </p:cNvSpPr>
              <p:nvPr/>
            </p:nvSpPr>
            <p:spPr bwMode="auto">
              <a:xfrm flipV="1">
                <a:off x="1268413" y="2101851"/>
                <a:ext cx="1588" cy="36512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7" name="Line 193"/>
              <p:cNvSpPr>
                <a:spLocks noChangeShapeType="1"/>
              </p:cNvSpPr>
              <p:nvPr/>
            </p:nvSpPr>
            <p:spPr bwMode="auto">
              <a:xfrm flipV="1">
                <a:off x="1304925" y="2197101"/>
                <a:ext cx="1588" cy="2698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8" name="Line 194"/>
              <p:cNvSpPr>
                <a:spLocks noChangeShapeType="1"/>
              </p:cNvSpPr>
              <p:nvPr/>
            </p:nvSpPr>
            <p:spPr bwMode="auto">
              <a:xfrm flipV="1">
                <a:off x="1339850" y="2289176"/>
                <a:ext cx="1588" cy="17780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79" name="Line 195"/>
              <p:cNvSpPr>
                <a:spLocks noChangeShapeType="1"/>
              </p:cNvSpPr>
              <p:nvPr/>
            </p:nvSpPr>
            <p:spPr bwMode="auto">
              <a:xfrm flipH="1" flipV="1">
                <a:off x="1374775" y="2398713"/>
                <a:ext cx="1588" cy="682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80" name="Line 196"/>
              <p:cNvSpPr>
                <a:spLocks noChangeShapeType="1"/>
              </p:cNvSpPr>
              <p:nvPr/>
            </p:nvSpPr>
            <p:spPr bwMode="auto">
              <a:xfrm flipH="1" flipV="1">
                <a:off x="911225" y="2416176"/>
                <a:ext cx="4763" cy="5080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grpSp>
          <p:nvGrpSpPr>
            <p:cNvPr id="24" name="Group 321"/>
            <p:cNvGrpSpPr/>
            <p:nvPr/>
          </p:nvGrpSpPr>
          <p:grpSpPr>
            <a:xfrm>
              <a:off x="2043113" y="1955801"/>
              <a:ext cx="466725" cy="509588"/>
              <a:chOff x="2043113" y="1955801"/>
              <a:chExt cx="466725" cy="509588"/>
            </a:xfrm>
          </p:grpSpPr>
          <p:sp>
            <p:nvSpPr>
              <p:cNvPr id="42181" name="Line 197"/>
              <p:cNvSpPr>
                <a:spLocks noChangeShapeType="1"/>
              </p:cNvSpPr>
              <p:nvPr/>
            </p:nvSpPr>
            <p:spPr bwMode="auto">
              <a:xfrm flipH="1" flipV="1">
                <a:off x="2073275" y="2322513"/>
                <a:ext cx="3175" cy="1428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82" name="Line 198"/>
              <p:cNvSpPr>
                <a:spLocks noChangeShapeType="1"/>
              </p:cNvSpPr>
              <p:nvPr/>
            </p:nvSpPr>
            <p:spPr bwMode="auto">
              <a:xfrm flipH="1" flipV="1">
                <a:off x="2111375" y="2219326"/>
                <a:ext cx="1588" cy="2460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83" name="Line 199"/>
              <p:cNvSpPr>
                <a:spLocks noChangeShapeType="1"/>
              </p:cNvSpPr>
              <p:nvPr/>
            </p:nvSpPr>
            <p:spPr bwMode="auto">
              <a:xfrm flipV="1">
                <a:off x="2147888" y="2135188"/>
                <a:ext cx="1588" cy="33020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84" name="Line 200"/>
              <p:cNvSpPr>
                <a:spLocks noChangeShapeType="1"/>
              </p:cNvSpPr>
              <p:nvPr/>
            </p:nvSpPr>
            <p:spPr bwMode="auto">
              <a:xfrm flipV="1">
                <a:off x="2184400" y="2044701"/>
                <a:ext cx="1588" cy="4206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85" name="Line 201"/>
              <p:cNvSpPr>
                <a:spLocks noChangeShapeType="1"/>
              </p:cNvSpPr>
              <p:nvPr/>
            </p:nvSpPr>
            <p:spPr bwMode="auto">
              <a:xfrm flipV="1">
                <a:off x="2219325" y="1992313"/>
                <a:ext cx="1588" cy="4730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86" name="Line 202"/>
              <p:cNvSpPr>
                <a:spLocks noChangeShapeType="1"/>
              </p:cNvSpPr>
              <p:nvPr/>
            </p:nvSpPr>
            <p:spPr bwMode="auto">
              <a:xfrm flipH="1" flipV="1">
                <a:off x="2252663" y="1960563"/>
                <a:ext cx="3175" cy="50482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87" name="Line 203"/>
              <p:cNvSpPr>
                <a:spLocks noChangeShapeType="1"/>
              </p:cNvSpPr>
              <p:nvPr/>
            </p:nvSpPr>
            <p:spPr bwMode="auto">
              <a:xfrm flipH="1" flipV="1">
                <a:off x="2289175" y="1955801"/>
                <a:ext cx="3175" cy="509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88" name="Line 204"/>
              <p:cNvSpPr>
                <a:spLocks noChangeShapeType="1"/>
              </p:cNvSpPr>
              <p:nvPr/>
            </p:nvSpPr>
            <p:spPr bwMode="auto">
              <a:xfrm flipV="1">
                <a:off x="2327275" y="1981201"/>
                <a:ext cx="1588" cy="4841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89" name="Line 205"/>
              <p:cNvSpPr>
                <a:spLocks noChangeShapeType="1"/>
              </p:cNvSpPr>
              <p:nvPr/>
            </p:nvSpPr>
            <p:spPr bwMode="auto">
              <a:xfrm flipV="1">
                <a:off x="2363788" y="2028826"/>
                <a:ext cx="1588" cy="4365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90" name="Line 206"/>
              <p:cNvSpPr>
                <a:spLocks noChangeShapeType="1"/>
              </p:cNvSpPr>
              <p:nvPr/>
            </p:nvSpPr>
            <p:spPr bwMode="auto">
              <a:xfrm flipV="1">
                <a:off x="2400300" y="2101851"/>
                <a:ext cx="1588" cy="36353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91" name="Line 207"/>
              <p:cNvSpPr>
                <a:spLocks noChangeShapeType="1"/>
              </p:cNvSpPr>
              <p:nvPr/>
            </p:nvSpPr>
            <p:spPr bwMode="auto">
              <a:xfrm flipV="1">
                <a:off x="2435225" y="2193926"/>
                <a:ext cx="3175" cy="2714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92" name="Line 208"/>
              <p:cNvSpPr>
                <a:spLocks noChangeShapeType="1"/>
              </p:cNvSpPr>
              <p:nvPr/>
            </p:nvSpPr>
            <p:spPr bwMode="auto">
              <a:xfrm flipH="1" flipV="1">
                <a:off x="2471738" y="2287588"/>
                <a:ext cx="1588" cy="17780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93" name="Line 209"/>
              <p:cNvSpPr>
                <a:spLocks noChangeShapeType="1"/>
              </p:cNvSpPr>
              <p:nvPr/>
            </p:nvSpPr>
            <p:spPr bwMode="auto">
              <a:xfrm flipV="1">
                <a:off x="2508250" y="2397126"/>
                <a:ext cx="1588" cy="682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94" name="Line 210"/>
              <p:cNvSpPr>
                <a:spLocks noChangeShapeType="1"/>
              </p:cNvSpPr>
              <p:nvPr/>
            </p:nvSpPr>
            <p:spPr bwMode="auto">
              <a:xfrm flipH="1" flipV="1">
                <a:off x="2043113" y="2413001"/>
                <a:ext cx="4763" cy="523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grpSp>
          <p:nvGrpSpPr>
            <p:cNvPr id="25" name="Group 322"/>
            <p:cNvGrpSpPr/>
            <p:nvPr/>
          </p:nvGrpSpPr>
          <p:grpSpPr>
            <a:xfrm>
              <a:off x="3179763" y="1955801"/>
              <a:ext cx="465138" cy="509588"/>
              <a:chOff x="3179763" y="1955801"/>
              <a:chExt cx="465138" cy="509588"/>
            </a:xfrm>
          </p:grpSpPr>
          <p:sp>
            <p:nvSpPr>
              <p:cNvPr id="42195" name="Line 211"/>
              <p:cNvSpPr>
                <a:spLocks noChangeShapeType="1"/>
              </p:cNvSpPr>
              <p:nvPr/>
            </p:nvSpPr>
            <p:spPr bwMode="auto">
              <a:xfrm flipH="1" flipV="1">
                <a:off x="3209925" y="2322513"/>
                <a:ext cx="1588" cy="1428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96" name="Line 212"/>
              <p:cNvSpPr>
                <a:spLocks noChangeShapeType="1"/>
              </p:cNvSpPr>
              <p:nvPr/>
            </p:nvSpPr>
            <p:spPr bwMode="auto">
              <a:xfrm flipH="1" flipV="1">
                <a:off x="3246438" y="2219326"/>
                <a:ext cx="1588" cy="2460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97" name="Line 213"/>
              <p:cNvSpPr>
                <a:spLocks noChangeShapeType="1"/>
              </p:cNvSpPr>
              <p:nvPr/>
            </p:nvSpPr>
            <p:spPr bwMode="auto">
              <a:xfrm flipV="1">
                <a:off x="3284538" y="2135188"/>
                <a:ext cx="1588" cy="33020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98" name="Line 214"/>
              <p:cNvSpPr>
                <a:spLocks noChangeShapeType="1"/>
              </p:cNvSpPr>
              <p:nvPr/>
            </p:nvSpPr>
            <p:spPr bwMode="auto">
              <a:xfrm flipV="1">
                <a:off x="3319463" y="2044701"/>
                <a:ext cx="1588" cy="4206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99" name="Line 215"/>
              <p:cNvSpPr>
                <a:spLocks noChangeShapeType="1"/>
              </p:cNvSpPr>
              <p:nvPr/>
            </p:nvSpPr>
            <p:spPr bwMode="auto">
              <a:xfrm flipV="1">
                <a:off x="3355975" y="1992313"/>
                <a:ext cx="1588" cy="4730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0" name="Line 216"/>
              <p:cNvSpPr>
                <a:spLocks noChangeShapeType="1"/>
              </p:cNvSpPr>
              <p:nvPr/>
            </p:nvSpPr>
            <p:spPr bwMode="auto">
              <a:xfrm flipH="1" flipV="1">
                <a:off x="3387725" y="1960563"/>
                <a:ext cx="4763" cy="50482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1" name="Line 217"/>
              <p:cNvSpPr>
                <a:spLocks noChangeShapeType="1"/>
              </p:cNvSpPr>
              <p:nvPr/>
            </p:nvSpPr>
            <p:spPr bwMode="auto">
              <a:xfrm flipH="1" flipV="1">
                <a:off x="3425825" y="1955801"/>
                <a:ext cx="1588" cy="509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2" name="Line 218"/>
              <p:cNvSpPr>
                <a:spLocks noChangeShapeType="1"/>
              </p:cNvSpPr>
              <p:nvPr/>
            </p:nvSpPr>
            <p:spPr bwMode="auto">
              <a:xfrm flipV="1">
                <a:off x="3463925" y="1981201"/>
                <a:ext cx="1588" cy="4841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3" name="Line 219"/>
              <p:cNvSpPr>
                <a:spLocks noChangeShapeType="1"/>
              </p:cNvSpPr>
              <p:nvPr/>
            </p:nvSpPr>
            <p:spPr bwMode="auto">
              <a:xfrm flipH="1" flipV="1">
                <a:off x="3498850" y="2028826"/>
                <a:ext cx="1588" cy="4365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4" name="Line 220"/>
              <p:cNvSpPr>
                <a:spLocks noChangeShapeType="1"/>
              </p:cNvSpPr>
              <p:nvPr/>
            </p:nvSpPr>
            <p:spPr bwMode="auto">
              <a:xfrm flipV="1">
                <a:off x="3535363" y="2101851"/>
                <a:ext cx="1588" cy="36353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5" name="Line 221"/>
              <p:cNvSpPr>
                <a:spLocks noChangeShapeType="1"/>
              </p:cNvSpPr>
              <p:nvPr/>
            </p:nvSpPr>
            <p:spPr bwMode="auto">
              <a:xfrm flipV="1">
                <a:off x="3571875" y="2193926"/>
                <a:ext cx="1588" cy="2714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6" name="Line 222"/>
              <p:cNvSpPr>
                <a:spLocks noChangeShapeType="1"/>
              </p:cNvSpPr>
              <p:nvPr/>
            </p:nvSpPr>
            <p:spPr bwMode="auto">
              <a:xfrm flipH="1" flipV="1">
                <a:off x="3606800" y="2287588"/>
                <a:ext cx="1588" cy="17780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7" name="Line 223"/>
              <p:cNvSpPr>
                <a:spLocks noChangeShapeType="1"/>
              </p:cNvSpPr>
              <p:nvPr/>
            </p:nvSpPr>
            <p:spPr bwMode="auto">
              <a:xfrm flipV="1">
                <a:off x="3643313" y="2397126"/>
                <a:ext cx="1588" cy="68263"/>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8" name="Line 224"/>
              <p:cNvSpPr>
                <a:spLocks noChangeShapeType="1"/>
              </p:cNvSpPr>
              <p:nvPr/>
            </p:nvSpPr>
            <p:spPr bwMode="auto">
              <a:xfrm flipH="1" flipV="1">
                <a:off x="3179763" y="2413001"/>
                <a:ext cx="3175" cy="523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grpSp>
      <p:grpSp>
        <p:nvGrpSpPr>
          <p:cNvPr id="26" name="Group 326"/>
          <p:cNvGrpSpPr/>
          <p:nvPr/>
        </p:nvGrpSpPr>
        <p:grpSpPr>
          <a:xfrm>
            <a:off x="14288" y="3022601"/>
            <a:ext cx="565150" cy="749300"/>
            <a:chOff x="14288" y="3022601"/>
            <a:chExt cx="565150" cy="749300"/>
          </a:xfrm>
        </p:grpSpPr>
        <p:sp>
          <p:nvSpPr>
            <p:cNvPr id="42166" name="Line 182"/>
            <p:cNvSpPr>
              <a:spLocks noChangeShapeType="1"/>
            </p:cNvSpPr>
            <p:nvPr/>
          </p:nvSpPr>
          <p:spPr bwMode="auto">
            <a:xfrm>
              <a:off x="265113" y="3022601"/>
              <a:ext cx="1588" cy="431800"/>
            </a:xfrm>
            <a:prstGeom prst="line">
              <a:avLst/>
            </a:prstGeom>
            <a:noFill/>
            <a:ln w="28575">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09" name="Rectangle 225"/>
            <p:cNvSpPr>
              <a:spLocks noChangeArrowheads="1"/>
            </p:cNvSpPr>
            <p:nvPr/>
          </p:nvSpPr>
          <p:spPr bwMode="auto">
            <a:xfrm>
              <a:off x="41275" y="3449638"/>
              <a:ext cx="538163"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Content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210" name="Rectangle 226"/>
            <p:cNvSpPr>
              <a:spLocks noChangeArrowheads="1"/>
            </p:cNvSpPr>
            <p:nvPr/>
          </p:nvSpPr>
          <p:spPr bwMode="auto">
            <a:xfrm>
              <a:off x="14288" y="3602038"/>
              <a:ext cx="557213"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available</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7" name="Group 330"/>
          <p:cNvGrpSpPr/>
          <p:nvPr/>
        </p:nvGrpSpPr>
        <p:grpSpPr>
          <a:xfrm>
            <a:off x="695325" y="3036888"/>
            <a:ext cx="644407" cy="735013"/>
            <a:chOff x="695325" y="3036888"/>
            <a:chExt cx="644407" cy="735013"/>
          </a:xfrm>
        </p:grpSpPr>
        <p:sp>
          <p:nvSpPr>
            <p:cNvPr id="42164" name="Line 180"/>
            <p:cNvSpPr>
              <a:spLocks noChangeShapeType="1"/>
            </p:cNvSpPr>
            <p:nvPr/>
          </p:nvSpPr>
          <p:spPr bwMode="auto">
            <a:xfrm>
              <a:off x="890588" y="3036888"/>
              <a:ext cx="1588" cy="431800"/>
            </a:xfrm>
            <a:prstGeom prst="line">
              <a:avLst/>
            </a:pr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13" name="Rectangle 229"/>
            <p:cNvSpPr>
              <a:spLocks noChangeArrowheads="1"/>
            </p:cNvSpPr>
            <p:nvPr/>
          </p:nvSpPr>
          <p:spPr bwMode="auto">
            <a:xfrm>
              <a:off x="695325" y="3449638"/>
              <a:ext cx="64440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0000"/>
                  </a:solidFill>
                  <a:effectLst/>
                  <a:latin typeface="Arial" pitchFamily="34" charset="0"/>
                  <a:cs typeface="Arial" pitchFamily="34" charset="0"/>
                </a:rPr>
                <a:t>Prefetching</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216" name="Rectangle 232"/>
            <p:cNvSpPr>
              <a:spLocks noChangeArrowheads="1"/>
            </p:cNvSpPr>
            <p:nvPr/>
          </p:nvSpPr>
          <p:spPr bwMode="auto">
            <a:xfrm>
              <a:off x="915988" y="3602038"/>
              <a:ext cx="303213"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start</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8" name="Group 331"/>
          <p:cNvGrpSpPr/>
          <p:nvPr/>
        </p:nvGrpSpPr>
        <p:grpSpPr>
          <a:xfrm>
            <a:off x="3432175" y="3036888"/>
            <a:ext cx="693738" cy="735013"/>
            <a:chOff x="3432175" y="3036888"/>
            <a:chExt cx="693738" cy="735013"/>
          </a:xfrm>
        </p:grpSpPr>
        <p:sp>
          <p:nvSpPr>
            <p:cNvPr id="42165" name="Line 181"/>
            <p:cNvSpPr>
              <a:spLocks noChangeShapeType="1"/>
            </p:cNvSpPr>
            <p:nvPr/>
          </p:nvSpPr>
          <p:spPr bwMode="auto">
            <a:xfrm>
              <a:off x="3679825" y="3036888"/>
              <a:ext cx="1588" cy="431800"/>
            </a:xfrm>
            <a:prstGeom prst="line">
              <a:avLst/>
            </a:pr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17" name="Rectangle 233"/>
            <p:cNvSpPr>
              <a:spLocks noChangeArrowheads="1"/>
            </p:cNvSpPr>
            <p:nvPr/>
          </p:nvSpPr>
          <p:spPr bwMode="auto">
            <a:xfrm>
              <a:off x="3432175" y="3449638"/>
              <a:ext cx="64440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0000"/>
                  </a:solidFill>
                  <a:effectLst/>
                  <a:latin typeface="Arial" pitchFamily="34" charset="0"/>
                  <a:cs typeface="Arial" pitchFamily="34" charset="0"/>
                </a:rPr>
                <a:t>Prefetching</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220" name="Rectangle 236"/>
            <p:cNvSpPr>
              <a:spLocks noChangeArrowheads="1"/>
            </p:cNvSpPr>
            <p:nvPr/>
          </p:nvSpPr>
          <p:spPr bwMode="auto">
            <a:xfrm>
              <a:off x="3481388" y="3602038"/>
              <a:ext cx="644525"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completed</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9" name="Group 332"/>
          <p:cNvGrpSpPr/>
          <p:nvPr/>
        </p:nvGrpSpPr>
        <p:grpSpPr>
          <a:xfrm>
            <a:off x="896937" y="1679575"/>
            <a:ext cx="2790825" cy="219076"/>
            <a:chOff x="890588" y="1719263"/>
            <a:chExt cx="2790825" cy="219076"/>
          </a:xfrm>
        </p:grpSpPr>
        <p:sp>
          <p:nvSpPr>
            <p:cNvPr id="42223" name="Line 239"/>
            <p:cNvSpPr>
              <a:spLocks noChangeShapeType="1"/>
            </p:cNvSpPr>
            <p:nvPr/>
          </p:nvSpPr>
          <p:spPr bwMode="auto">
            <a:xfrm>
              <a:off x="890588" y="1817688"/>
              <a:ext cx="1588" cy="120650"/>
            </a:xfrm>
            <a:prstGeom prst="line">
              <a:avLst/>
            </a:prstGeom>
            <a:no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24" name="Line 240"/>
            <p:cNvSpPr>
              <a:spLocks noChangeShapeType="1"/>
            </p:cNvSpPr>
            <p:nvPr/>
          </p:nvSpPr>
          <p:spPr bwMode="auto">
            <a:xfrm>
              <a:off x="3679825" y="1812926"/>
              <a:ext cx="1588" cy="125413"/>
            </a:xfrm>
            <a:prstGeom prst="line">
              <a:avLst/>
            </a:prstGeom>
            <a:noFill/>
            <a:ln w="158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25" name="Line 241"/>
            <p:cNvSpPr>
              <a:spLocks noChangeShapeType="1"/>
            </p:cNvSpPr>
            <p:nvPr/>
          </p:nvSpPr>
          <p:spPr bwMode="auto">
            <a:xfrm>
              <a:off x="1003300" y="1885951"/>
              <a:ext cx="2562225" cy="1588"/>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26" name="Freeform 242"/>
            <p:cNvSpPr>
              <a:spLocks/>
            </p:cNvSpPr>
            <p:nvPr/>
          </p:nvSpPr>
          <p:spPr bwMode="auto">
            <a:xfrm>
              <a:off x="890588" y="1843088"/>
              <a:ext cx="122238" cy="82550"/>
            </a:xfrm>
            <a:custGeom>
              <a:avLst/>
              <a:gdLst/>
              <a:ahLst/>
              <a:cxnLst>
                <a:cxn ang="0">
                  <a:pos x="155" y="104"/>
                </a:cxn>
                <a:cxn ang="0">
                  <a:pos x="0" y="53"/>
                </a:cxn>
                <a:cxn ang="0">
                  <a:pos x="155" y="0"/>
                </a:cxn>
                <a:cxn ang="0">
                  <a:pos x="155" y="104"/>
                </a:cxn>
              </a:cxnLst>
              <a:rect l="0" t="0" r="r" b="b"/>
              <a:pathLst>
                <a:path w="155" h="104">
                  <a:moveTo>
                    <a:pt x="155" y="104"/>
                  </a:moveTo>
                  <a:lnTo>
                    <a:pt x="0" y="53"/>
                  </a:lnTo>
                  <a:lnTo>
                    <a:pt x="155" y="0"/>
                  </a:lnTo>
                  <a:lnTo>
                    <a:pt x="155" y="10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27" name="Freeform 243"/>
            <p:cNvSpPr>
              <a:spLocks/>
            </p:cNvSpPr>
            <p:nvPr/>
          </p:nvSpPr>
          <p:spPr bwMode="auto">
            <a:xfrm>
              <a:off x="3556000" y="1843088"/>
              <a:ext cx="123825" cy="82550"/>
            </a:xfrm>
            <a:custGeom>
              <a:avLst/>
              <a:gdLst/>
              <a:ahLst/>
              <a:cxnLst>
                <a:cxn ang="0">
                  <a:pos x="0" y="0"/>
                </a:cxn>
                <a:cxn ang="0">
                  <a:pos x="155" y="53"/>
                </a:cxn>
                <a:cxn ang="0">
                  <a:pos x="0" y="104"/>
                </a:cxn>
                <a:cxn ang="0">
                  <a:pos x="0" y="0"/>
                </a:cxn>
              </a:cxnLst>
              <a:rect l="0" t="0" r="r" b="b"/>
              <a:pathLst>
                <a:path w="155" h="104">
                  <a:moveTo>
                    <a:pt x="0" y="0"/>
                  </a:moveTo>
                  <a:lnTo>
                    <a:pt x="155" y="53"/>
                  </a:lnTo>
                  <a:lnTo>
                    <a:pt x="0" y="104"/>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28" name="Rectangle 244"/>
            <p:cNvSpPr>
              <a:spLocks noChangeArrowheads="1"/>
            </p:cNvSpPr>
            <p:nvPr/>
          </p:nvSpPr>
          <p:spPr bwMode="auto">
            <a:xfrm>
              <a:off x="1846263" y="1719263"/>
              <a:ext cx="103073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dirty="0" smtClean="0">
                  <a:ln>
                    <a:noFill/>
                  </a:ln>
                  <a:solidFill>
                    <a:srgbClr val="FF0000"/>
                  </a:solidFill>
                  <a:effectLst/>
                  <a:latin typeface="Arial" pitchFamily="34" charset="0"/>
                  <a:cs typeface="Arial" pitchFamily="34" charset="0"/>
                </a:rPr>
                <a:t>Prefetching SLA </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0" name="Group 329"/>
          <p:cNvGrpSpPr/>
          <p:nvPr/>
        </p:nvGrpSpPr>
        <p:grpSpPr>
          <a:xfrm>
            <a:off x="296863" y="1387476"/>
            <a:ext cx="3081338" cy="2384425"/>
            <a:chOff x="296863" y="1387476"/>
            <a:chExt cx="3081338" cy="2384425"/>
          </a:xfrm>
        </p:grpSpPr>
        <p:sp>
          <p:nvSpPr>
            <p:cNvPr id="42144" name="Rectangle 160"/>
            <p:cNvSpPr>
              <a:spLocks noChangeArrowheads="1"/>
            </p:cNvSpPr>
            <p:nvPr/>
          </p:nvSpPr>
          <p:spPr bwMode="auto">
            <a:xfrm>
              <a:off x="1268413" y="1387476"/>
              <a:ext cx="1158875" cy="174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rgbClr val="3366FF"/>
                  </a:solidFill>
                  <a:effectLst/>
                  <a:latin typeface="Arial" pitchFamily="34" charset="0"/>
                  <a:cs typeface="Arial" pitchFamily="34" charset="0"/>
                </a:rPr>
                <a:t>Downloading time</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162" name="Line 178"/>
            <p:cNvSpPr>
              <a:spLocks noChangeShapeType="1"/>
            </p:cNvSpPr>
            <p:nvPr/>
          </p:nvSpPr>
          <p:spPr bwMode="auto">
            <a:xfrm>
              <a:off x="619125" y="3036888"/>
              <a:ext cx="1588" cy="431800"/>
            </a:xfrm>
            <a:prstGeom prst="line">
              <a:avLst/>
            </a:prstGeom>
            <a:noFill/>
            <a:ln w="28575">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63" name="Line 179"/>
            <p:cNvSpPr>
              <a:spLocks noChangeShapeType="1"/>
            </p:cNvSpPr>
            <p:nvPr/>
          </p:nvSpPr>
          <p:spPr bwMode="auto">
            <a:xfrm>
              <a:off x="2852738" y="3036888"/>
              <a:ext cx="1588" cy="431800"/>
            </a:xfrm>
            <a:prstGeom prst="line">
              <a:avLst/>
            </a:prstGeom>
            <a:noFill/>
            <a:ln w="28575">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11" name="Rectangle 227"/>
            <p:cNvSpPr>
              <a:spLocks noChangeArrowheads="1"/>
            </p:cNvSpPr>
            <p:nvPr/>
          </p:nvSpPr>
          <p:spPr bwMode="auto">
            <a:xfrm>
              <a:off x="296863" y="2730501"/>
              <a:ext cx="763588"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Download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212" name="Rectangle 228"/>
            <p:cNvSpPr>
              <a:spLocks noChangeArrowheads="1"/>
            </p:cNvSpPr>
            <p:nvPr/>
          </p:nvSpPr>
          <p:spPr bwMode="auto">
            <a:xfrm>
              <a:off x="455613" y="2882901"/>
              <a:ext cx="303213"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start</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221" name="Rectangle 237"/>
            <p:cNvSpPr>
              <a:spLocks noChangeArrowheads="1"/>
            </p:cNvSpPr>
            <p:nvPr/>
          </p:nvSpPr>
          <p:spPr bwMode="auto">
            <a:xfrm>
              <a:off x="2614613" y="3449638"/>
              <a:ext cx="763588"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Download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222" name="Rectangle 238"/>
            <p:cNvSpPr>
              <a:spLocks noChangeArrowheads="1"/>
            </p:cNvSpPr>
            <p:nvPr/>
          </p:nvSpPr>
          <p:spPr bwMode="auto">
            <a:xfrm>
              <a:off x="2603500" y="3602038"/>
              <a:ext cx="644525" cy="169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smtClean="0">
                  <a:ln>
                    <a:noFill/>
                  </a:ln>
                  <a:solidFill>
                    <a:srgbClr val="000000"/>
                  </a:solidFill>
                  <a:effectLst/>
                  <a:latin typeface="Arial" pitchFamily="34" charset="0"/>
                  <a:cs typeface="Arial" pitchFamily="34" charset="0"/>
                </a:rPr>
                <a:t>completed</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232" name="Line 248"/>
            <p:cNvSpPr>
              <a:spLocks noChangeShapeType="1"/>
            </p:cNvSpPr>
            <p:nvPr/>
          </p:nvSpPr>
          <p:spPr bwMode="auto">
            <a:xfrm>
              <a:off x="725488" y="1579563"/>
              <a:ext cx="1995488" cy="3175"/>
            </a:xfrm>
            <a:prstGeom prst="line">
              <a:avLst/>
            </a:pr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33" name="Freeform 249"/>
            <p:cNvSpPr>
              <a:spLocks/>
            </p:cNvSpPr>
            <p:nvPr/>
          </p:nvSpPr>
          <p:spPr bwMode="auto">
            <a:xfrm>
              <a:off x="611188" y="1538288"/>
              <a:ext cx="123825" cy="82550"/>
            </a:xfrm>
            <a:custGeom>
              <a:avLst/>
              <a:gdLst/>
              <a:ahLst/>
              <a:cxnLst>
                <a:cxn ang="0">
                  <a:pos x="156" y="102"/>
                </a:cxn>
                <a:cxn ang="0">
                  <a:pos x="0" y="51"/>
                </a:cxn>
                <a:cxn ang="0">
                  <a:pos x="156" y="0"/>
                </a:cxn>
                <a:cxn ang="0">
                  <a:pos x="156" y="102"/>
                </a:cxn>
              </a:cxnLst>
              <a:rect l="0" t="0" r="r" b="b"/>
              <a:pathLst>
                <a:path w="156" h="102">
                  <a:moveTo>
                    <a:pt x="156" y="102"/>
                  </a:moveTo>
                  <a:lnTo>
                    <a:pt x="0" y="51"/>
                  </a:lnTo>
                  <a:lnTo>
                    <a:pt x="156" y="0"/>
                  </a:lnTo>
                  <a:lnTo>
                    <a:pt x="156" y="10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34" name="Freeform 250"/>
            <p:cNvSpPr>
              <a:spLocks/>
            </p:cNvSpPr>
            <p:nvPr/>
          </p:nvSpPr>
          <p:spPr bwMode="auto">
            <a:xfrm>
              <a:off x="2709863" y="1543051"/>
              <a:ext cx="123825" cy="82550"/>
            </a:xfrm>
            <a:custGeom>
              <a:avLst/>
              <a:gdLst/>
              <a:ahLst/>
              <a:cxnLst>
                <a:cxn ang="0">
                  <a:pos x="0" y="0"/>
                </a:cxn>
                <a:cxn ang="0">
                  <a:pos x="156" y="53"/>
                </a:cxn>
                <a:cxn ang="0">
                  <a:pos x="0" y="104"/>
                </a:cxn>
                <a:cxn ang="0">
                  <a:pos x="0" y="0"/>
                </a:cxn>
              </a:cxnLst>
              <a:rect l="0" t="0" r="r" b="b"/>
              <a:pathLst>
                <a:path w="156" h="104">
                  <a:moveTo>
                    <a:pt x="0" y="0"/>
                  </a:moveTo>
                  <a:lnTo>
                    <a:pt x="156" y="53"/>
                  </a:lnTo>
                  <a:lnTo>
                    <a:pt x="0" y="104"/>
                  </a:lnTo>
                  <a:lnTo>
                    <a:pt x="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35" name="Line 251"/>
            <p:cNvSpPr>
              <a:spLocks noChangeShapeType="1"/>
            </p:cNvSpPr>
            <p:nvPr/>
          </p:nvSpPr>
          <p:spPr bwMode="auto">
            <a:xfrm>
              <a:off x="611188" y="1489076"/>
              <a:ext cx="1588" cy="180975"/>
            </a:xfrm>
            <a:prstGeom prst="line">
              <a:avLst/>
            </a:prstGeom>
            <a:noFill/>
            <a:ln w="15875">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36" name="Line 252"/>
            <p:cNvSpPr>
              <a:spLocks noChangeShapeType="1"/>
            </p:cNvSpPr>
            <p:nvPr/>
          </p:nvSpPr>
          <p:spPr bwMode="auto">
            <a:xfrm>
              <a:off x="2833688" y="1489076"/>
              <a:ext cx="1588" cy="180975"/>
            </a:xfrm>
            <a:prstGeom prst="line">
              <a:avLst/>
            </a:prstGeom>
            <a:noFill/>
            <a:ln w="15875">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grpSp>
      <p:grpSp>
        <p:nvGrpSpPr>
          <p:cNvPr id="31" name="Group 328"/>
          <p:cNvGrpSpPr/>
          <p:nvPr/>
        </p:nvGrpSpPr>
        <p:grpSpPr>
          <a:xfrm>
            <a:off x="1158875" y="2281238"/>
            <a:ext cx="2232026" cy="557213"/>
            <a:chOff x="1158875" y="2281238"/>
            <a:chExt cx="2232026" cy="557213"/>
          </a:xfrm>
        </p:grpSpPr>
        <p:sp>
          <p:nvSpPr>
            <p:cNvPr id="42237" name="Rectangle 253"/>
            <p:cNvSpPr>
              <a:spLocks noChangeArrowheads="1"/>
            </p:cNvSpPr>
            <p:nvPr/>
          </p:nvSpPr>
          <p:spPr bwMode="auto">
            <a:xfrm>
              <a:off x="1647825" y="2663826"/>
              <a:ext cx="12663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000" b="1" dirty="0" smtClean="0">
                  <a:solidFill>
                    <a:srgbClr val="FF0000"/>
                  </a:solidFill>
                  <a:latin typeface="Arial" pitchFamily="34" charset="0"/>
                  <a:cs typeface="Arial" pitchFamily="34" charset="0"/>
                </a:rPr>
                <a:t>∑</a:t>
              </a:r>
              <a:r>
                <a:rPr kumimoji="0" lang="sv-SE" sz="1000" b="1" i="0" u="none" strike="noStrike" cap="none" normalizeH="0" baseline="0" dirty="0" smtClean="0">
                  <a:ln>
                    <a:noFill/>
                  </a:ln>
                  <a:solidFill>
                    <a:srgbClr val="FF0000"/>
                  </a:solidFill>
                  <a:effectLst/>
                  <a:latin typeface="Arial" pitchFamily="34" charset="0"/>
                  <a:cs typeface="Arial" pitchFamily="34" charset="0"/>
                </a:rPr>
                <a:t> </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238" name="Rectangle 254"/>
            <p:cNvSpPr>
              <a:spLocks noChangeArrowheads="1"/>
            </p:cNvSpPr>
            <p:nvPr/>
          </p:nvSpPr>
          <p:spPr bwMode="auto">
            <a:xfrm>
              <a:off x="1758950" y="2663826"/>
              <a:ext cx="169863" cy="174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smtClean="0">
                  <a:ln>
                    <a:noFill/>
                  </a:ln>
                  <a:solidFill>
                    <a:srgbClr val="FF0000"/>
                  </a:solidFill>
                  <a:effectLst/>
                  <a:latin typeface="Arial" pitchFamily="34" charset="0"/>
                  <a:cs typeface="Arial" pitchFamily="34" charset="0"/>
                </a:rPr>
                <a:t>= </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239" name="Rectangle 255"/>
            <p:cNvSpPr>
              <a:spLocks noChangeArrowheads="1"/>
            </p:cNvSpPr>
            <p:nvPr/>
          </p:nvSpPr>
          <p:spPr bwMode="auto">
            <a:xfrm>
              <a:off x="1868488" y="2663826"/>
              <a:ext cx="100187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000" b="1" i="0" u="none" strike="noStrike" cap="none" normalizeH="0" baseline="0" dirty="0" smtClean="0">
                  <a:ln>
                    <a:noFill/>
                  </a:ln>
                  <a:solidFill>
                    <a:srgbClr val="FF0000"/>
                  </a:solidFill>
                  <a:effectLst/>
                  <a:latin typeface="Arial" pitchFamily="34" charset="0"/>
                  <a:cs typeface="Arial" pitchFamily="34" charset="0"/>
                </a:rPr>
                <a:t>Prefetching </a:t>
              </a:r>
              <a:r>
                <a:rPr lang="en-US" sz="1000" b="1" dirty="0" smtClean="0">
                  <a:solidFill>
                    <a:srgbClr val="FF0000"/>
                  </a:solidFill>
                  <a:latin typeface="Arial" pitchFamily="34" charset="0"/>
                  <a:cs typeface="Arial" pitchFamily="34" charset="0"/>
                </a:rPr>
                <a:t>cost</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242" name="Line 258"/>
            <p:cNvSpPr>
              <a:spLocks noChangeShapeType="1"/>
            </p:cNvSpPr>
            <p:nvPr/>
          </p:nvSpPr>
          <p:spPr bwMode="auto">
            <a:xfrm flipH="1">
              <a:off x="2797175" y="2405063"/>
              <a:ext cx="493713" cy="254000"/>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43" name="Freeform 259"/>
            <p:cNvSpPr>
              <a:spLocks/>
            </p:cNvSpPr>
            <p:nvPr/>
          </p:nvSpPr>
          <p:spPr bwMode="auto">
            <a:xfrm>
              <a:off x="3262313" y="2352676"/>
              <a:ext cx="128588" cy="92075"/>
            </a:xfrm>
            <a:custGeom>
              <a:avLst/>
              <a:gdLst/>
              <a:ahLst/>
              <a:cxnLst>
                <a:cxn ang="0">
                  <a:pos x="0" y="25"/>
                </a:cxn>
                <a:cxn ang="0">
                  <a:pos x="162" y="0"/>
                </a:cxn>
                <a:cxn ang="0">
                  <a:pos x="48" y="116"/>
                </a:cxn>
                <a:cxn ang="0">
                  <a:pos x="0" y="25"/>
                </a:cxn>
              </a:cxnLst>
              <a:rect l="0" t="0" r="r" b="b"/>
              <a:pathLst>
                <a:path w="162" h="116">
                  <a:moveTo>
                    <a:pt x="0" y="25"/>
                  </a:moveTo>
                  <a:lnTo>
                    <a:pt x="162" y="0"/>
                  </a:lnTo>
                  <a:lnTo>
                    <a:pt x="48" y="116"/>
                  </a:lnTo>
                  <a:lnTo>
                    <a:pt x="0" y="2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44" name="Line 260"/>
            <p:cNvSpPr>
              <a:spLocks noChangeShapeType="1"/>
            </p:cNvSpPr>
            <p:nvPr/>
          </p:nvSpPr>
          <p:spPr bwMode="auto">
            <a:xfrm>
              <a:off x="1258888" y="2376488"/>
              <a:ext cx="495300" cy="282575"/>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45" name="Freeform 261"/>
            <p:cNvSpPr>
              <a:spLocks/>
            </p:cNvSpPr>
            <p:nvPr/>
          </p:nvSpPr>
          <p:spPr bwMode="auto">
            <a:xfrm>
              <a:off x="1158875" y="2320926"/>
              <a:ext cx="128588" cy="96838"/>
            </a:xfrm>
            <a:custGeom>
              <a:avLst/>
              <a:gdLst/>
              <a:ahLst/>
              <a:cxnLst>
                <a:cxn ang="0">
                  <a:pos x="110" y="121"/>
                </a:cxn>
                <a:cxn ang="0">
                  <a:pos x="0" y="0"/>
                </a:cxn>
                <a:cxn ang="0">
                  <a:pos x="161" y="32"/>
                </a:cxn>
                <a:cxn ang="0">
                  <a:pos x="110" y="121"/>
                </a:cxn>
              </a:cxnLst>
              <a:rect l="0" t="0" r="r" b="b"/>
              <a:pathLst>
                <a:path w="161" h="121">
                  <a:moveTo>
                    <a:pt x="110" y="121"/>
                  </a:moveTo>
                  <a:lnTo>
                    <a:pt x="0" y="0"/>
                  </a:lnTo>
                  <a:lnTo>
                    <a:pt x="161" y="32"/>
                  </a:lnTo>
                  <a:lnTo>
                    <a:pt x="110" y="12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46" name="Line 262"/>
            <p:cNvSpPr>
              <a:spLocks noChangeShapeType="1"/>
            </p:cNvSpPr>
            <p:nvPr/>
          </p:nvSpPr>
          <p:spPr bwMode="auto">
            <a:xfrm flipV="1">
              <a:off x="2255838" y="2393951"/>
              <a:ext cx="1588" cy="228600"/>
            </a:xfrm>
            <a:prstGeom prst="line">
              <a:avLst/>
            </a:pr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47" name="Freeform 263"/>
            <p:cNvSpPr>
              <a:spLocks/>
            </p:cNvSpPr>
            <p:nvPr/>
          </p:nvSpPr>
          <p:spPr bwMode="auto">
            <a:xfrm>
              <a:off x="2212975" y="2281238"/>
              <a:ext cx="82550" cy="123825"/>
            </a:xfrm>
            <a:custGeom>
              <a:avLst/>
              <a:gdLst/>
              <a:ahLst/>
              <a:cxnLst>
                <a:cxn ang="0">
                  <a:pos x="0" y="155"/>
                </a:cxn>
                <a:cxn ang="0">
                  <a:pos x="53" y="0"/>
                </a:cxn>
                <a:cxn ang="0">
                  <a:pos x="104" y="155"/>
                </a:cxn>
                <a:cxn ang="0">
                  <a:pos x="0" y="155"/>
                </a:cxn>
              </a:cxnLst>
              <a:rect l="0" t="0" r="r" b="b"/>
              <a:pathLst>
                <a:path w="104" h="155">
                  <a:moveTo>
                    <a:pt x="0" y="155"/>
                  </a:moveTo>
                  <a:lnTo>
                    <a:pt x="53" y="0"/>
                  </a:lnTo>
                  <a:lnTo>
                    <a:pt x="104" y="155"/>
                  </a:lnTo>
                  <a:lnTo>
                    <a:pt x="0" y="15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grpSp>
      <p:grpSp>
        <p:nvGrpSpPr>
          <p:cNvPr id="41984" name="Group 325"/>
          <p:cNvGrpSpPr/>
          <p:nvPr/>
        </p:nvGrpSpPr>
        <p:grpSpPr>
          <a:xfrm>
            <a:off x="77788" y="1579563"/>
            <a:ext cx="4357687" cy="1714501"/>
            <a:chOff x="77788" y="1579563"/>
            <a:chExt cx="4357687" cy="1714501"/>
          </a:xfrm>
        </p:grpSpPr>
        <p:sp>
          <p:nvSpPr>
            <p:cNvPr id="42248" name="Rectangle 264"/>
            <p:cNvSpPr>
              <a:spLocks noChangeArrowheads="1"/>
            </p:cNvSpPr>
            <p:nvPr/>
          </p:nvSpPr>
          <p:spPr bwMode="auto">
            <a:xfrm>
              <a:off x="77788" y="2338388"/>
              <a:ext cx="231775" cy="306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700" b="0" i="1" u="none" strike="noStrike" cap="none" normalizeH="0" baseline="0" smtClean="0">
                  <a:ln>
                    <a:noFill/>
                  </a:ln>
                  <a:solidFill>
                    <a:srgbClr val="000000"/>
                  </a:solidFill>
                  <a:effectLst/>
                  <a:latin typeface="Times New Roman" pitchFamily="18" charset="0"/>
                  <a:cs typeface="Arial" pitchFamily="34" charset="0"/>
                </a:rPr>
                <a:t>R</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2145" name="Line 161"/>
            <p:cNvSpPr>
              <a:spLocks noChangeShapeType="1"/>
            </p:cNvSpPr>
            <p:nvPr/>
          </p:nvSpPr>
          <p:spPr bwMode="auto">
            <a:xfrm flipV="1">
              <a:off x="260350" y="3254376"/>
              <a:ext cx="4103688"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46" name="Freeform 162"/>
            <p:cNvSpPr>
              <a:spLocks/>
            </p:cNvSpPr>
            <p:nvPr/>
          </p:nvSpPr>
          <p:spPr bwMode="auto">
            <a:xfrm>
              <a:off x="4352925" y="3213101"/>
              <a:ext cx="82550" cy="80963"/>
            </a:xfrm>
            <a:custGeom>
              <a:avLst/>
              <a:gdLst/>
              <a:ahLst/>
              <a:cxnLst>
                <a:cxn ang="0">
                  <a:pos x="0" y="0"/>
                </a:cxn>
                <a:cxn ang="0">
                  <a:pos x="104" y="51"/>
                </a:cxn>
                <a:cxn ang="0">
                  <a:pos x="0" y="102"/>
                </a:cxn>
                <a:cxn ang="0">
                  <a:pos x="0" y="0"/>
                </a:cxn>
              </a:cxnLst>
              <a:rect l="0" t="0" r="r" b="b"/>
              <a:pathLst>
                <a:path w="104" h="102">
                  <a:moveTo>
                    <a:pt x="0" y="0"/>
                  </a:moveTo>
                  <a:lnTo>
                    <a:pt x="104" y="51"/>
                  </a:lnTo>
                  <a:lnTo>
                    <a:pt x="0" y="10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47" name="Line 163"/>
            <p:cNvSpPr>
              <a:spLocks noChangeShapeType="1"/>
            </p:cNvSpPr>
            <p:nvPr/>
          </p:nvSpPr>
          <p:spPr bwMode="auto">
            <a:xfrm flipV="1">
              <a:off x="266700" y="1652588"/>
              <a:ext cx="1588" cy="16017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48" name="Freeform 164"/>
            <p:cNvSpPr>
              <a:spLocks/>
            </p:cNvSpPr>
            <p:nvPr/>
          </p:nvSpPr>
          <p:spPr bwMode="auto">
            <a:xfrm>
              <a:off x="225425" y="1579563"/>
              <a:ext cx="82550" cy="82550"/>
            </a:xfrm>
            <a:custGeom>
              <a:avLst/>
              <a:gdLst/>
              <a:ahLst/>
              <a:cxnLst>
                <a:cxn ang="0">
                  <a:pos x="0" y="104"/>
                </a:cxn>
                <a:cxn ang="0">
                  <a:pos x="53" y="0"/>
                </a:cxn>
                <a:cxn ang="0">
                  <a:pos x="104" y="104"/>
                </a:cxn>
                <a:cxn ang="0">
                  <a:pos x="0" y="104"/>
                </a:cxn>
              </a:cxnLst>
              <a:rect l="0" t="0" r="r" b="b"/>
              <a:pathLst>
                <a:path w="104" h="104">
                  <a:moveTo>
                    <a:pt x="0" y="104"/>
                  </a:moveTo>
                  <a:lnTo>
                    <a:pt x="53" y="0"/>
                  </a:lnTo>
                  <a:lnTo>
                    <a:pt x="104" y="104"/>
                  </a:lnTo>
                  <a:lnTo>
                    <a:pt x="0" y="1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49" name="Freeform 165"/>
            <p:cNvSpPr>
              <a:spLocks noEditPoints="1"/>
            </p:cNvSpPr>
            <p:nvPr/>
          </p:nvSpPr>
          <p:spPr bwMode="auto">
            <a:xfrm>
              <a:off x="258763" y="2462213"/>
              <a:ext cx="3584575" cy="7938"/>
            </a:xfrm>
            <a:custGeom>
              <a:avLst/>
              <a:gdLst/>
              <a:ahLst/>
              <a:cxnLst>
                <a:cxn ang="0">
                  <a:pos x="7" y="11"/>
                </a:cxn>
                <a:cxn ang="0">
                  <a:pos x="226" y="0"/>
                </a:cxn>
                <a:cxn ang="0">
                  <a:pos x="141" y="10"/>
                </a:cxn>
                <a:cxn ang="0">
                  <a:pos x="368" y="2"/>
                </a:cxn>
                <a:cxn ang="0">
                  <a:pos x="277" y="7"/>
                </a:cxn>
                <a:cxn ang="0">
                  <a:pos x="508" y="7"/>
                </a:cxn>
                <a:cxn ang="0">
                  <a:pos x="416" y="2"/>
                </a:cxn>
                <a:cxn ang="0">
                  <a:pos x="644" y="10"/>
                </a:cxn>
                <a:cxn ang="0">
                  <a:pos x="559" y="0"/>
                </a:cxn>
                <a:cxn ang="0">
                  <a:pos x="778" y="11"/>
                </a:cxn>
                <a:cxn ang="0">
                  <a:pos x="836" y="0"/>
                </a:cxn>
                <a:cxn ang="0">
                  <a:pos x="834" y="11"/>
                </a:cxn>
                <a:cxn ang="0">
                  <a:pos x="1056" y="2"/>
                </a:cxn>
                <a:cxn ang="0">
                  <a:pos x="968" y="8"/>
                </a:cxn>
                <a:cxn ang="0">
                  <a:pos x="1199" y="3"/>
                </a:cxn>
                <a:cxn ang="0">
                  <a:pos x="1108" y="3"/>
                </a:cxn>
                <a:cxn ang="0">
                  <a:pos x="1336" y="8"/>
                </a:cxn>
                <a:cxn ang="0">
                  <a:pos x="1248" y="2"/>
                </a:cxn>
                <a:cxn ang="0">
                  <a:pos x="1471" y="11"/>
                </a:cxn>
                <a:cxn ang="0">
                  <a:pos x="1389" y="0"/>
                </a:cxn>
                <a:cxn ang="0">
                  <a:pos x="1527" y="11"/>
                </a:cxn>
                <a:cxn ang="0">
                  <a:pos x="1746" y="0"/>
                </a:cxn>
                <a:cxn ang="0">
                  <a:pos x="1661" y="10"/>
                </a:cxn>
                <a:cxn ang="0">
                  <a:pos x="1888" y="2"/>
                </a:cxn>
                <a:cxn ang="0">
                  <a:pos x="1797" y="7"/>
                </a:cxn>
                <a:cxn ang="0">
                  <a:pos x="2028" y="7"/>
                </a:cxn>
                <a:cxn ang="0">
                  <a:pos x="1938" y="2"/>
                </a:cxn>
                <a:cxn ang="0">
                  <a:pos x="2164" y="10"/>
                </a:cxn>
                <a:cxn ang="0">
                  <a:pos x="2080" y="0"/>
                </a:cxn>
                <a:cxn ang="0">
                  <a:pos x="2298" y="11"/>
                </a:cxn>
                <a:cxn ang="0">
                  <a:pos x="2356" y="0"/>
                </a:cxn>
                <a:cxn ang="0">
                  <a:pos x="2354" y="11"/>
                </a:cxn>
                <a:cxn ang="0">
                  <a:pos x="2576" y="2"/>
                </a:cxn>
                <a:cxn ang="0">
                  <a:pos x="2488" y="8"/>
                </a:cxn>
                <a:cxn ang="0">
                  <a:pos x="2719" y="3"/>
                </a:cxn>
                <a:cxn ang="0">
                  <a:pos x="2628" y="3"/>
                </a:cxn>
                <a:cxn ang="0">
                  <a:pos x="2856" y="8"/>
                </a:cxn>
                <a:cxn ang="0">
                  <a:pos x="2768" y="2"/>
                </a:cxn>
                <a:cxn ang="0">
                  <a:pos x="2992" y="11"/>
                </a:cxn>
                <a:cxn ang="0">
                  <a:pos x="2909" y="0"/>
                </a:cxn>
                <a:cxn ang="0">
                  <a:pos x="3047" y="11"/>
                </a:cxn>
                <a:cxn ang="0">
                  <a:pos x="3266" y="0"/>
                </a:cxn>
                <a:cxn ang="0">
                  <a:pos x="3181" y="10"/>
                </a:cxn>
                <a:cxn ang="0">
                  <a:pos x="3408" y="2"/>
                </a:cxn>
                <a:cxn ang="0">
                  <a:pos x="3317" y="7"/>
                </a:cxn>
                <a:cxn ang="0">
                  <a:pos x="3548" y="7"/>
                </a:cxn>
                <a:cxn ang="0">
                  <a:pos x="3458" y="2"/>
                </a:cxn>
                <a:cxn ang="0">
                  <a:pos x="3685" y="10"/>
                </a:cxn>
                <a:cxn ang="0">
                  <a:pos x="3600" y="0"/>
                </a:cxn>
                <a:cxn ang="0">
                  <a:pos x="3820" y="11"/>
                </a:cxn>
                <a:cxn ang="0">
                  <a:pos x="3877" y="0"/>
                </a:cxn>
                <a:cxn ang="0">
                  <a:pos x="3874" y="11"/>
                </a:cxn>
                <a:cxn ang="0">
                  <a:pos x="4098" y="2"/>
                </a:cxn>
                <a:cxn ang="0">
                  <a:pos x="4010" y="8"/>
                </a:cxn>
                <a:cxn ang="0">
                  <a:pos x="4239" y="3"/>
                </a:cxn>
                <a:cxn ang="0">
                  <a:pos x="4148" y="3"/>
                </a:cxn>
                <a:cxn ang="0">
                  <a:pos x="4376" y="8"/>
                </a:cxn>
                <a:cxn ang="0">
                  <a:pos x="4288" y="2"/>
                </a:cxn>
                <a:cxn ang="0">
                  <a:pos x="4512" y="11"/>
                </a:cxn>
                <a:cxn ang="0">
                  <a:pos x="4429" y="0"/>
                </a:cxn>
              </a:cxnLst>
              <a:rect l="0" t="0" r="r" b="b"/>
              <a:pathLst>
                <a:path w="4516" h="11">
                  <a:moveTo>
                    <a:pt x="7" y="0"/>
                  </a:moveTo>
                  <a:lnTo>
                    <a:pt x="87" y="0"/>
                  </a:lnTo>
                  <a:lnTo>
                    <a:pt x="90" y="2"/>
                  </a:lnTo>
                  <a:lnTo>
                    <a:pt x="92" y="2"/>
                  </a:lnTo>
                  <a:lnTo>
                    <a:pt x="93" y="3"/>
                  </a:lnTo>
                  <a:lnTo>
                    <a:pt x="93" y="7"/>
                  </a:lnTo>
                  <a:lnTo>
                    <a:pt x="93" y="8"/>
                  </a:lnTo>
                  <a:lnTo>
                    <a:pt x="92" y="10"/>
                  </a:lnTo>
                  <a:lnTo>
                    <a:pt x="90" y="11"/>
                  </a:lnTo>
                  <a:lnTo>
                    <a:pt x="87" y="11"/>
                  </a:lnTo>
                  <a:lnTo>
                    <a:pt x="7" y="11"/>
                  </a:lnTo>
                  <a:lnTo>
                    <a:pt x="4" y="11"/>
                  </a:lnTo>
                  <a:lnTo>
                    <a:pt x="2" y="10"/>
                  </a:lnTo>
                  <a:lnTo>
                    <a:pt x="2" y="8"/>
                  </a:lnTo>
                  <a:lnTo>
                    <a:pt x="0" y="7"/>
                  </a:lnTo>
                  <a:lnTo>
                    <a:pt x="2" y="3"/>
                  </a:lnTo>
                  <a:lnTo>
                    <a:pt x="2" y="2"/>
                  </a:lnTo>
                  <a:lnTo>
                    <a:pt x="4" y="2"/>
                  </a:lnTo>
                  <a:lnTo>
                    <a:pt x="7" y="0"/>
                  </a:lnTo>
                  <a:lnTo>
                    <a:pt x="7" y="0"/>
                  </a:lnTo>
                  <a:close/>
                  <a:moveTo>
                    <a:pt x="144" y="0"/>
                  </a:moveTo>
                  <a:lnTo>
                    <a:pt x="226" y="0"/>
                  </a:lnTo>
                  <a:lnTo>
                    <a:pt x="228" y="2"/>
                  </a:lnTo>
                  <a:lnTo>
                    <a:pt x="229" y="2"/>
                  </a:lnTo>
                  <a:lnTo>
                    <a:pt x="231" y="3"/>
                  </a:lnTo>
                  <a:lnTo>
                    <a:pt x="231" y="7"/>
                  </a:lnTo>
                  <a:lnTo>
                    <a:pt x="231" y="8"/>
                  </a:lnTo>
                  <a:lnTo>
                    <a:pt x="229" y="10"/>
                  </a:lnTo>
                  <a:lnTo>
                    <a:pt x="228" y="11"/>
                  </a:lnTo>
                  <a:lnTo>
                    <a:pt x="226" y="11"/>
                  </a:lnTo>
                  <a:lnTo>
                    <a:pt x="144" y="11"/>
                  </a:lnTo>
                  <a:lnTo>
                    <a:pt x="143" y="11"/>
                  </a:lnTo>
                  <a:lnTo>
                    <a:pt x="141" y="10"/>
                  </a:lnTo>
                  <a:lnTo>
                    <a:pt x="140" y="8"/>
                  </a:lnTo>
                  <a:lnTo>
                    <a:pt x="140" y="7"/>
                  </a:lnTo>
                  <a:lnTo>
                    <a:pt x="140" y="3"/>
                  </a:lnTo>
                  <a:lnTo>
                    <a:pt x="141" y="2"/>
                  </a:lnTo>
                  <a:lnTo>
                    <a:pt x="143" y="2"/>
                  </a:lnTo>
                  <a:lnTo>
                    <a:pt x="144" y="0"/>
                  </a:lnTo>
                  <a:lnTo>
                    <a:pt x="144" y="0"/>
                  </a:lnTo>
                  <a:close/>
                  <a:moveTo>
                    <a:pt x="284" y="0"/>
                  </a:moveTo>
                  <a:lnTo>
                    <a:pt x="364" y="0"/>
                  </a:lnTo>
                  <a:lnTo>
                    <a:pt x="365" y="2"/>
                  </a:lnTo>
                  <a:lnTo>
                    <a:pt x="368" y="2"/>
                  </a:lnTo>
                  <a:lnTo>
                    <a:pt x="368" y="3"/>
                  </a:lnTo>
                  <a:lnTo>
                    <a:pt x="370" y="7"/>
                  </a:lnTo>
                  <a:lnTo>
                    <a:pt x="368" y="8"/>
                  </a:lnTo>
                  <a:lnTo>
                    <a:pt x="368" y="10"/>
                  </a:lnTo>
                  <a:lnTo>
                    <a:pt x="365" y="11"/>
                  </a:lnTo>
                  <a:lnTo>
                    <a:pt x="364" y="11"/>
                  </a:lnTo>
                  <a:lnTo>
                    <a:pt x="284" y="11"/>
                  </a:lnTo>
                  <a:lnTo>
                    <a:pt x="280" y="11"/>
                  </a:lnTo>
                  <a:lnTo>
                    <a:pt x="279" y="10"/>
                  </a:lnTo>
                  <a:lnTo>
                    <a:pt x="277" y="8"/>
                  </a:lnTo>
                  <a:lnTo>
                    <a:pt x="277" y="7"/>
                  </a:lnTo>
                  <a:lnTo>
                    <a:pt x="277" y="3"/>
                  </a:lnTo>
                  <a:lnTo>
                    <a:pt x="279" y="2"/>
                  </a:lnTo>
                  <a:lnTo>
                    <a:pt x="280" y="2"/>
                  </a:lnTo>
                  <a:lnTo>
                    <a:pt x="284" y="0"/>
                  </a:lnTo>
                  <a:lnTo>
                    <a:pt x="284" y="0"/>
                  </a:lnTo>
                  <a:close/>
                  <a:moveTo>
                    <a:pt x="421" y="0"/>
                  </a:moveTo>
                  <a:lnTo>
                    <a:pt x="501" y="0"/>
                  </a:lnTo>
                  <a:lnTo>
                    <a:pt x="504" y="2"/>
                  </a:lnTo>
                  <a:lnTo>
                    <a:pt x="506" y="2"/>
                  </a:lnTo>
                  <a:lnTo>
                    <a:pt x="508" y="3"/>
                  </a:lnTo>
                  <a:lnTo>
                    <a:pt x="508" y="7"/>
                  </a:lnTo>
                  <a:lnTo>
                    <a:pt x="508" y="8"/>
                  </a:lnTo>
                  <a:lnTo>
                    <a:pt x="506" y="10"/>
                  </a:lnTo>
                  <a:lnTo>
                    <a:pt x="504" y="11"/>
                  </a:lnTo>
                  <a:lnTo>
                    <a:pt x="501" y="11"/>
                  </a:lnTo>
                  <a:lnTo>
                    <a:pt x="421" y="11"/>
                  </a:lnTo>
                  <a:lnTo>
                    <a:pt x="420" y="11"/>
                  </a:lnTo>
                  <a:lnTo>
                    <a:pt x="416" y="10"/>
                  </a:lnTo>
                  <a:lnTo>
                    <a:pt x="416" y="8"/>
                  </a:lnTo>
                  <a:lnTo>
                    <a:pt x="415" y="7"/>
                  </a:lnTo>
                  <a:lnTo>
                    <a:pt x="416" y="3"/>
                  </a:lnTo>
                  <a:lnTo>
                    <a:pt x="416" y="2"/>
                  </a:lnTo>
                  <a:lnTo>
                    <a:pt x="420" y="2"/>
                  </a:lnTo>
                  <a:lnTo>
                    <a:pt x="421" y="0"/>
                  </a:lnTo>
                  <a:lnTo>
                    <a:pt x="421" y="0"/>
                  </a:lnTo>
                  <a:close/>
                  <a:moveTo>
                    <a:pt x="559" y="0"/>
                  </a:moveTo>
                  <a:lnTo>
                    <a:pt x="640" y="0"/>
                  </a:lnTo>
                  <a:lnTo>
                    <a:pt x="642" y="2"/>
                  </a:lnTo>
                  <a:lnTo>
                    <a:pt x="644" y="2"/>
                  </a:lnTo>
                  <a:lnTo>
                    <a:pt x="645" y="3"/>
                  </a:lnTo>
                  <a:lnTo>
                    <a:pt x="645" y="7"/>
                  </a:lnTo>
                  <a:lnTo>
                    <a:pt x="645" y="8"/>
                  </a:lnTo>
                  <a:lnTo>
                    <a:pt x="644" y="10"/>
                  </a:lnTo>
                  <a:lnTo>
                    <a:pt x="642" y="11"/>
                  </a:lnTo>
                  <a:lnTo>
                    <a:pt x="640" y="11"/>
                  </a:lnTo>
                  <a:lnTo>
                    <a:pt x="559" y="11"/>
                  </a:lnTo>
                  <a:lnTo>
                    <a:pt x="557" y="11"/>
                  </a:lnTo>
                  <a:lnTo>
                    <a:pt x="556" y="10"/>
                  </a:lnTo>
                  <a:lnTo>
                    <a:pt x="554" y="8"/>
                  </a:lnTo>
                  <a:lnTo>
                    <a:pt x="554" y="7"/>
                  </a:lnTo>
                  <a:lnTo>
                    <a:pt x="554" y="3"/>
                  </a:lnTo>
                  <a:lnTo>
                    <a:pt x="556" y="2"/>
                  </a:lnTo>
                  <a:lnTo>
                    <a:pt x="557" y="2"/>
                  </a:lnTo>
                  <a:lnTo>
                    <a:pt x="559" y="0"/>
                  </a:lnTo>
                  <a:lnTo>
                    <a:pt x="559" y="0"/>
                  </a:lnTo>
                  <a:close/>
                  <a:moveTo>
                    <a:pt x="698" y="0"/>
                  </a:moveTo>
                  <a:lnTo>
                    <a:pt x="778" y="0"/>
                  </a:lnTo>
                  <a:lnTo>
                    <a:pt x="781" y="2"/>
                  </a:lnTo>
                  <a:lnTo>
                    <a:pt x="783" y="2"/>
                  </a:lnTo>
                  <a:lnTo>
                    <a:pt x="783" y="3"/>
                  </a:lnTo>
                  <a:lnTo>
                    <a:pt x="784" y="7"/>
                  </a:lnTo>
                  <a:lnTo>
                    <a:pt x="783" y="8"/>
                  </a:lnTo>
                  <a:lnTo>
                    <a:pt x="783" y="10"/>
                  </a:lnTo>
                  <a:lnTo>
                    <a:pt x="781" y="11"/>
                  </a:lnTo>
                  <a:lnTo>
                    <a:pt x="778" y="11"/>
                  </a:lnTo>
                  <a:lnTo>
                    <a:pt x="698" y="11"/>
                  </a:lnTo>
                  <a:lnTo>
                    <a:pt x="695" y="11"/>
                  </a:lnTo>
                  <a:lnTo>
                    <a:pt x="693" y="10"/>
                  </a:lnTo>
                  <a:lnTo>
                    <a:pt x="692" y="8"/>
                  </a:lnTo>
                  <a:lnTo>
                    <a:pt x="692" y="7"/>
                  </a:lnTo>
                  <a:lnTo>
                    <a:pt x="692" y="3"/>
                  </a:lnTo>
                  <a:lnTo>
                    <a:pt x="693" y="2"/>
                  </a:lnTo>
                  <a:lnTo>
                    <a:pt x="695" y="2"/>
                  </a:lnTo>
                  <a:lnTo>
                    <a:pt x="698" y="0"/>
                  </a:lnTo>
                  <a:lnTo>
                    <a:pt x="698" y="0"/>
                  </a:lnTo>
                  <a:close/>
                  <a:moveTo>
                    <a:pt x="836" y="0"/>
                  </a:moveTo>
                  <a:lnTo>
                    <a:pt x="917" y="0"/>
                  </a:lnTo>
                  <a:lnTo>
                    <a:pt x="919" y="2"/>
                  </a:lnTo>
                  <a:lnTo>
                    <a:pt x="920" y="2"/>
                  </a:lnTo>
                  <a:lnTo>
                    <a:pt x="922" y="3"/>
                  </a:lnTo>
                  <a:lnTo>
                    <a:pt x="922" y="7"/>
                  </a:lnTo>
                  <a:lnTo>
                    <a:pt x="922" y="8"/>
                  </a:lnTo>
                  <a:lnTo>
                    <a:pt x="920" y="10"/>
                  </a:lnTo>
                  <a:lnTo>
                    <a:pt x="919" y="11"/>
                  </a:lnTo>
                  <a:lnTo>
                    <a:pt x="917" y="11"/>
                  </a:lnTo>
                  <a:lnTo>
                    <a:pt x="836" y="11"/>
                  </a:lnTo>
                  <a:lnTo>
                    <a:pt x="834" y="11"/>
                  </a:lnTo>
                  <a:lnTo>
                    <a:pt x="832" y="10"/>
                  </a:lnTo>
                  <a:lnTo>
                    <a:pt x="831" y="8"/>
                  </a:lnTo>
                  <a:lnTo>
                    <a:pt x="831" y="7"/>
                  </a:lnTo>
                  <a:lnTo>
                    <a:pt x="831" y="3"/>
                  </a:lnTo>
                  <a:lnTo>
                    <a:pt x="832" y="2"/>
                  </a:lnTo>
                  <a:lnTo>
                    <a:pt x="834" y="2"/>
                  </a:lnTo>
                  <a:lnTo>
                    <a:pt x="836" y="0"/>
                  </a:lnTo>
                  <a:lnTo>
                    <a:pt x="836" y="0"/>
                  </a:lnTo>
                  <a:close/>
                  <a:moveTo>
                    <a:pt x="975" y="0"/>
                  </a:moveTo>
                  <a:lnTo>
                    <a:pt x="1055" y="0"/>
                  </a:lnTo>
                  <a:lnTo>
                    <a:pt x="1056" y="2"/>
                  </a:lnTo>
                  <a:lnTo>
                    <a:pt x="1058" y="2"/>
                  </a:lnTo>
                  <a:lnTo>
                    <a:pt x="1060" y="3"/>
                  </a:lnTo>
                  <a:lnTo>
                    <a:pt x="1061" y="7"/>
                  </a:lnTo>
                  <a:lnTo>
                    <a:pt x="1060" y="8"/>
                  </a:lnTo>
                  <a:lnTo>
                    <a:pt x="1058" y="10"/>
                  </a:lnTo>
                  <a:lnTo>
                    <a:pt x="1056" y="11"/>
                  </a:lnTo>
                  <a:lnTo>
                    <a:pt x="1055" y="11"/>
                  </a:lnTo>
                  <a:lnTo>
                    <a:pt x="975" y="11"/>
                  </a:lnTo>
                  <a:lnTo>
                    <a:pt x="972" y="11"/>
                  </a:lnTo>
                  <a:lnTo>
                    <a:pt x="970" y="10"/>
                  </a:lnTo>
                  <a:lnTo>
                    <a:pt x="968" y="8"/>
                  </a:lnTo>
                  <a:lnTo>
                    <a:pt x="968" y="7"/>
                  </a:lnTo>
                  <a:lnTo>
                    <a:pt x="968" y="3"/>
                  </a:lnTo>
                  <a:lnTo>
                    <a:pt x="970" y="2"/>
                  </a:lnTo>
                  <a:lnTo>
                    <a:pt x="972" y="2"/>
                  </a:lnTo>
                  <a:lnTo>
                    <a:pt x="975" y="0"/>
                  </a:lnTo>
                  <a:lnTo>
                    <a:pt x="975" y="0"/>
                  </a:lnTo>
                  <a:close/>
                  <a:moveTo>
                    <a:pt x="1112" y="0"/>
                  </a:moveTo>
                  <a:lnTo>
                    <a:pt x="1192" y="0"/>
                  </a:lnTo>
                  <a:lnTo>
                    <a:pt x="1196" y="2"/>
                  </a:lnTo>
                  <a:lnTo>
                    <a:pt x="1197" y="2"/>
                  </a:lnTo>
                  <a:lnTo>
                    <a:pt x="1199" y="3"/>
                  </a:lnTo>
                  <a:lnTo>
                    <a:pt x="1199" y="7"/>
                  </a:lnTo>
                  <a:lnTo>
                    <a:pt x="1199" y="8"/>
                  </a:lnTo>
                  <a:lnTo>
                    <a:pt x="1197" y="10"/>
                  </a:lnTo>
                  <a:lnTo>
                    <a:pt x="1196" y="11"/>
                  </a:lnTo>
                  <a:lnTo>
                    <a:pt x="1192" y="11"/>
                  </a:lnTo>
                  <a:lnTo>
                    <a:pt x="1112" y="11"/>
                  </a:lnTo>
                  <a:lnTo>
                    <a:pt x="1109" y="11"/>
                  </a:lnTo>
                  <a:lnTo>
                    <a:pt x="1108" y="10"/>
                  </a:lnTo>
                  <a:lnTo>
                    <a:pt x="1108" y="8"/>
                  </a:lnTo>
                  <a:lnTo>
                    <a:pt x="1106" y="7"/>
                  </a:lnTo>
                  <a:lnTo>
                    <a:pt x="1108" y="3"/>
                  </a:lnTo>
                  <a:lnTo>
                    <a:pt x="1108" y="2"/>
                  </a:lnTo>
                  <a:lnTo>
                    <a:pt x="1109" y="2"/>
                  </a:lnTo>
                  <a:lnTo>
                    <a:pt x="1112" y="0"/>
                  </a:lnTo>
                  <a:lnTo>
                    <a:pt x="1112" y="0"/>
                  </a:lnTo>
                  <a:close/>
                  <a:moveTo>
                    <a:pt x="1250" y="0"/>
                  </a:moveTo>
                  <a:lnTo>
                    <a:pt x="1332" y="0"/>
                  </a:lnTo>
                  <a:lnTo>
                    <a:pt x="1333" y="2"/>
                  </a:lnTo>
                  <a:lnTo>
                    <a:pt x="1335" y="2"/>
                  </a:lnTo>
                  <a:lnTo>
                    <a:pt x="1336" y="3"/>
                  </a:lnTo>
                  <a:lnTo>
                    <a:pt x="1336" y="7"/>
                  </a:lnTo>
                  <a:lnTo>
                    <a:pt x="1336" y="8"/>
                  </a:lnTo>
                  <a:lnTo>
                    <a:pt x="1335" y="10"/>
                  </a:lnTo>
                  <a:lnTo>
                    <a:pt x="1333" y="11"/>
                  </a:lnTo>
                  <a:lnTo>
                    <a:pt x="1332" y="11"/>
                  </a:lnTo>
                  <a:lnTo>
                    <a:pt x="1250" y="11"/>
                  </a:lnTo>
                  <a:lnTo>
                    <a:pt x="1248" y="11"/>
                  </a:lnTo>
                  <a:lnTo>
                    <a:pt x="1247" y="10"/>
                  </a:lnTo>
                  <a:lnTo>
                    <a:pt x="1245" y="8"/>
                  </a:lnTo>
                  <a:lnTo>
                    <a:pt x="1245" y="7"/>
                  </a:lnTo>
                  <a:lnTo>
                    <a:pt x="1245" y="3"/>
                  </a:lnTo>
                  <a:lnTo>
                    <a:pt x="1247" y="2"/>
                  </a:lnTo>
                  <a:lnTo>
                    <a:pt x="1248" y="2"/>
                  </a:lnTo>
                  <a:lnTo>
                    <a:pt x="1250" y="0"/>
                  </a:lnTo>
                  <a:lnTo>
                    <a:pt x="1250" y="0"/>
                  </a:lnTo>
                  <a:close/>
                  <a:moveTo>
                    <a:pt x="1389" y="0"/>
                  </a:moveTo>
                  <a:lnTo>
                    <a:pt x="1469" y="0"/>
                  </a:lnTo>
                  <a:lnTo>
                    <a:pt x="1471" y="2"/>
                  </a:lnTo>
                  <a:lnTo>
                    <a:pt x="1474" y="2"/>
                  </a:lnTo>
                  <a:lnTo>
                    <a:pt x="1474" y="3"/>
                  </a:lnTo>
                  <a:lnTo>
                    <a:pt x="1476" y="7"/>
                  </a:lnTo>
                  <a:lnTo>
                    <a:pt x="1474" y="8"/>
                  </a:lnTo>
                  <a:lnTo>
                    <a:pt x="1474" y="10"/>
                  </a:lnTo>
                  <a:lnTo>
                    <a:pt x="1471" y="11"/>
                  </a:lnTo>
                  <a:lnTo>
                    <a:pt x="1469" y="11"/>
                  </a:lnTo>
                  <a:lnTo>
                    <a:pt x="1389" y="11"/>
                  </a:lnTo>
                  <a:lnTo>
                    <a:pt x="1386" y="11"/>
                  </a:lnTo>
                  <a:lnTo>
                    <a:pt x="1384" y="10"/>
                  </a:lnTo>
                  <a:lnTo>
                    <a:pt x="1383" y="8"/>
                  </a:lnTo>
                  <a:lnTo>
                    <a:pt x="1383" y="7"/>
                  </a:lnTo>
                  <a:lnTo>
                    <a:pt x="1383" y="3"/>
                  </a:lnTo>
                  <a:lnTo>
                    <a:pt x="1384" y="2"/>
                  </a:lnTo>
                  <a:lnTo>
                    <a:pt x="1386" y="2"/>
                  </a:lnTo>
                  <a:lnTo>
                    <a:pt x="1389" y="0"/>
                  </a:lnTo>
                  <a:lnTo>
                    <a:pt x="1389" y="0"/>
                  </a:lnTo>
                  <a:close/>
                  <a:moveTo>
                    <a:pt x="1527" y="0"/>
                  </a:moveTo>
                  <a:lnTo>
                    <a:pt x="1607" y="0"/>
                  </a:lnTo>
                  <a:lnTo>
                    <a:pt x="1610" y="2"/>
                  </a:lnTo>
                  <a:lnTo>
                    <a:pt x="1612" y="2"/>
                  </a:lnTo>
                  <a:lnTo>
                    <a:pt x="1613" y="3"/>
                  </a:lnTo>
                  <a:lnTo>
                    <a:pt x="1613" y="7"/>
                  </a:lnTo>
                  <a:lnTo>
                    <a:pt x="1613" y="8"/>
                  </a:lnTo>
                  <a:lnTo>
                    <a:pt x="1612" y="10"/>
                  </a:lnTo>
                  <a:lnTo>
                    <a:pt x="1610" y="11"/>
                  </a:lnTo>
                  <a:lnTo>
                    <a:pt x="1607" y="11"/>
                  </a:lnTo>
                  <a:lnTo>
                    <a:pt x="1527" y="11"/>
                  </a:lnTo>
                  <a:lnTo>
                    <a:pt x="1525" y="11"/>
                  </a:lnTo>
                  <a:lnTo>
                    <a:pt x="1522" y="10"/>
                  </a:lnTo>
                  <a:lnTo>
                    <a:pt x="1522" y="8"/>
                  </a:lnTo>
                  <a:lnTo>
                    <a:pt x="1520" y="7"/>
                  </a:lnTo>
                  <a:lnTo>
                    <a:pt x="1522" y="3"/>
                  </a:lnTo>
                  <a:lnTo>
                    <a:pt x="1522" y="2"/>
                  </a:lnTo>
                  <a:lnTo>
                    <a:pt x="1525" y="2"/>
                  </a:lnTo>
                  <a:lnTo>
                    <a:pt x="1527" y="0"/>
                  </a:lnTo>
                  <a:lnTo>
                    <a:pt x="1527" y="0"/>
                  </a:lnTo>
                  <a:close/>
                  <a:moveTo>
                    <a:pt x="1664" y="0"/>
                  </a:moveTo>
                  <a:lnTo>
                    <a:pt x="1746" y="0"/>
                  </a:lnTo>
                  <a:lnTo>
                    <a:pt x="1748" y="2"/>
                  </a:lnTo>
                  <a:lnTo>
                    <a:pt x="1749" y="2"/>
                  </a:lnTo>
                  <a:lnTo>
                    <a:pt x="1751" y="3"/>
                  </a:lnTo>
                  <a:lnTo>
                    <a:pt x="1751" y="7"/>
                  </a:lnTo>
                  <a:lnTo>
                    <a:pt x="1751" y="8"/>
                  </a:lnTo>
                  <a:lnTo>
                    <a:pt x="1749" y="10"/>
                  </a:lnTo>
                  <a:lnTo>
                    <a:pt x="1748" y="11"/>
                  </a:lnTo>
                  <a:lnTo>
                    <a:pt x="1746" y="11"/>
                  </a:lnTo>
                  <a:lnTo>
                    <a:pt x="1664" y="11"/>
                  </a:lnTo>
                  <a:lnTo>
                    <a:pt x="1663" y="11"/>
                  </a:lnTo>
                  <a:lnTo>
                    <a:pt x="1661" y="10"/>
                  </a:lnTo>
                  <a:lnTo>
                    <a:pt x="1660" y="8"/>
                  </a:lnTo>
                  <a:lnTo>
                    <a:pt x="1660" y="7"/>
                  </a:lnTo>
                  <a:lnTo>
                    <a:pt x="1660" y="3"/>
                  </a:lnTo>
                  <a:lnTo>
                    <a:pt x="1661" y="2"/>
                  </a:lnTo>
                  <a:lnTo>
                    <a:pt x="1663" y="2"/>
                  </a:lnTo>
                  <a:lnTo>
                    <a:pt x="1664" y="0"/>
                  </a:lnTo>
                  <a:lnTo>
                    <a:pt x="1664" y="0"/>
                  </a:lnTo>
                  <a:close/>
                  <a:moveTo>
                    <a:pt x="1804" y="0"/>
                  </a:moveTo>
                  <a:lnTo>
                    <a:pt x="1884" y="0"/>
                  </a:lnTo>
                  <a:lnTo>
                    <a:pt x="1887" y="2"/>
                  </a:lnTo>
                  <a:lnTo>
                    <a:pt x="1888" y="2"/>
                  </a:lnTo>
                  <a:lnTo>
                    <a:pt x="1888" y="3"/>
                  </a:lnTo>
                  <a:lnTo>
                    <a:pt x="1890" y="7"/>
                  </a:lnTo>
                  <a:lnTo>
                    <a:pt x="1888" y="8"/>
                  </a:lnTo>
                  <a:lnTo>
                    <a:pt x="1888" y="10"/>
                  </a:lnTo>
                  <a:lnTo>
                    <a:pt x="1887" y="11"/>
                  </a:lnTo>
                  <a:lnTo>
                    <a:pt x="1884" y="11"/>
                  </a:lnTo>
                  <a:lnTo>
                    <a:pt x="1804" y="11"/>
                  </a:lnTo>
                  <a:lnTo>
                    <a:pt x="1800" y="11"/>
                  </a:lnTo>
                  <a:lnTo>
                    <a:pt x="1799" y="10"/>
                  </a:lnTo>
                  <a:lnTo>
                    <a:pt x="1797" y="8"/>
                  </a:lnTo>
                  <a:lnTo>
                    <a:pt x="1797" y="7"/>
                  </a:lnTo>
                  <a:lnTo>
                    <a:pt x="1797" y="3"/>
                  </a:lnTo>
                  <a:lnTo>
                    <a:pt x="1799" y="2"/>
                  </a:lnTo>
                  <a:lnTo>
                    <a:pt x="1800" y="2"/>
                  </a:lnTo>
                  <a:lnTo>
                    <a:pt x="1804" y="0"/>
                  </a:lnTo>
                  <a:lnTo>
                    <a:pt x="1804" y="0"/>
                  </a:lnTo>
                  <a:close/>
                  <a:moveTo>
                    <a:pt x="1941" y="0"/>
                  </a:moveTo>
                  <a:lnTo>
                    <a:pt x="2023" y="0"/>
                  </a:lnTo>
                  <a:lnTo>
                    <a:pt x="2024" y="2"/>
                  </a:lnTo>
                  <a:lnTo>
                    <a:pt x="2026" y="2"/>
                  </a:lnTo>
                  <a:lnTo>
                    <a:pt x="2028" y="3"/>
                  </a:lnTo>
                  <a:lnTo>
                    <a:pt x="2028" y="7"/>
                  </a:lnTo>
                  <a:lnTo>
                    <a:pt x="2028" y="8"/>
                  </a:lnTo>
                  <a:lnTo>
                    <a:pt x="2026" y="10"/>
                  </a:lnTo>
                  <a:lnTo>
                    <a:pt x="2024" y="11"/>
                  </a:lnTo>
                  <a:lnTo>
                    <a:pt x="2023" y="11"/>
                  </a:lnTo>
                  <a:lnTo>
                    <a:pt x="1941" y="11"/>
                  </a:lnTo>
                  <a:lnTo>
                    <a:pt x="1940" y="11"/>
                  </a:lnTo>
                  <a:lnTo>
                    <a:pt x="1938" y="10"/>
                  </a:lnTo>
                  <a:lnTo>
                    <a:pt x="1936" y="8"/>
                  </a:lnTo>
                  <a:lnTo>
                    <a:pt x="1936" y="7"/>
                  </a:lnTo>
                  <a:lnTo>
                    <a:pt x="1936" y="3"/>
                  </a:lnTo>
                  <a:lnTo>
                    <a:pt x="1938" y="2"/>
                  </a:lnTo>
                  <a:lnTo>
                    <a:pt x="1940" y="2"/>
                  </a:lnTo>
                  <a:lnTo>
                    <a:pt x="1941" y="0"/>
                  </a:lnTo>
                  <a:lnTo>
                    <a:pt x="1941" y="0"/>
                  </a:lnTo>
                  <a:close/>
                  <a:moveTo>
                    <a:pt x="2080" y="0"/>
                  </a:moveTo>
                  <a:lnTo>
                    <a:pt x="2160" y="0"/>
                  </a:lnTo>
                  <a:lnTo>
                    <a:pt x="2162" y="2"/>
                  </a:lnTo>
                  <a:lnTo>
                    <a:pt x="2164" y="2"/>
                  </a:lnTo>
                  <a:lnTo>
                    <a:pt x="2165" y="3"/>
                  </a:lnTo>
                  <a:lnTo>
                    <a:pt x="2167" y="7"/>
                  </a:lnTo>
                  <a:lnTo>
                    <a:pt x="2165" y="8"/>
                  </a:lnTo>
                  <a:lnTo>
                    <a:pt x="2164" y="10"/>
                  </a:lnTo>
                  <a:lnTo>
                    <a:pt x="2162" y="11"/>
                  </a:lnTo>
                  <a:lnTo>
                    <a:pt x="2160" y="11"/>
                  </a:lnTo>
                  <a:lnTo>
                    <a:pt x="2080" y="11"/>
                  </a:lnTo>
                  <a:lnTo>
                    <a:pt x="2077" y="11"/>
                  </a:lnTo>
                  <a:lnTo>
                    <a:pt x="2076" y="10"/>
                  </a:lnTo>
                  <a:lnTo>
                    <a:pt x="2074" y="8"/>
                  </a:lnTo>
                  <a:lnTo>
                    <a:pt x="2074" y="7"/>
                  </a:lnTo>
                  <a:lnTo>
                    <a:pt x="2074" y="3"/>
                  </a:lnTo>
                  <a:lnTo>
                    <a:pt x="2076" y="2"/>
                  </a:lnTo>
                  <a:lnTo>
                    <a:pt x="2077" y="2"/>
                  </a:lnTo>
                  <a:lnTo>
                    <a:pt x="2080" y="0"/>
                  </a:lnTo>
                  <a:lnTo>
                    <a:pt x="2080" y="0"/>
                  </a:lnTo>
                  <a:close/>
                  <a:moveTo>
                    <a:pt x="2218" y="0"/>
                  </a:moveTo>
                  <a:lnTo>
                    <a:pt x="2298" y="0"/>
                  </a:lnTo>
                  <a:lnTo>
                    <a:pt x="2301" y="2"/>
                  </a:lnTo>
                  <a:lnTo>
                    <a:pt x="2303" y="2"/>
                  </a:lnTo>
                  <a:lnTo>
                    <a:pt x="2304" y="3"/>
                  </a:lnTo>
                  <a:lnTo>
                    <a:pt x="2304" y="7"/>
                  </a:lnTo>
                  <a:lnTo>
                    <a:pt x="2304" y="8"/>
                  </a:lnTo>
                  <a:lnTo>
                    <a:pt x="2303" y="10"/>
                  </a:lnTo>
                  <a:lnTo>
                    <a:pt x="2301" y="11"/>
                  </a:lnTo>
                  <a:lnTo>
                    <a:pt x="2298" y="11"/>
                  </a:lnTo>
                  <a:lnTo>
                    <a:pt x="2218" y="11"/>
                  </a:lnTo>
                  <a:lnTo>
                    <a:pt x="2216" y="11"/>
                  </a:lnTo>
                  <a:lnTo>
                    <a:pt x="2213" y="10"/>
                  </a:lnTo>
                  <a:lnTo>
                    <a:pt x="2213" y="8"/>
                  </a:lnTo>
                  <a:lnTo>
                    <a:pt x="2212" y="7"/>
                  </a:lnTo>
                  <a:lnTo>
                    <a:pt x="2213" y="3"/>
                  </a:lnTo>
                  <a:lnTo>
                    <a:pt x="2213" y="2"/>
                  </a:lnTo>
                  <a:lnTo>
                    <a:pt x="2216" y="2"/>
                  </a:lnTo>
                  <a:lnTo>
                    <a:pt x="2218" y="0"/>
                  </a:lnTo>
                  <a:lnTo>
                    <a:pt x="2218" y="0"/>
                  </a:lnTo>
                  <a:close/>
                  <a:moveTo>
                    <a:pt x="2356" y="0"/>
                  </a:moveTo>
                  <a:lnTo>
                    <a:pt x="2437" y="0"/>
                  </a:lnTo>
                  <a:lnTo>
                    <a:pt x="2439" y="2"/>
                  </a:lnTo>
                  <a:lnTo>
                    <a:pt x="2440" y="2"/>
                  </a:lnTo>
                  <a:lnTo>
                    <a:pt x="2442" y="3"/>
                  </a:lnTo>
                  <a:lnTo>
                    <a:pt x="2442" y="7"/>
                  </a:lnTo>
                  <a:lnTo>
                    <a:pt x="2442" y="8"/>
                  </a:lnTo>
                  <a:lnTo>
                    <a:pt x="2440" y="10"/>
                  </a:lnTo>
                  <a:lnTo>
                    <a:pt x="2439" y="11"/>
                  </a:lnTo>
                  <a:lnTo>
                    <a:pt x="2437" y="11"/>
                  </a:lnTo>
                  <a:lnTo>
                    <a:pt x="2356" y="11"/>
                  </a:lnTo>
                  <a:lnTo>
                    <a:pt x="2354" y="11"/>
                  </a:lnTo>
                  <a:lnTo>
                    <a:pt x="2352" y="10"/>
                  </a:lnTo>
                  <a:lnTo>
                    <a:pt x="2351" y="8"/>
                  </a:lnTo>
                  <a:lnTo>
                    <a:pt x="2351" y="7"/>
                  </a:lnTo>
                  <a:lnTo>
                    <a:pt x="2351" y="3"/>
                  </a:lnTo>
                  <a:lnTo>
                    <a:pt x="2352" y="2"/>
                  </a:lnTo>
                  <a:lnTo>
                    <a:pt x="2354" y="2"/>
                  </a:lnTo>
                  <a:lnTo>
                    <a:pt x="2356" y="0"/>
                  </a:lnTo>
                  <a:lnTo>
                    <a:pt x="2356" y="0"/>
                  </a:lnTo>
                  <a:close/>
                  <a:moveTo>
                    <a:pt x="2495" y="0"/>
                  </a:moveTo>
                  <a:lnTo>
                    <a:pt x="2575" y="0"/>
                  </a:lnTo>
                  <a:lnTo>
                    <a:pt x="2576" y="2"/>
                  </a:lnTo>
                  <a:lnTo>
                    <a:pt x="2580" y="2"/>
                  </a:lnTo>
                  <a:lnTo>
                    <a:pt x="2580" y="3"/>
                  </a:lnTo>
                  <a:lnTo>
                    <a:pt x="2581" y="7"/>
                  </a:lnTo>
                  <a:lnTo>
                    <a:pt x="2580" y="8"/>
                  </a:lnTo>
                  <a:lnTo>
                    <a:pt x="2580" y="10"/>
                  </a:lnTo>
                  <a:lnTo>
                    <a:pt x="2576" y="11"/>
                  </a:lnTo>
                  <a:lnTo>
                    <a:pt x="2575" y="11"/>
                  </a:lnTo>
                  <a:lnTo>
                    <a:pt x="2495" y="11"/>
                  </a:lnTo>
                  <a:lnTo>
                    <a:pt x="2492" y="11"/>
                  </a:lnTo>
                  <a:lnTo>
                    <a:pt x="2490" y="10"/>
                  </a:lnTo>
                  <a:lnTo>
                    <a:pt x="2488" y="8"/>
                  </a:lnTo>
                  <a:lnTo>
                    <a:pt x="2488" y="7"/>
                  </a:lnTo>
                  <a:lnTo>
                    <a:pt x="2488" y="3"/>
                  </a:lnTo>
                  <a:lnTo>
                    <a:pt x="2490" y="2"/>
                  </a:lnTo>
                  <a:lnTo>
                    <a:pt x="2492" y="2"/>
                  </a:lnTo>
                  <a:lnTo>
                    <a:pt x="2495" y="0"/>
                  </a:lnTo>
                  <a:lnTo>
                    <a:pt x="2495" y="0"/>
                  </a:lnTo>
                  <a:close/>
                  <a:moveTo>
                    <a:pt x="2632" y="0"/>
                  </a:moveTo>
                  <a:lnTo>
                    <a:pt x="2714" y="0"/>
                  </a:lnTo>
                  <a:lnTo>
                    <a:pt x="2716" y="2"/>
                  </a:lnTo>
                  <a:lnTo>
                    <a:pt x="2717" y="2"/>
                  </a:lnTo>
                  <a:lnTo>
                    <a:pt x="2719" y="3"/>
                  </a:lnTo>
                  <a:lnTo>
                    <a:pt x="2719" y="7"/>
                  </a:lnTo>
                  <a:lnTo>
                    <a:pt x="2719" y="8"/>
                  </a:lnTo>
                  <a:lnTo>
                    <a:pt x="2717" y="10"/>
                  </a:lnTo>
                  <a:lnTo>
                    <a:pt x="2716" y="11"/>
                  </a:lnTo>
                  <a:lnTo>
                    <a:pt x="2714" y="11"/>
                  </a:lnTo>
                  <a:lnTo>
                    <a:pt x="2632" y="11"/>
                  </a:lnTo>
                  <a:lnTo>
                    <a:pt x="2631" y="11"/>
                  </a:lnTo>
                  <a:lnTo>
                    <a:pt x="2629" y="10"/>
                  </a:lnTo>
                  <a:lnTo>
                    <a:pt x="2628" y="8"/>
                  </a:lnTo>
                  <a:lnTo>
                    <a:pt x="2628" y="7"/>
                  </a:lnTo>
                  <a:lnTo>
                    <a:pt x="2628" y="3"/>
                  </a:lnTo>
                  <a:lnTo>
                    <a:pt x="2629" y="2"/>
                  </a:lnTo>
                  <a:lnTo>
                    <a:pt x="2631" y="2"/>
                  </a:lnTo>
                  <a:lnTo>
                    <a:pt x="2632" y="0"/>
                  </a:lnTo>
                  <a:lnTo>
                    <a:pt x="2632" y="0"/>
                  </a:lnTo>
                  <a:close/>
                  <a:moveTo>
                    <a:pt x="2772" y="0"/>
                  </a:moveTo>
                  <a:lnTo>
                    <a:pt x="2852" y="0"/>
                  </a:lnTo>
                  <a:lnTo>
                    <a:pt x="2853" y="2"/>
                  </a:lnTo>
                  <a:lnTo>
                    <a:pt x="2855" y="2"/>
                  </a:lnTo>
                  <a:lnTo>
                    <a:pt x="2856" y="3"/>
                  </a:lnTo>
                  <a:lnTo>
                    <a:pt x="2856" y="7"/>
                  </a:lnTo>
                  <a:lnTo>
                    <a:pt x="2856" y="8"/>
                  </a:lnTo>
                  <a:lnTo>
                    <a:pt x="2855" y="10"/>
                  </a:lnTo>
                  <a:lnTo>
                    <a:pt x="2853" y="11"/>
                  </a:lnTo>
                  <a:lnTo>
                    <a:pt x="2852" y="11"/>
                  </a:lnTo>
                  <a:lnTo>
                    <a:pt x="2772" y="11"/>
                  </a:lnTo>
                  <a:lnTo>
                    <a:pt x="2768" y="11"/>
                  </a:lnTo>
                  <a:lnTo>
                    <a:pt x="2767" y="10"/>
                  </a:lnTo>
                  <a:lnTo>
                    <a:pt x="2765" y="8"/>
                  </a:lnTo>
                  <a:lnTo>
                    <a:pt x="2765" y="7"/>
                  </a:lnTo>
                  <a:lnTo>
                    <a:pt x="2765" y="3"/>
                  </a:lnTo>
                  <a:lnTo>
                    <a:pt x="2767" y="2"/>
                  </a:lnTo>
                  <a:lnTo>
                    <a:pt x="2768" y="2"/>
                  </a:lnTo>
                  <a:lnTo>
                    <a:pt x="2772" y="0"/>
                  </a:lnTo>
                  <a:lnTo>
                    <a:pt x="2772" y="0"/>
                  </a:lnTo>
                  <a:close/>
                  <a:moveTo>
                    <a:pt x="2909" y="0"/>
                  </a:moveTo>
                  <a:lnTo>
                    <a:pt x="2989" y="0"/>
                  </a:lnTo>
                  <a:lnTo>
                    <a:pt x="2992" y="2"/>
                  </a:lnTo>
                  <a:lnTo>
                    <a:pt x="2994" y="2"/>
                  </a:lnTo>
                  <a:lnTo>
                    <a:pt x="2996" y="3"/>
                  </a:lnTo>
                  <a:lnTo>
                    <a:pt x="2996" y="7"/>
                  </a:lnTo>
                  <a:lnTo>
                    <a:pt x="2996" y="8"/>
                  </a:lnTo>
                  <a:lnTo>
                    <a:pt x="2994" y="10"/>
                  </a:lnTo>
                  <a:lnTo>
                    <a:pt x="2992" y="11"/>
                  </a:lnTo>
                  <a:lnTo>
                    <a:pt x="2989" y="11"/>
                  </a:lnTo>
                  <a:lnTo>
                    <a:pt x="2909" y="11"/>
                  </a:lnTo>
                  <a:lnTo>
                    <a:pt x="2906" y="11"/>
                  </a:lnTo>
                  <a:lnTo>
                    <a:pt x="2904" y="10"/>
                  </a:lnTo>
                  <a:lnTo>
                    <a:pt x="2904" y="8"/>
                  </a:lnTo>
                  <a:lnTo>
                    <a:pt x="2903" y="7"/>
                  </a:lnTo>
                  <a:lnTo>
                    <a:pt x="2904" y="3"/>
                  </a:lnTo>
                  <a:lnTo>
                    <a:pt x="2904" y="2"/>
                  </a:lnTo>
                  <a:lnTo>
                    <a:pt x="2906" y="2"/>
                  </a:lnTo>
                  <a:lnTo>
                    <a:pt x="2909" y="0"/>
                  </a:lnTo>
                  <a:lnTo>
                    <a:pt x="2909" y="0"/>
                  </a:lnTo>
                  <a:close/>
                  <a:moveTo>
                    <a:pt x="3047" y="0"/>
                  </a:moveTo>
                  <a:lnTo>
                    <a:pt x="3128" y="0"/>
                  </a:lnTo>
                  <a:lnTo>
                    <a:pt x="3130" y="2"/>
                  </a:lnTo>
                  <a:lnTo>
                    <a:pt x="3132" y="2"/>
                  </a:lnTo>
                  <a:lnTo>
                    <a:pt x="3133" y="3"/>
                  </a:lnTo>
                  <a:lnTo>
                    <a:pt x="3133" y="7"/>
                  </a:lnTo>
                  <a:lnTo>
                    <a:pt x="3133" y="8"/>
                  </a:lnTo>
                  <a:lnTo>
                    <a:pt x="3132" y="10"/>
                  </a:lnTo>
                  <a:lnTo>
                    <a:pt x="3130" y="11"/>
                  </a:lnTo>
                  <a:lnTo>
                    <a:pt x="3128" y="11"/>
                  </a:lnTo>
                  <a:lnTo>
                    <a:pt x="3047" y="11"/>
                  </a:lnTo>
                  <a:lnTo>
                    <a:pt x="3045" y="11"/>
                  </a:lnTo>
                  <a:lnTo>
                    <a:pt x="3044" y="10"/>
                  </a:lnTo>
                  <a:lnTo>
                    <a:pt x="3042" y="8"/>
                  </a:lnTo>
                  <a:lnTo>
                    <a:pt x="3042" y="7"/>
                  </a:lnTo>
                  <a:lnTo>
                    <a:pt x="3042" y="3"/>
                  </a:lnTo>
                  <a:lnTo>
                    <a:pt x="3044" y="2"/>
                  </a:lnTo>
                  <a:lnTo>
                    <a:pt x="3045" y="2"/>
                  </a:lnTo>
                  <a:lnTo>
                    <a:pt x="3047" y="0"/>
                  </a:lnTo>
                  <a:lnTo>
                    <a:pt x="3047" y="0"/>
                  </a:lnTo>
                  <a:close/>
                  <a:moveTo>
                    <a:pt x="3186" y="0"/>
                  </a:moveTo>
                  <a:lnTo>
                    <a:pt x="3266" y="0"/>
                  </a:lnTo>
                  <a:lnTo>
                    <a:pt x="3268" y="2"/>
                  </a:lnTo>
                  <a:lnTo>
                    <a:pt x="3271" y="2"/>
                  </a:lnTo>
                  <a:lnTo>
                    <a:pt x="3271" y="3"/>
                  </a:lnTo>
                  <a:lnTo>
                    <a:pt x="3272" y="7"/>
                  </a:lnTo>
                  <a:lnTo>
                    <a:pt x="3271" y="8"/>
                  </a:lnTo>
                  <a:lnTo>
                    <a:pt x="3271" y="10"/>
                  </a:lnTo>
                  <a:lnTo>
                    <a:pt x="3268" y="11"/>
                  </a:lnTo>
                  <a:lnTo>
                    <a:pt x="3266" y="11"/>
                  </a:lnTo>
                  <a:lnTo>
                    <a:pt x="3186" y="11"/>
                  </a:lnTo>
                  <a:lnTo>
                    <a:pt x="3183" y="11"/>
                  </a:lnTo>
                  <a:lnTo>
                    <a:pt x="3181" y="10"/>
                  </a:lnTo>
                  <a:lnTo>
                    <a:pt x="3180" y="8"/>
                  </a:lnTo>
                  <a:lnTo>
                    <a:pt x="3180" y="7"/>
                  </a:lnTo>
                  <a:lnTo>
                    <a:pt x="3180" y="3"/>
                  </a:lnTo>
                  <a:lnTo>
                    <a:pt x="3181" y="2"/>
                  </a:lnTo>
                  <a:lnTo>
                    <a:pt x="3183" y="2"/>
                  </a:lnTo>
                  <a:lnTo>
                    <a:pt x="3186" y="0"/>
                  </a:lnTo>
                  <a:lnTo>
                    <a:pt x="3186" y="0"/>
                  </a:lnTo>
                  <a:close/>
                  <a:moveTo>
                    <a:pt x="3324" y="0"/>
                  </a:moveTo>
                  <a:lnTo>
                    <a:pt x="3404" y="0"/>
                  </a:lnTo>
                  <a:lnTo>
                    <a:pt x="3407" y="2"/>
                  </a:lnTo>
                  <a:lnTo>
                    <a:pt x="3408" y="2"/>
                  </a:lnTo>
                  <a:lnTo>
                    <a:pt x="3410" y="3"/>
                  </a:lnTo>
                  <a:lnTo>
                    <a:pt x="3410" y="7"/>
                  </a:lnTo>
                  <a:lnTo>
                    <a:pt x="3410" y="8"/>
                  </a:lnTo>
                  <a:lnTo>
                    <a:pt x="3408" y="10"/>
                  </a:lnTo>
                  <a:lnTo>
                    <a:pt x="3407" y="11"/>
                  </a:lnTo>
                  <a:lnTo>
                    <a:pt x="3404" y="11"/>
                  </a:lnTo>
                  <a:lnTo>
                    <a:pt x="3324" y="11"/>
                  </a:lnTo>
                  <a:lnTo>
                    <a:pt x="3322" y="11"/>
                  </a:lnTo>
                  <a:lnTo>
                    <a:pt x="3319" y="10"/>
                  </a:lnTo>
                  <a:lnTo>
                    <a:pt x="3319" y="8"/>
                  </a:lnTo>
                  <a:lnTo>
                    <a:pt x="3317" y="7"/>
                  </a:lnTo>
                  <a:lnTo>
                    <a:pt x="3319" y="3"/>
                  </a:lnTo>
                  <a:lnTo>
                    <a:pt x="3319" y="2"/>
                  </a:lnTo>
                  <a:lnTo>
                    <a:pt x="3322" y="2"/>
                  </a:lnTo>
                  <a:lnTo>
                    <a:pt x="3324" y="0"/>
                  </a:lnTo>
                  <a:lnTo>
                    <a:pt x="3324" y="0"/>
                  </a:lnTo>
                  <a:close/>
                  <a:moveTo>
                    <a:pt x="3461" y="0"/>
                  </a:moveTo>
                  <a:lnTo>
                    <a:pt x="3543" y="0"/>
                  </a:lnTo>
                  <a:lnTo>
                    <a:pt x="3544" y="2"/>
                  </a:lnTo>
                  <a:lnTo>
                    <a:pt x="3546" y="2"/>
                  </a:lnTo>
                  <a:lnTo>
                    <a:pt x="3548" y="3"/>
                  </a:lnTo>
                  <a:lnTo>
                    <a:pt x="3548" y="7"/>
                  </a:lnTo>
                  <a:lnTo>
                    <a:pt x="3548" y="8"/>
                  </a:lnTo>
                  <a:lnTo>
                    <a:pt x="3546" y="10"/>
                  </a:lnTo>
                  <a:lnTo>
                    <a:pt x="3544" y="11"/>
                  </a:lnTo>
                  <a:lnTo>
                    <a:pt x="3543" y="11"/>
                  </a:lnTo>
                  <a:lnTo>
                    <a:pt x="3461" y="11"/>
                  </a:lnTo>
                  <a:lnTo>
                    <a:pt x="3460" y="11"/>
                  </a:lnTo>
                  <a:lnTo>
                    <a:pt x="3458" y="10"/>
                  </a:lnTo>
                  <a:lnTo>
                    <a:pt x="3456" y="8"/>
                  </a:lnTo>
                  <a:lnTo>
                    <a:pt x="3456" y="7"/>
                  </a:lnTo>
                  <a:lnTo>
                    <a:pt x="3456" y="3"/>
                  </a:lnTo>
                  <a:lnTo>
                    <a:pt x="3458" y="2"/>
                  </a:lnTo>
                  <a:lnTo>
                    <a:pt x="3460" y="2"/>
                  </a:lnTo>
                  <a:lnTo>
                    <a:pt x="3461" y="0"/>
                  </a:lnTo>
                  <a:lnTo>
                    <a:pt x="3461" y="0"/>
                  </a:lnTo>
                  <a:close/>
                  <a:moveTo>
                    <a:pt x="3600" y="0"/>
                  </a:moveTo>
                  <a:lnTo>
                    <a:pt x="3680" y="0"/>
                  </a:lnTo>
                  <a:lnTo>
                    <a:pt x="3684" y="2"/>
                  </a:lnTo>
                  <a:lnTo>
                    <a:pt x="3685" y="2"/>
                  </a:lnTo>
                  <a:lnTo>
                    <a:pt x="3685" y="3"/>
                  </a:lnTo>
                  <a:lnTo>
                    <a:pt x="3687" y="7"/>
                  </a:lnTo>
                  <a:lnTo>
                    <a:pt x="3685" y="8"/>
                  </a:lnTo>
                  <a:lnTo>
                    <a:pt x="3685" y="10"/>
                  </a:lnTo>
                  <a:lnTo>
                    <a:pt x="3684" y="11"/>
                  </a:lnTo>
                  <a:lnTo>
                    <a:pt x="3680" y="11"/>
                  </a:lnTo>
                  <a:lnTo>
                    <a:pt x="3600" y="11"/>
                  </a:lnTo>
                  <a:lnTo>
                    <a:pt x="3597" y="11"/>
                  </a:lnTo>
                  <a:lnTo>
                    <a:pt x="3596" y="10"/>
                  </a:lnTo>
                  <a:lnTo>
                    <a:pt x="3594" y="8"/>
                  </a:lnTo>
                  <a:lnTo>
                    <a:pt x="3594" y="7"/>
                  </a:lnTo>
                  <a:lnTo>
                    <a:pt x="3594" y="3"/>
                  </a:lnTo>
                  <a:lnTo>
                    <a:pt x="3596" y="2"/>
                  </a:lnTo>
                  <a:lnTo>
                    <a:pt x="3597" y="2"/>
                  </a:lnTo>
                  <a:lnTo>
                    <a:pt x="3600" y="0"/>
                  </a:lnTo>
                  <a:lnTo>
                    <a:pt x="3600" y="0"/>
                  </a:lnTo>
                  <a:close/>
                  <a:moveTo>
                    <a:pt x="3738" y="0"/>
                  </a:moveTo>
                  <a:lnTo>
                    <a:pt x="3820" y="0"/>
                  </a:lnTo>
                  <a:lnTo>
                    <a:pt x="3821" y="2"/>
                  </a:lnTo>
                  <a:lnTo>
                    <a:pt x="3823" y="2"/>
                  </a:lnTo>
                  <a:lnTo>
                    <a:pt x="3824" y="3"/>
                  </a:lnTo>
                  <a:lnTo>
                    <a:pt x="3824" y="7"/>
                  </a:lnTo>
                  <a:lnTo>
                    <a:pt x="3824" y="8"/>
                  </a:lnTo>
                  <a:lnTo>
                    <a:pt x="3823" y="10"/>
                  </a:lnTo>
                  <a:lnTo>
                    <a:pt x="3821" y="11"/>
                  </a:lnTo>
                  <a:lnTo>
                    <a:pt x="3820" y="11"/>
                  </a:lnTo>
                  <a:lnTo>
                    <a:pt x="3738" y="11"/>
                  </a:lnTo>
                  <a:lnTo>
                    <a:pt x="3736" y="11"/>
                  </a:lnTo>
                  <a:lnTo>
                    <a:pt x="3735" y="10"/>
                  </a:lnTo>
                  <a:lnTo>
                    <a:pt x="3733" y="8"/>
                  </a:lnTo>
                  <a:lnTo>
                    <a:pt x="3733" y="7"/>
                  </a:lnTo>
                  <a:lnTo>
                    <a:pt x="3733" y="3"/>
                  </a:lnTo>
                  <a:lnTo>
                    <a:pt x="3735" y="2"/>
                  </a:lnTo>
                  <a:lnTo>
                    <a:pt x="3736" y="2"/>
                  </a:lnTo>
                  <a:lnTo>
                    <a:pt x="3738" y="0"/>
                  </a:lnTo>
                  <a:lnTo>
                    <a:pt x="3738" y="0"/>
                  </a:lnTo>
                  <a:close/>
                  <a:moveTo>
                    <a:pt x="3877" y="0"/>
                  </a:moveTo>
                  <a:lnTo>
                    <a:pt x="3957" y="0"/>
                  </a:lnTo>
                  <a:lnTo>
                    <a:pt x="3959" y="2"/>
                  </a:lnTo>
                  <a:lnTo>
                    <a:pt x="3960" y="2"/>
                  </a:lnTo>
                  <a:lnTo>
                    <a:pt x="3962" y="3"/>
                  </a:lnTo>
                  <a:lnTo>
                    <a:pt x="3964" y="7"/>
                  </a:lnTo>
                  <a:lnTo>
                    <a:pt x="3962" y="8"/>
                  </a:lnTo>
                  <a:lnTo>
                    <a:pt x="3960" y="10"/>
                  </a:lnTo>
                  <a:lnTo>
                    <a:pt x="3959" y="11"/>
                  </a:lnTo>
                  <a:lnTo>
                    <a:pt x="3957" y="11"/>
                  </a:lnTo>
                  <a:lnTo>
                    <a:pt x="3877" y="11"/>
                  </a:lnTo>
                  <a:lnTo>
                    <a:pt x="3874" y="11"/>
                  </a:lnTo>
                  <a:lnTo>
                    <a:pt x="3872" y="10"/>
                  </a:lnTo>
                  <a:lnTo>
                    <a:pt x="3871" y="8"/>
                  </a:lnTo>
                  <a:lnTo>
                    <a:pt x="3871" y="7"/>
                  </a:lnTo>
                  <a:lnTo>
                    <a:pt x="3871" y="3"/>
                  </a:lnTo>
                  <a:lnTo>
                    <a:pt x="3872" y="2"/>
                  </a:lnTo>
                  <a:lnTo>
                    <a:pt x="3874" y="2"/>
                  </a:lnTo>
                  <a:lnTo>
                    <a:pt x="3877" y="0"/>
                  </a:lnTo>
                  <a:lnTo>
                    <a:pt x="3877" y="0"/>
                  </a:lnTo>
                  <a:close/>
                  <a:moveTo>
                    <a:pt x="4015" y="0"/>
                  </a:moveTo>
                  <a:lnTo>
                    <a:pt x="4095" y="0"/>
                  </a:lnTo>
                  <a:lnTo>
                    <a:pt x="4098" y="2"/>
                  </a:lnTo>
                  <a:lnTo>
                    <a:pt x="4100" y="2"/>
                  </a:lnTo>
                  <a:lnTo>
                    <a:pt x="4101" y="3"/>
                  </a:lnTo>
                  <a:lnTo>
                    <a:pt x="4101" y="7"/>
                  </a:lnTo>
                  <a:lnTo>
                    <a:pt x="4101" y="8"/>
                  </a:lnTo>
                  <a:lnTo>
                    <a:pt x="4100" y="10"/>
                  </a:lnTo>
                  <a:lnTo>
                    <a:pt x="4098" y="11"/>
                  </a:lnTo>
                  <a:lnTo>
                    <a:pt x="4095" y="11"/>
                  </a:lnTo>
                  <a:lnTo>
                    <a:pt x="4015" y="11"/>
                  </a:lnTo>
                  <a:lnTo>
                    <a:pt x="4012" y="11"/>
                  </a:lnTo>
                  <a:lnTo>
                    <a:pt x="4010" y="10"/>
                  </a:lnTo>
                  <a:lnTo>
                    <a:pt x="4010" y="8"/>
                  </a:lnTo>
                  <a:lnTo>
                    <a:pt x="4008" y="7"/>
                  </a:lnTo>
                  <a:lnTo>
                    <a:pt x="4010" y="3"/>
                  </a:lnTo>
                  <a:lnTo>
                    <a:pt x="4010" y="2"/>
                  </a:lnTo>
                  <a:lnTo>
                    <a:pt x="4012" y="2"/>
                  </a:lnTo>
                  <a:lnTo>
                    <a:pt x="4015" y="0"/>
                  </a:lnTo>
                  <a:lnTo>
                    <a:pt x="4015" y="0"/>
                  </a:lnTo>
                  <a:close/>
                  <a:moveTo>
                    <a:pt x="4152" y="0"/>
                  </a:moveTo>
                  <a:lnTo>
                    <a:pt x="4234" y="0"/>
                  </a:lnTo>
                  <a:lnTo>
                    <a:pt x="4236" y="2"/>
                  </a:lnTo>
                  <a:lnTo>
                    <a:pt x="4237" y="2"/>
                  </a:lnTo>
                  <a:lnTo>
                    <a:pt x="4239" y="3"/>
                  </a:lnTo>
                  <a:lnTo>
                    <a:pt x="4239" y="7"/>
                  </a:lnTo>
                  <a:lnTo>
                    <a:pt x="4239" y="8"/>
                  </a:lnTo>
                  <a:lnTo>
                    <a:pt x="4237" y="10"/>
                  </a:lnTo>
                  <a:lnTo>
                    <a:pt x="4236" y="11"/>
                  </a:lnTo>
                  <a:lnTo>
                    <a:pt x="4234" y="11"/>
                  </a:lnTo>
                  <a:lnTo>
                    <a:pt x="4152" y="11"/>
                  </a:lnTo>
                  <a:lnTo>
                    <a:pt x="4151" y="11"/>
                  </a:lnTo>
                  <a:lnTo>
                    <a:pt x="4149" y="10"/>
                  </a:lnTo>
                  <a:lnTo>
                    <a:pt x="4148" y="8"/>
                  </a:lnTo>
                  <a:lnTo>
                    <a:pt x="4148" y="7"/>
                  </a:lnTo>
                  <a:lnTo>
                    <a:pt x="4148" y="3"/>
                  </a:lnTo>
                  <a:lnTo>
                    <a:pt x="4149" y="2"/>
                  </a:lnTo>
                  <a:lnTo>
                    <a:pt x="4151" y="2"/>
                  </a:lnTo>
                  <a:lnTo>
                    <a:pt x="4152" y="0"/>
                  </a:lnTo>
                  <a:lnTo>
                    <a:pt x="4152" y="0"/>
                  </a:lnTo>
                  <a:close/>
                  <a:moveTo>
                    <a:pt x="4292" y="0"/>
                  </a:moveTo>
                  <a:lnTo>
                    <a:pt x="4372" y="0"/>
                  </a:lnTo>
                  <a:lnTo>
                    <a:pt x="4373" y="2"/>
                  </a:lnTo>
                  <a:lnTo>
                    <a:pt x="4376" y="2"/>
                  </a:lnTo>
                  <a:lnTo>
                    <a:pt x="4376" y="3"/>
                  </a:lnTo>
                  <a:lnTo>
                    <a:pt x="4378" y="7"/>
                  </a:lnTo>
                  <a:lnTo>
                    <a:pt x="4376" y="8"/>
                  </a:lnTo>
                  <a:lnTo>
                    <a:pt x="4376" y="10"/>
                  </a:lnTo>
                  <a:lnTo>
                    <a:pt x="4373" y="11"/>
                  </a:lnTo>
                  <a:lnTo>
                    <a:pt x="4372" y="11"/>
                  </a:lnTo>
                  <a:lnTo>
                    <a:pt x="4292" y="11"/>
                  </a:lnTo>
                  <a:lnTo>
                    <a:pt x="4288" y="11"/>
                  </a:lnTo>
                  <a:lnTo>
                    <a:pt x="4287" y="10"/>
                  </a:lnTo>
                  <a:lnTo>
                    <a:pt x="4285" y="8"/>
                  </a:lnTo>
                  <a:lnTo>
                    <a:pt x="4285" y="7"/>
                  </a:lnTo>
                  <a:lnTo>
                    <a:pt x="4285" y="3"/>
                  </a:lnTo>
                  <a:lnTo>
                    <a:pt x="4287" y="2"/>
                  </a:lnTo>
                  <a:lnTo>
                    <a:pt x="4288" y="2"/>
                  </a:lnTo>
                  <a:lnTo>
                    <a:pt x="4292" y="0"/>
                  </a:lnTo>
                  <a:lnTo>
                    <a:pt x="4292" y="0"/>
                  </a:lnTo>
                  <a:close/>
                  <a:moveTo>
                    <a:pt x="4429" y="0"/>
                  </a:moveTo>
                  <a:lnTo>
                    <a:pt x="4509" y="0"/>
                  </a:lnTo>
                  <a:lnTo>
                    <a:pt x="4512" y="2"/>
                  </a:lnTo>
                  <a:lnTo>
                    <a:pt x="4514" y="2"/>
                  </a:lnTo>
                  <a:lnTo>
                    <a:pt x="4516" y="3"/>
                  </a:lnTo>
                  <a:lnTo>
                    <a:pt x="4516" y="7"/>
                  </a:lnTo>
                  <a:lnTo>
                    <a:pt x="4516" y="8"/>
                  </a:lnTo>
                  <a:lnTo>
                    <a:pt x="4514" y="10"/>
                  </a:lnTo>
                  <a:lnTo>
                    <a:pt x="4512" y="11"/>
                  </a:lnTo>
                  <a:lnTo>
                    <a:pt x="4509" y="11"/>
                  </a:lnTo>
                  <a:lnTo>
                    <a:pt x="4429" y="11"/>
                  </a:lnTo>
                  <a:lnTo>
                    <a:pt x="4428" y="11"/>
                  </a:lnTo>
                  <a:lnTo>
                    <a:pt x="4424" y="10"/>
                  </a:lnTo>
                  <a:lnTo>
                    <a:pt x="4424" y="8"/>
                  </a:lnTo>
                  <a:lnTo>
                    <a:pt x="4423" y="7"/>
                  </a:lnTo>
                  <a:lnTo>
                    <a:pt x="4424" y="3"/>
                  </a:lnTo>
                  <a:lnTo>
                    <a:pt x="4424" y="2"/>
                  </a:lnTo>
                  <a:lnTo>
                    <a:pt x="4428" y="2"/>
                  </a:lnTo>
                  <a:lnTo>
                    <a:pt x="4429" y="0"/>
                  </a:lnTo>
                  <a:lnTo>
                    <a:pt x="4429" y="0"/>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0" name="Freeform 166"/>
            <p:cNvSpPr>
              <a:spLocks/>
            </p:cNvSpPr>
            <p:nvPr/>
          </p:nvSpPr>
          <p:spPr bwMode="auto">
            <a:xfrm>
              <a:off x="854075" y="1955801"/>
              <a:ext cx="292100" cy="647700"/>
            </a:xfrm>
            <a:custGeom>
              <a:avLst/>
              <a:gdLst/>
              <a:ahLst/>
              <a:cxnLst>
                <a:cxn ang="0">
                  <a:pos x="0" y="815"/>
                </a:cxn>
                <a:cxn ang="0">
                  <a:pos x="6" y="793"/>
                </a:cxn>
                <a:cxn ang="0">
                  <a:pos x="22" y="737"/>
                </a:cxn>
                <a:cxn ang="0">
                  <a:pos x="46" y="662"/>
                </a:cxn>
                <a:cxn ang="0">
                  <a:pos x="72" y="579"/>
                </a:cxn>
                <a:cxn ang="0">
                  <a:pos x="99" y="494"/>
                </a:cxn>
                <a:cxn ang="0">
                  <a:pos x="126" y="414"/>
                </a:cxn>
                <a:cxn ang="0">
                  <a:pos x="152" y="340"/>
                </a:cxn>
                <a:cxn ang="0">
                  <a:pos x="176" y="276"/>
                </a:cxn>
                <a:cxn ang="0">
                  <a:pos x="198" y="222"/>
                </a:cxn>
                <a:cxn ang="0">
                  <a:pos x="219" y="176"/>
                </a:cxn>
                <a:cxn ang="0">
                  <a:pos x="238" y="137"/>
                </a:cxn>
                <a:cxn ang="0">
                  <a:pos x="254" y="104"/>
                </a:cxn>
                <a:cxn ang="0">
                  <a:pos x="272" y="77"/>
                </a:cxn>
                <a:cxn ang="0">
                  <a:pos x="288" y="54"/>
                </a:cxn>
                <a:cxn ang="0">
                  <a:pos x="304" y="35"/>
                </a:cxn>
                <a:cxn ang="0">
                  <a:pos x="321" y="19"/>
                </a:cxn>
                <a:cxn ang="0">
                  <a:pos x="337" y="6"/>
                </a:cxn>
                <a:cxn ang="0">
                  <a:pos x="368" y="0"/>
                </a:cxn>
              </a:cxnLst>
              <a:rect l="0" t="0" r="r" b="b"/>
              <a:pathLst>
                <a:path w="368" h="815">
                  <a:moveTo>
                    <a:pt x="0" y="815"/>
                  </a:moveTo>
                  <a:lnTo>
                    <a:pt x="6" y="793"/>
                  </a:lnTo>
                  <a:lnTo>
                    <a:pt x="22" y="737"/>
                  </a:lnTo>
                  <a:lnTo>
                    <a:pt x="46" y="662"/>
                  </a:lnTo>
                  <a:lnTo>
                    <a:pt x="72" y="579"/>
                  </a:lnTo>
                  <a:lnTo>
                    <a:pt x="99" y="494"/>
                  </a:lnTo>
                  <a:lnTo>
                    <a:pt x="126" y="414"/>
                  </a:lnTo>
                  <a:lnTo>
                    <a:pt x="152" y="340"/>
                  </a:lnTo>
                  <a:lnTo>
                    <a:pt x="176" y="276"/>
                  </a:lnTo>
                  <a:lnTo>
                    <a:pt x="198" y="222"/>
                  </a:lnTo>
                  <a:lnTo>
                    <a:pt x="219" y="176"/>
                  </a:lnTo>
                  <a:lnTo>
                    <a:pt x="238" y="137"/>
                  </a:lnTo>
                  <a:lnTo>
                    <a:pt x="254" y="104"/>
                  </a:lnTo>
                  <a:lnTo>
                    <a:pt x="272" y="77"/>
                  </a:lnTo>
                  <a:lnTo>
                    <a:pt x="288" y="54"/>
                  </a:lnTo>
                  <a:lnTo>
                    <a:pt x="304" y="35"/>
                  </a:lnTo>
                  <a:lnTo>
                    <a:pt x="321" y="19"/>
                  </a:lnTo>
                  <a:lnTo>
                    <a:pt x="337" y="6"/>
                  </a:lnTo>
                  <a:lnTo>
                    <a:pt x="368"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1" name="Freeform 167"/>
            <p:cNvSpPr>
              <a:spLocks/>
            </p:cNvSpPr>
            <p:nvPr/>
          </p:nvSpPr>
          <p:spPr bwMode="auto">
            <a:xfrm>
              <a:off x="1146175" y="1955801"/>
              <a:ext cx="292100" cy="647700"/>
            </a:xfrm>
            <a:custGeom>
              <a:avLst/>
              <a:gdLst/>
              <a:ahLst/>
              <a:cxnLst>
                <a:cxn ang="0">
                  <a:pos x="368" y="815"/>
                </a:cxn>
                <a:cxn ang="0">
                  <a:pos x="361" y="793"/>
                </a:cxn>
                <a:cxn ang="0">
                  <a:pos x="345" y="737"/>
                </a:cxn>
                <a:cxn ang="0">
                  <a:pos x="321" y="662"/>
                </a:cxn>
                <a:cxn ang="0">
                  <a:pos x="296" y="579"/>
                </a:cxn>
                <a:cxn ang="0">
                  <a:pos x="269" y="494"/>
                </a:cxn>
                <a:cxn ang="0">
                  <a:pos x="241" y="414"/>
                </a:cxn>
                <a:cxn ang="0">
                  <a:pos x="214" y="340"/>
                </a:cxn>
                <a:cxn ang="0">
                  <a:pos x="190" y="276"/>
                </a:cxn>
                <a:cxn ang="0">
                  <a:pos x="169" y="222"/>
                </a:cxn>
                <a:cxn ang="0">
                  <a:pos x="149" y="176"/>
                </a:cxn>
                <a:cxn ang="0">
                  <a:pos x="129" y="137"/>
                </a:cxn>
                <a:cxn ang="0">
                  <a:pos x="112" y="104"/>
                </a:cxn>
                <a:cxn ang="0">
                  <a:pos x="96" y="77"/>
                </a:cxn>
                <a:cxn ang="0">
                  <a:pos x="80" y="54"/>
                </a:cxn>
                <a:cxn ang="0">
                  <a:pos x="62" y="35"/>
                </a:cxn>
                <a:cxn ang="0">
                  <a:pos x="46" y="19"/>
                </a:cxn>
                <a:cxn ang="0">
                  <a:pos x="30" y="6"/>
                </a:cxn>
                <a:cxn ang="0">
                  <a:pos x="0" y="0"/>
                </a:cxn>
              </a:cxnLst>
              <a:rect l="0" t="0" r="r" b="b"/>
              <a:pathLst>
                <a:path w="368" h="815">
                  <a:moveTo>
                    <a:pt x="368" y="815"/>
                  </a:moveTo>
                  <a:lnTo>
                    <a:pt x="361" y="793"/>
                  </a:lnTo>
                  <a:lnTo>
                    <a:pt x="345" y="737"/>
                  </a:lnTo>
                  <a:lnTo>
                    <a:pt x="321" y="662"/>
                  </a:lnTo>
                  <a:lnTo>
                    <a:pt x="296" y="579"/>
                  </a:lnTo>
                  <a:lnTo>
                    <a:pt x="269" y="494"/>
                  </a:lnTo>
                  <a:lnTo>
                    <a:pt x="241" y="414"/>
                  </a:lnTo>
                  <a:lnTo>
                    <a:pt x="214" y="340"/>
                  </a:lnTo>
                  <a:lnTo>
                    <a:pt x="190" y="276"/>
                  </a:lnTo>
                  <a:lnTo>
                    <a:pt x="169" y="222"/>
                  </a:lnTo>
                  <a:lnTo>
                    <a:pt x="149" y="176"/>
                  </a:lnTo>
                  <a:lnTo>
                    <a:pt x="129" y="137"/>
                  </a:lnTo>
                  <a:lnTo>
                    <a:pt x="112" y="104"/>
                  </a:lnTo>
                  <a:lnTo>
                    <a:pt x="96" y="77"/>
                  </a:lnTo>
                  <a:lnTo>
                    <a:pt x="80" y="54"/>
                  </a:lnTo>
                  <a:lnTo>
                    <a:pt x="62" y="35"/>
                  </a:lnTo>
                  <a:lnTo>
                    <a:pt x="46" y="19"/>
                  </a:lnTo>
                  <a:lnTo>
                    <a:pt x="30" y="6"/>
                  </a:lnTo>
                  <a:lnTo>
                    <a:pt x="0"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2" name="Freeform 168"/>
            <p:cNvSpPr>
              <a:spLocks/>
            </p:cNvSpPr>
            <p:nvPr/>
          </p:nvSpPr>
          <p:spPr bwMode="auto">
            <a:xfrm>
              <a:off x="1438275" y="2603501"/>
              <a:ext cx="292100" cy="649288"/>
            </a:xfrm>
            <a:custGeom>
              <a:avLst/>
              <a:gdLst/>
              <a:ahLst/>
              <a:cxnLst>
                <a:cxn ang="0">
                  <a:pos x="0" y="0"/>
                </a:cxn>
                <a:cxn ang="0">
                  <a:pos x="6" y="24"/>
                </a:cxn>
                <a:cxn ang="0">
                  <a:pos x="24" y="80"/>
                </a:cxn>
                <a:cxn ang="0">
                  <a:pos x="46" y="155"/>
                </a:cxn>
                <a:cxn ang="0">
                  <a:pos x="73" y="239"/>
                </a:cxn>
                <a:cxn ang="0">
                  <a:pos x="101" y="323"/>
                </a:cxn>
                <a:cxn ang="0">
                  <a:pos x="128" y="403"/>
                </a:cxn>
                <a:cxn ang="0">
                  <a:pos x="153" y="477"/>
                </a:cxn>
                <a:cxn ang="0">
                  <a:pos x="177" y="541"/>
                </a:cxn>
                <a:cxn ang="0">
                  <a:pos x="200" y="595"/>
                </a:cxn>
                <a:cxn ang="0">
                  <a:pos x="219" y="642"/>
                </a:cxn>
                <a:cxn ang="0">
                  <a:pos x="238" y="680"/>
                </a:cxn>
                <a:cxn ang="0">
                  <a:pos x="256" y="712"/>
                </a:cxn>
                <a:cxn ang="0">
                  <a:pos x="273" y="739"/>
                </a:cxn>
                <a:cxn ang="0">
                  <a:pos x="289" y="763"/>
                </a:cxn>
                <a:cxn ang="0">
                  <a:pos x="305" y="782"/>
                </a:cxn>
                <a:cxn ang="0">
                  <a:pos x="321" y="798"/>
                </a:cxn>
                <a:cxn ang="0">
                  <a:pos x="337" y="811"/>
                </a:cxn>
                <a:cxn ang="0">
                  <a:pos x="368" y="818"/>
                </a:cxn>
              </a:cxnLst>
              <a:rect l="0" t="0" r="r" b="b"/>
              <a:pathLst>
                <a:path w="368" h="818">
                  <a:moveTo>
                    <a:pt x="0" y="0"/>
                  </a:moveTo>
                  <a:lnTo>
                    <a:pt x="6" y="24"/>
                  </a:lnTo>
                  <a:lnTo>
                    <a:pt x="24" y="80"/>
                  </a:lnTo>
                  <a:lnTo>
                    <a:pt x="46" y="155"/>
                  </a:lnTo>
                  <a:lnTo>
                    <a:pt x="73" y="239"/>
                  </a:lnTo>
                  <a:lnTo>
                    <a:pt x="101" y="323"/>
                  </a:lnTo>
                  <a:lnTo>
                    <a:pt x="128" y="403"/>
                  </a:lnTo>
                  <a:lnTo>
                    <a:pt x="153" y="477"/>
                  </a:lnTo>
                  <a:lnTo>
                    <a:pt x="177" y="541"/>
                  </a:lnTo>
                  <a:lnTo>
                    <a:pt x="200" y="595"/>
                  </a:lnTo>
                  <a:lnTo>
                    <a:pt x="219" y="642"/>
                  </a:lnTo>
                  <a:lnTo>
                    <a:pt x="238" y="680"/>
                  </a:lnTo>
                  <a:lnTo>
                    <a:pt x="256" y="712"/>
                  </a:lnTo>
                  <a:lnTo>
                    <a:pt x="273" y="739"/>
                  </a:lnTo>
                  <a:lnTo>
                    <a:pt x="289" y="763"/>
                  </a:lnTo>
                  <a:lnTo>
                    <a:pt x="305" y="782"/>
                  </a:lnTo>
                  <a:lnTo>
                    <a:pt x="321" y="798"/>
                  </a:lnTo>
                  <a:lnTo>
                    <a:pt x="337" y="811"/>
                  </a:lnTo>
                  <a:lnTo>
                    <a:pt x="368" y="818"/>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3" name="Freeform 169"/>
            <p:cNvSpPr>
              <a:spLocks/>
            </p:cNvSpPr>
            <p:nvPr/>
          </p:nvSpPr>
          <p:spPr bwMode="auto">
            <a:xfrm>
              <a:off x="601663" y="2603501"/>
              <a:ext cx="252413" cy="650875"/>
            </a:xfrm>
            <a:custGeom>
              <a:avLst/>
              <a:gdLst/>
              <a:ahLst/>
              <a:cxnLst>
                <a:cxn ang="0">
                  <a:pos x="319" y="0"/>
                </a:cxn>
                <a:cxn ang="0">
                  <a:pos x="312" y="24"/>
                </a:cxn>
                <a:cxn ang="0">
                  <a:pos x="298" y="80"/>
                </a:cxn>
                <a:cxn ang="0">
                  <a:pos x="279" y="155"/>
                </a:cxn>
                <a:cxn ang="0">
                  <a:pos x="256" y="239"/>
                </a:cxn>
                <a:cxn ang="0">
                  <a:pos x="232" y="323"/>
                </a:cxn>
                <a:cxn ang="0">
                  <a:pos x="210" y="403"/>
                </a:cxn>
                <a:cxn ang="0">
                  <a:pos x="188" y="477"/>
                </a:cxn>
                <a:cxn ang="0">
                  <a:pos x="167" y="541"/>
                </a:cxn>
                <a:cxn ang="0">
                  <a:pos x="148" y="597"/>
                </a:cxn>
                <a:cxn ang="0">
                  <a:pos x="130" y="643"/>
                </a:cxn>
                <a:cxn ang="0">
                  <a:pos x="114" y="682"/>
                </a:cxn>
                <a:cxn ang="0">
                  <a:pos x="100" y="714"/>
                </a:cxn>
                <a:cxn ang="0">
                  <a:pos x="84" y="741"/>
                </a:cxn>
                <a:cxn ang="0">
                  <a:pos x="69" y="765"/>
                </a:cxn>
                <a:cxn ang="0">
                  <a:pos x="56" y="784"/>
                </a:cxn>
                <a:cxn ang="0">
                  <a:pos x="42" y="800"/>
                </a:cxn>
                <a:cxn ang="0">
                  <a:pos x="28" y="813"/>
                </a:cxn>
                <a:cxn ang="0">
                  <a:pos x="0" y="819"/>
                </a:cxn>
              </a:cxnLst>
              <a:rect l="0" t="0" r="r" b="b"/>
              <a:pathLst>
                <a:path w="319" h="819">
                  <a:moveTo>
                    <a:pt x="319" y="0"/>
                  </a:moveTo>
                  <a:lnTo>
                    <a:pt x="312" y="24"/>
                  </a:lnTo>
                  <a:lnTo>
                    <a:pt x="298" y="80"/>
                  </a:lnTo>
                  <a:lnTo>
                    <a:pt x="279" y="155"/>
                  </a:lnTo>
                  <a:lnTo>
                    <a:pt x="256" y="239"/>
                  </a:lnTo>
                  <a:lnTo>
                    <a:pt x="232" y="323"/>
                  </a:lnTo>
                  <a:lnTo>
                    <a:pt x="210" y="403"/>
                  </a:lnTo>
                  <a:lnTo>
                    <a:pt x="188" y="477"/>
                  </a:lnTo>
                  <a:lnTo>
                    <a:pt x="167" y="541"/>
                  </a:lnTo>
                  <a:lnTo>
                    <a:pt x="148" y="597"/>
                  </a:lnTo>
                  <a:lnTo>
                    <a:pt x="130" y="643"/>
                  </a:lnTo>
                  <a:lnTo>
                    <a:pt x="114" y="682"/>
                  </a:lnTo>
                  <a:lnTo>
                    <a:pt x="100" y="714"/>
                  </a:lnTo>
                  <a:lnTo>
                    <a:pt x="84" y="741"/>
                  </a:lnTo>
                  <a:lnTo>
                    <a:pt x="69" y="765"/>
                  </a:lnTo>
                  <a:lnTo>
                    <a:pt x="56" y="784"/>
                  </a:lnTo>
                  <a:lnTo>
                    <a:pt x="42" y="800"/>
                  </a:lnTo>
                  <a:lnTo>
                    <a:pt x="28" y="813"/>
                  </a:lnTo>
                  <a:lnTo>
                    <a:pt x="0" y="819"/>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4" name="Freeform 170"/>
            <p:cNvSpPr>
              <a:spLocks/>
            </p:cNvSpPr>
            <p:nvPr/>
          </p:nvSpPr>
          <p:spPr bwMode="auto">
            <a:xfrm>
              <a:off x="1989138" y="1955801"/>
              <a:ext cx="292100" cy="649288"/>
            </a:xfrm>
            <a:custGeom>
              <a:avLst/>
              <a:gdLst/>
              <a:ahLst/>
              <a:cxnLst>
                <a:cxn ang="0">
                  <a:pos x="0" y="817"/>
                </a:cxn>
                <a:cxn ang="0">
                  <a:pos x="6" y="795"/>
                </a:cxn>
                <a:cxn ang="0">
                  <a:pos x="22" y="739"/>
                </a:cxn>
                <a:cxn ang="0">
                  <a:pos x="46" y="663"/>
                </a:cxn>
                <a:cxn ang="0">
                  <a:pos x="72" y="580"/>
                </a:cxn>
                <a:cxn ang="0">
                  <a:pos x="99" y="496"/>
                </a:cxn>
                <a:cxn ang="0">
                  <a:pos x="126" y="414"/>
                </a:cxn>
                <a:cxn ang="0">
                  <a:pos x="152" y="342"/>
                </a:cxn>
                <a:cxn ang="0">
                  <a:pos x="176" y="278"/>
                </a:cxn>
                <a:cxn ang="0">
                  <a:pos x="198" y="222"/>
                </a:cxn>
                <a:cxn ang="0">
                  <a:pos x="219" y="176"/>
                </a:cxn>
                <a:cxn ang="0">
                  <a:pos x="236" y="137"/>
                </a:cxn>
                <a:cxn ang="0">
                  <a:pos x="254" y="105"/>
                </a:cxn>
                <a:cxn ang="0">
                  <a:pos x="272" y="78"/>
                </a:cxn>
                <a:cxn ang="0">
                  <a:pos x="288" y="56"/>
                </a:cxn>
                <a:cxn ang="0">
                  <a:pos x="304" y="37"/>
                </a:cxn>
                <a:cxn ang="0">
                  <a:pos x="320" y="21"/>
                </a:cxn>
                <a:cxn ang="0">
                  <a:pos x="337" y="8"/>
                </a:cxn>
                <a:cxn ang="0">
                  <a:pos x="368" y="0"/>
                </a:cxn>
              </a:cxnLst>
              <a:rect l="0" t="0" r="r" b="b"/>
              <a:pathLst>
                <a:path w="368" h="817">
                  <a:moveTo>
                    <a:pt x="0" y="817"/>
                  </a:moveTo>
                  <a:lnTo>
                    <a:pt x="6" y="795"/>
                  </a:lnTo>
                  <a:lnTo>
                    <a:pt x="22" y="739"/>
                  </a:lnTo>
                  <a:lnTo>
                    <a:pt x="46" y="663"/>
                  </a:lnTo>
                  <a:lnTo>
                    <a:pt x="72" y="580"/>
                  </a:lnTo>
                  <a:lnTo>
                    <a:pt x="99" y="496"/>
                  </a:lnTo>
                  <a:lnTo>
                    <a:pt x="126" y="414"/>
                  </a:lnTo>
                  <a:lnTo>
                    <a:pt x="152" y="342"/>
                  </a:lnTo>
                  <a:lnTo>
                    <a:pt x="176" y="278"/>
                  </a:lnTo>
                  <a:lnTo>
                    <a:pt x="198" y="222"/>
                  </a:lnTo>
                  <a:lnTo>
                    <a:pt x="219" y="176"/>
                  </a:lnTo>
                  <a:lnTo>
                    <a:pt x="236" y="137"/>
                  </a:lnTo>
                  <a:lnTo>
                    <a:pt x="254" y="105"/>
                  </a:lnTo>
                  <a:lnTo>
                    <a:pt x="272" y="78"/>
                  </a:lnTo>
                  <a:lnTo>
                    <a:pt x="288" y="56"/>
                  </a:lnTo>
                  <a:lnTo>
                    <a:pt x="304" y="37"/>
                  </a:lnTo>
                  <a:lnTo>
                    <a:pt x="320" y="21"/>
                  </a:lnTo>
                  <a:lnTo>
                    <a:pt x="337" y="8"/>
                  </a:lnTo>
                  <a:lnTo>
                    <a:pt x="368"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5" name="Freeform 171"/>
            <p:cNvSpPr>
              <a:spLocks/>
            </p:cNvSpPr>
            <p:nvPr/>
          </p:nvSpPr>
          <p:spPr bwMode="auto">
            <a:xfrm>
              <a:off x="2281238" y="1955801"/>
              <a:ext cx="292100" cy="649288"/>
            </a:xfrm>
            <a:custGeom>
              <a:avLst/>
              <a:gdLst/>
              <a:ahLst/>
              <a:cxnLst>
                <a:cxn ang="0">
                  <a:pos x="368" y="817"/>
                </a:cxn>
                <a:cxn ang="0">
                  <a:pos x="361" y="795"/>
                </a:cxn>
                <a:cxn ang="0">
                  <a:pos x="344" y="739"/>
                </a:cxn>
                <a:cxn ang="0">
                  <a:pos x="321" y="663"/>
                </a:cxn>
                <a:cxn ang="0">
                  <a:pos x="296" y="580"/>
                </a:cxn>
                <a:cxn ang="0">
                  <a:pos x="267" y="496"/>
                </a:cxn>
                <a:cxn ang="0">
                  <a:pos x="240" y="414"/>
                </a:cxn>
                <a:cxn ang="0">
                  <a:pos x="214" y="342"/>
                </a:cxn>
                <a:cxn ang="0">
                  <a:pos x="190" y="278"/>
                </a:cxn>
                <a:cxn ang="0">
                  <a:pos x="169" y="222"/>
                </a:cxn>
                <a:cxn ang="0">
                  <a:pos x="148" y="176"/>
                </a:cxn>
                <a:cxn ang="0">
                  <a:pos x="129" y="137"/>
                </a:cxn>
                <a:cxn ang="0">
                  <a:pos x="112" y="105"/>
                </a:cxn>
                <a:cxn ang="0">
                  <a:pos x="96" y="78"/>
                </a:cxn>
                <a:cxn ang="0">
                  <a:pos x="80" y="56"/>
                </a:cxn>
                <a:cxn ang="0">
                  <a:pos x="62" y="37"/>
                </a:cxn>
                <a:cxn ang="0">
                  <a:pos x="46" y="21"/>
                </a:cxn>
                <a:cxn ang="0">
                  <a:pos x="30" y="8"/>
                </a:cxn>
                <a:cxn ang="0">
                  <a:pos x="0" y="0"/>
                </a:cxn>
              </a:cxnLst>
              <a:rect l="0" t="0" r="r" b="b"/>
              <a:pathLst>
                <a:path w="368" h="817">
                  <a:moveTo>
                    <a:pt x="368" y="817"/>
                  </a:moveTo>
                  <a:lnTo>
                    <a:pt x="361" y="795"/>
                  </a:lnTo>
                  <a:lnTo>
                    <a:pt x="344" y="739"/>
                  </a:lnTo>
                  <a:lnTo>
                    <a:pt x="321" y="663"/>
                  </a:lnTo>
                  <a:lnTo>
                    <a:pt x="296" y="580"/>
                  </a:lnTo>
                  <a:lnTo>
                    <a:pt x="267" y="496"/>
                  </a:lnTo>
                  <a:lnTo>
                    <a:pt x="240" y="414"/>
                  </a:lnTo>
                  <a:lnTo>
                    <a:pt x="214" y="342"/>
                  </a:lnTo>
                  <a:lnTo>
                    <a:pt x="190" y="278"/>
                  </a:lnTo>
                  <a:lnTo>
                    <a:pt x="169" y="222"/>
                  </a:lnTo>
                  <a:lnTo>
                    <a:pt x="148" y="176"/>
                  </a:lnTo>
                  <a:lnTo>
                    <a:pt x="129" y="137"/>
                  </a:lnTo>
                  <a:lnTo>
                    <a:pt x="112" y="105"/>
                  </a:lnTo>
                  <a:lnTo>
                    <a:pt x="96" y="78"/>
                  </a:lnTo>
                  <a:lnTo>
                    <a:pt x="80" y="56"/>
                  </a:lnTo>
                  <a:lnTo>
                    <a:pt x="62" y="37"/>
                  </a:lnTo>
                  <a:lnTo>
                    <a:pt x="46" y="21"/>
                  </a:lnTo>
                  <a:lnTo>
                    <a:pt x="30" y="8"/>
                  </a:lnTo>
                  <a:lnTo>
                    <a:pt x="0"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6" name="Freeform 172"/>
            <p:cNvSpPr>
              <a:spLocks/>
            </p:cNvSpPr>
            <p:nvPr/>
          </p:nvSpPr>
          <p:spPr bwMode="auto">
            <a:xfrm>
              <a:off x="2573338" y="2605088"/>
              <a:ext cx="292100" cy="649288"/>
            </a:xfrm>
            <a:custGeom>
              <a:avLst/>
              <a:gdLst/>
              <a:ahLst/>
              <a:cxnLst>
                <a:cxn ang="0">
                  <a:pos x="0" y="0"/>
                </a:cxn>
                <a:cxn ang="0">
                  <a:pos x="6" y="22"/>
                </a:cxn>
                <a:cxn ang="0">
                  <a:pos x="24" y="78"/>
                </a:cxn>
                <a:cxn ang="0">
                  <a:pos x="46" y="153"/>
                </a:cxn>
                <a:cxn ang="0">
                  <a:pos x="73" y="238"/>
                </a:cxn>
                <a:cxn ang="0">
                  <a:pos x="100" y="321"/>
                </a:cxn>
                <a:cxn ang="0">
                  <a:pos x="128" y="403"/>
                </a:cxn>
                <a:cxn ang="0">
                  <a:pos x="153" y="475"/>
                </a:cxn>
                <a:cxn ang="0">
                  <a:pos x="177" y="539"/>
                </a:cxn>
                <a:cxn ang="0">
                  <a:pos x="200" y="595"/>
                </a:cxn>
                <a:cxn ang="0">
                  <a:pos x="219" y="641"/>
                </a:cxn>
                <a:cxn ang="0">
                  <a:pos x="238" y="680"/>
                </a:cxn>
                <a:cxn ang="0">
                  <a:pos x="256" y="712"/>
                </a:cxn>
                <a:cxn ang="0">
                  <a:pos x="272" y="739"/>
                </a:cxn>
                <a:cxn ang="0">
                  <a:pos x="289" y="761"/>
                </a:cxn>
                <a:cxn ang="0">
                  <a:pos x="305" y="782"/>
                </a:cxn>
                <a:cxn ang="0">
                  <a:pos x="321" y="798"/>
                </a:cxn>
                <a:cxn ang="0">
                  <a:pos x="337" y="811"/>
                </a:cxn>
                <a:cxn ang="0">
                  <a:pos x="368" y="817"/>
                </a:cxn>
              </a:cxnLst>
              <a:rect l="0" t="0" r="r" b="b"/>
              <a:pathLst>
                <a:path w="368" h="817">
                  <a:moveTo>
                    <a:pt x="0" y="0"/>
                  </a:moveTo>
                  <a:lnTo>
                    <a:pt x="6" y="22"/>
                  </a:lnTo>
                  <a:lnTo>
                    <a:pt x="24" y="78"/>
                  </a:lnTo>
                  <a:lnTo>
                    <a:pt x="46" y="153"/>
                  </a:lnTo>
                  <a:lnTo>
                    <a:pt x="73" y="238"/>
                  </a:lnTo>
                  <a:lnTo>
                    <a:pt x="100" y="321"/>
                  </a:lnTo>
                  <a:lnTo>
                    <a:pt x="128" y="403"/>
                  </a:lnTo>
                  <a:lnTo>
                    <a:pt x="153" y="475"/>
                  </a:lnTo>
                  <a:lnTo>
                    <a:pt x="177" y="539"/>
                  </a:lnTo>
                  <a:lnTo>
                    <a:pt x="200" y="595"/>
                  </a:lnTo>
                  <a:lnTo>
                    <a:pt x="219" y="641"/>
                  </a:lnTo>
                  <a:lnTo>
                    <a:pt x="238" y="680"/>
                  </a:lnTo>
                  <a:lnTo>
                    <a:pt x="256" y="712"/>
                  </a:lnTo>
                  <a:lnTo>
                    <a:pt x="272" y="739"/>
                  </a:lnTo>
                  <a:lnTo>
                    <a:pt x="289" y="761"/>
                  </a:lnTo>
                  <a:lnTo>
                    <a:pt x="305" y="782"/>
                  </a:lnTo>
                  <a:lnTo>
                    <a:pt x="321" y="798"/>
                  </a:lnTo>
                  <a:lnTo>
                    <a:pt x="337" y="811"/>
                  </a:lnTo>
                  <a:lnTo>
                    <a:pt x="368" y="817"/>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7" name="Freeform 173"/>
            <p:cNvSpPr>
              <a:spLocks/>
            </p:cNvSpPr>
            <p:nvPr/>
          </p:nvSpPr>
          <p:spPr bwMode="auto">
            <a:xfrm>
              <a:off x="1736725" y="2605088"/>
              <a:ext cx="252413" cy="649288"/>
            </a:xfrm>
            <a:custGeom>
              <a:avLst/>
              <a:gdLst/>
              <a:ahLst/>
              <a:cxnLst>
                <a:cxn ang="0">
                  <a:pos x="319" y="0"/>
                </a:cxn>
                <a:cxn ang="0">
                  <a:pos x="312" y="22"/>
                </a:cxn>
                <a:cxn ang="0">
                  <a:pos x="298" y="78"/>
                </a:cxn>
                <a:cxn ang="0">
                  <a:pos x="279" y="153"/>
                </a:cxn>
                <a:cxn ang="0">
                  <a:pos x="256" y="238"/>
                </a:cxn>
                <a:cxn ang="0">
                  <a:pos x="232" y="323"/>
                </a:cxn>
                <a:cxn ang="0">
                  <a:pos x="208" y="403"/>
                </a:cxn>
                <a:cxn ang="0">
                  <a:pos x="187" y="477"/>
                </a:cxn>
                <a:cxn ang="0">
                  <a:pos x="167" y="540"/>
                </a:cxn>
                <a:cxn ang="0">
                  <a:pos x="147" y="595"/>
                </a:cxn>
                <a:cxn ang="0">
                  <a:pos x="130" y="641"/>
                </a:cxn>
                <a:cxn ang="0">
                  <a:pos x="114" y="681"/>
                </a:cxn>
                <a:cxn ang="0">
                  <a:pos x="98" y="713"/>
                </a:cxn>
                <a:cxn ang="0">
                  <a:pos x="83" y="740"/>
                </a:cxn>
                <a:cxn ang="0">
                  <a:pos x="69" y="763"/>
                </a:cxn>
                <a:cxn ang="0">
                  <a:pos x="55" y="782"/>
                </a:cxn>
                <a:cxn ang="0">
                  <a:pos x="42" y="800"/>
                </a:cxn>
                <a:cxn ang="0">
                  <a:pos x="27" y="812"/>
                </a:cxn>
                <a:cxn ang="0">
                  <a:pos x="0" y="819"/>
                </a:cxn>
              </a:cxnLst>
              <a:rect l="0" t="0" r="r" b="b"/>
              <a:pathLst>
                <a:path w="319" h="819">
                  <a:moveTo>
                    <a:pt x="319" y="0"/>
                  </a:moveTo>
                  <a:lnTo>
                    <a:pt x="312" y="22"/>
                  </a:lnTo>
                  <a:lnTo>
                    <a:pt x="298" y="78"/>
                  </a:lnTo>
                  <a:lnTo>
                    <a:pt x="279" y="153"/>
                  </a:lnTo>
                  <a:lnTo>
                    <a:pt x="256" y="238"/>
                  </a:lnTo>
                  <a:lnTo>
                    <a:pt x="232" y="323"/>
                  </a:lnTo>
                  <a:lnTo>
                    <a:pt x="208" y="403"/>
                  </a:lnTo>
                  <a:lnTo>
                    <a:pt x="187" y="477"/>
                  </a:lnTo>
                  <a:lnTo>
                    <a:pt x="167" y="540"/>
                  </a:lnTo>
                  <a:lnTo>
                    <a:pt x="147" y="595"/>
                  </a:lnTo>
                  <a:lnTo>
                    <a:pt x="130" y="641"/>
                  </a:lnTo>
                  <a:lnTo>
                    <a:pt x="114" y="681"/>
                  </a:lnTo>
                  <a:lnTo>
                    <a:pt x="98" y="713"/>
                  </a:lnTo>
                  <a:lnTo>
                    <a:pt x="83" y="740"/>
                  </a:lnTo>
                  <a:lnTo>
                    <a:pt x="69" y="763"/>
                  </a:lnTo>
                  <a:lnTo>
                    <a:pt x="55" y="782"/>
                  </a:lnTo>
                  <a:lnTo>
                    <a:pt x="42" y="800"/>
                  </a:lnTo>
                  <a:lnTo>
                    <a:pt x="27" y="812"/>
                  </a:lnTo>
                  <a:lnTo>
                    <a:pt x="0" y="819"/>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8" name="Freeform 174"/>
            <p:cNvSpPr>
              <a:spLocks/>
            </p:cNvSpPr>
            <p:nvPr/>
          </p:nvSpPr>
          <p:spPr bwMode="auto">
            <a:xfrm>
              <a:off x="3127375" y="1955801"/>
              <a:ext cx="292100" cy="649288"/>
            </a:xfrm>
            <a:custGeom>
              <a:avLst/>
              <a:gdLst/>
              <a:ahLst/>
              <a:cxnLst>
                <a:cxn ang="0">
                  <a:pos x="0" y="817"/>
                </a:cxn>
                <a:cxn ang="0">
                  <a:pos x="7" y="795"/>
                </a:cxn>
                <a:cxn ang="0">
                  <a:pos x="23" y="739"/>
                </a:cxn>
                <a:cxn ang="0">
                  <a:pos x="47" y="663"/>
                </a:cxn>
                <a:cxn ang="0">
                  <a:pos x="72" y="580"/>
                </a:cxn>
                <a:cxn ang="0">
                  <a:pos x="99" y="496"/>
                </a:cxn>
                <a:cxn ang="0">
                  <a:pos x="127" y="416"/>
                </a:cxn>
                <a:cxn ang="0">
                  <a:pos x="152" y="342"/>
                </a:cxn>
                <a:cxn ang="0">
                  <a:pos x="176" y="278"/>
                </a:cxn>
                <a:cxn ang="0">
                  <a:pos x="199" y="222"/>
                </a:cxn>
                <a:cxn ang="0">
                  <a:pos x="219" y="176"/>
                </a:cxn>
                <a:cxn ang="0">
                  <a:pos x="239" y="137"/>
                </a:cxn>
                <a:cxn ang="0">
                  <a:pos x="256" y="105"/>
                </a:cxn>
                <a:cxn ang="0">
                  <a:pos x="272" y="78"/>
                </a:cxn>
                <a:cxn ang="0">
                  <a:pos x="288" y="56"/>
                </a:cxn>
                <a:cxn ang="0">
                  <a:pos x="304" y="37"/>
                </a:cxn>
                <a:cxn ang="0">
                  <a:pos x="322" y="21"/>
                </a:cxn>
                <a:cxn ang="0">
                  <a:pos x="338" y="8"/>
                </a:cxn>
                <a:cxn ang="0">
                  <a:pos x="368" y="0"/>
                </a:cxn>
              </a:cxnLst>
              <a:rect l="0" t="0" r="r" b="b"/>
              <a:pathLst>
                <a:path w="368" h="817">
                  <a:moveTo>
                    <a:pt x="0" y="817"/>
                  </a:moveTo>
                  <a:lnTo>
                    <a:pt x="7" y="795"/>
                  </a:lnTo>
                  <a:lnTo>
                    <a:pt x="23" y="739"/>
                  </a:lnTo>
                  <a:lnTo>
                    <a:pt x="47" y="663"/>
                  </a:lnTo>
                  <a:lnTo>
                    <a:pt x="72" y="580"/>
                  </a:lnTo>
                  <a:lnTo>
                    <a:pt x="99" y="496"/>
                  </a:lnTo>
                  <a:lnTo>
                    <a:pt x="127" y="416"/>
                  </a:lnTo>
                  <a:lnTo>
                    <a:pt x="152" y="342"/>
                  </a:lnTo>
                  <a:lnTo>
                    <a:pt x="176" y="278"/>
                  </a:lnTo>
                  <a:lnTo>
                    <a:pt x="199" y="222"/>
                  </a:lnTo>
                  <a:lnTo>
                    <a:pt x="219" y="176"/>
                  </a:lnTo>
                  <a:lnTo>
                    <a:pt x="239" y="137"/>
                  </a:lnTo>
                  <a:lnTo>
                    <a:pt x="256" y="105"/>
                  </a:lnTo>
                  <a:lnTo>
                    <a:pt x="272" y="78"/>
                  </a:lnTo>
                  <a:lnTo>
                    <a:pt x="288" y="56"/>
                  </a:lnTo>
                  <a:lnTo>
                    <a:pt x="304" y="37"/>
                  </a:lnTo>
                  <a:lnTo>
                    <a:pt x="322" y="21"/>
                  </a:lnTo>
                  <a:lnTo>
                    <a:pt x="338" y="8"/>
                  </a:lnTo>
                  <a:lnTo>
                    <a:pt x="368"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59" name="Freeform 175"/>
            <p:cNvSpPr>
              <a:spLocks/>
            </p:cNvSpPr>
            <p:nvPr/>
          </p:nvSpPr>
          <p:spPr bwMode="auto">
            <a:xfrm>
              <a:off x="3419475" y="1955801"/>
              <a:ext cx="292100" cy="649288"/>
            </a:xfrm>
            <a:custGeom>
              <a:avLst/>
              <a:gdLst/>
              <a:ahLst/>
              <a:cxnLst>
                <a:cxn ang="0">
                  <a:pos x="368" y="817"/>
                </a:cxn>
                <a:cxn ang="0">
                  <a:pos x="362" y="795"/>
                </a:cxn>
                <a:cxn ang="0">
                  <a:pos x="346" y="739"/>
                </a:cxn>
                <a:cxn ang="0">
                  <a:pos x="322" y="663"/>
                </a:cxn>
                <a:cxn ang="0">
                  <a:pos x="296" y="580"/>
                </a:cxn>
                <a:cxn ang="0">
                  <a:pos x="269" y="496"/>
                </a:cxn>
                <a:cxn ang="0">
                  <a:pos x="242" y="416"/>
                </a:cxn>
                <a:cxn ang="0">
                  <a:pos x="216" y="342"/>
                </a:cxn>
                <a:cxn ang="0">
                  <a:pos x="192" y="278"/>
                </a:cxn>
                <a:cxn ang="0">
                  <a:pos x="170" y="222"/>
                </a:cxn>
                <a:cxn ang="0">
                  <a:pos x="149" y="176"/>
                </a:cxn>
                <a:cxn ang="0">
                  <a:pos x="130" y="137"/>
                </a:cxn>
                <a:cxn ang="0">
                  <a:pos x="114" y="105"/>
                </a:cxn>
                <a:cxn ang="0">
                  <a:pos x="96" y="78"/>
                </a:cxn>
                <a:cxn ang="0">
                  <a:pos x="80" y="56"/>
                </a:cxn>
                <a:cxn ang="0">
                  <a:pos x="64" y="37"/>
                </a:cxn>
                <a:cxn ang="0">
                  <a:pos x="47" y="21"/>
                </a:cxn>
                <a:cxn ang="0">
                  <a:pos x="31" y="8"/>
                </a:cxn>
                <a:cxn ang="0">
                  <a:pos x="0" y="0"/>
                </a:cxn>
              </a:cxnLst>
              <a:rect l="0" t="0" r="r" b="b"/>
              <a:pathLst>
                <a:path w="368" h="817">
                  <a:moveTo>
                    <a:pt x="368" y="817"/>
                  </a:moveTo>
                  <a:lnTo>
                    <a:pt x="362" y="795"/>
                  </a:lnTo>
                  <a:lnTo>
                    <a:pt x="346" y="739"/>
                  </a:lnTo>
                  <a:lnTo>
                    <a:pt x="322" y="663"/>
                  </a:lnTo>
                  <a:lnTo>
                    <a:pt x="296" y="580"/>
                  </a:lnTo>
                  <a:lnTo>
                    <a:pt x="269" y="496"/>
                  </a:lnTo>
                  <a:lnTo>
                    <a:pt x="242" y="416"/>
                  </a:lnTo>
                  <a:lnTo>
                    <a:pt x="216" y="342"/>
                  </a:lnTo>
                  <a:lnTo>
                    <a:pt x="192" y="278"/>
                  </a:lnTo>
                  <a:lnTo>
                    <a:pt x="170" y="222"/>
                  </a:lnTo>
                  <a:lnTo>
                    <a:pt x="149" y="176"/>
                  </a:lnTo>
                  <a:lnTo>
                    <a:pt x="130" y="137"/>
                  </a:lnTo>
                  <a:lnTo>
                    <a:pt x="114" y="105"/>
                  </a:lnTo>
                  <a:lnTo>
                    <a:pt x="96" y="78"/>
                  </a:lnTo>
                  <a:lnTo>
                    <a:pt x="80" y="56"/>
                  </a:lnTo>
                  <a:lnTo>
                    <a:pt x="64" y="37"/>
                  </a:lnTo>
                  <a:lnTo>
                    <a:pt x="47" y="21"/>
                  </a:lnTo>
                  <a:lnTo>
                    <a:pt x="31" y="8"/>
                  </a:lnTo>
                  <a:lnTo>
                    <a:pt x="0" y="0"/>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60" name="Freeform 176"/>
            <p:cNvSpPr>
              <a:spLocks/>
            </p:cNvSpPr>
            <p:nvPr/>
          </p:nvSpPr>
          <p:spPr bwMode="auto">
            <a:xfrm>
              <a:off x="3711575" y="2605088"/>
              <a:ext cx="292100" cy="649288"/>
            </a:xfrm>
            <a:custGeom>
              <a:avLst/>
              <a:gdLst/>
              <a:ahLst/>
              <a:cxnLst>
                <a:cxn ang="0">
                  <a:pos x="0" y="0"/>
                </a:cxn>
                <a:cxn ang="0">
                  <a:pos x="7" y="22"/>
                </a:cxn>
                <a:cxn ang="0">
                  <a:pos x="24" y="78"/>
                </a:cxn>
                <a:cxn ang="0">
                  <a:pos x="47" y="153"/>
                </a:cxn>
                <a:cxn ang="0">
                  <a:pos x="74" y="238"/>
                </a:cxn>
                <a:cxn ang="0">
                  <a:pos x="101" y="321"/>
                </a:cxn>
                <a:cxn ang="0">
                  <a:pos x="128" y="403"/>
                </a:cxn>
                <a:cxn ang="0">
                  <a:pos x="154" y="475"/>
                </a:cxn>
                <a:cxn ang="0">
                  <a:pos x="178" y="539"/>
                </a:cxn>
                <a:cxn ang="0">
                  <a:pos x="200" y="595"/>
                </a:cxn>
                <a:cxn ang="0">
                  <a:pos x="219" y="641"/>
                </a:cxn>
                <a:cxn ang="0">
                  <a:pos x="239" y="680"/>
                </a:cxn>
                <a:cxn ang="0">
                  <a:pos x="256" y="712"/>
                </a:cxn>
                <a:cxn ang="0">
                  <a:pos x="274" y="739"/>
                </a:cxn>
                <a:cxn ang="0">
                  <a:pos x="290" y="761"/>
                </a:cxn>
                <a:cxn ang="0">
                  <a:pos x="306" y="782"/>
                </a:cxn>
                <a:cxn ang="0">
                  <a:pos x="322" y="798"/>
                </a:cxn>
                <a:cxn ang="0">
                  <a:pos x="338" y="811"/>
                </a:cxn>
                <a:cxn ang="0">
                  <a:pos x="370" y="817"/>
                </a:cxn>
              </a:cxnLst>
              <a:rect l="0" t="0" r="r" b="b"/>
              <a:pathLst>
                <a:path w="370" h="817">
                  <a:moveTo>
                    <a:pt x="0" y="0"/>
                  </a:moveTo>
                  <a:lnTo>
                    <a:pt x="7" y="22"/>
                  </a:lnTo>
                  <a:lnTo>
                    <a:pt x="24" y="78"/>
                  </a:lnTo>
                  <a:lnTo>
                    <a:pt x="47" y="153"/>
                  </a:lnTo>
                  <a:lnTo>
                    <a:pt x="74" y="238"/>
                  </a:lnTo>
                  <a:lnTo>
                    <a:pt x="101" y="321"/>
                  </a:lnTo>
                  <a:lnTo>
                    <a:pt x="128" y="403"/>
                  </a:lnTo>
                  <a:lnTo>
                    <a:pt x="154" y="475"/>
                  </a:lnTo>
                  <a:lnTo>
                    <a:pt x="178" y="539"/>
                  </a:lnTo>
                  <a:lnTo>
                    <a:pt x="200" y="595"/>
                  </a:lnTo>
                  <a:lnTo>
                    <a:pt x="219" y="641"/>
                  </a:lnTo>
                  <a:lnTo>
                    <a:pt x="239" y="680"/>
                  </a:lnTo>
                  <a:lnTo>
                    <a:pt x="256" y="712"/>
                  </a:lnTo>
                  <a:lnTo>
                    <a:pt x="274" y="739"/>
                  </a:lnTo>
                  <a:lnTo>
                    <a:pt x="290" y="761"/>
                  </a:lnTo>
                  <a:lnTo>
                    <a:pt x="306" y="782"/>
                  </a:lnTo>
                  <a:lnTo>
                    <a:pt x="322" y="798"/>
                  </a:lnTo>
                  <a:lnTo>
                    <a:pt x="338" y="811"/>
                  </a:lnTo>
                  <a:lnTo>
                    <a:pt x="370" y="817"/>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161" name="Freeform 177"/>
            <p:cNvSpPr>
              <a:spLocks/>
            </p:cNvSpPr>
            <p:nvPr/>
          </p:nvSpPr>
          <p:spPr bwMode="auto">
            <a:xfrm>
              <a:off x="2873375" y="2605088"/>
              <a:ext cx="254000" cy="649288"/>
            </a:xfrm>
            <a:custGeom>
              <a:avLst/>
              <a:gdLst/>
              <a:ahLst/>
              <a:cxnLst>
                <a:cxn ang="0">
                  <a:pos x="318" y="0"/>
                </a:cxn>
                <a:cxn ang="0">
                  <a:pos x="312" y="22"/>
                </a:cxn>
                <a:cxn ang="0">
                  <a:pos x="297" y="78"/>
                </a:cxn>
                <a:cxn ang="0">
                  <a:pos x="278" y="153"/>
                </a:cxn>
                <a:cxn ang="0">
                  <a:pos x="256" y="238"/>
                </a:cxn>
                <a:cxn ang="0">
                  <a:pos x="232" y="323"/>
                </a:cxn>
                <a:cxn ang="0">
                  <a:pos x="209" y="403"/>
                </a:cxn>
                <a:cxn ang="0">
                  <a:pos x="187" y="477"/>
                </a:cxn>
                <a:cxn ang="0">
                  <a:pos x="166" y="540"/>
                </a:cxn>
                <a:cxn ang="0">
                  <a:pos x="147" y="595"/>
                </a:cxn>
                <a:cxn ang="0">
                  <a:pos x="129" y="641"/>
                </a:cxn>
                <a:cxn ang="0">
                  <a:pos x="113" y="681"/>
                </a:cxn>
                <a:cxn ang="0">
                  <a:pos x="99" y="713"/>
                </a:cxn>
                <a:cxn ang="0">
                  <a:pos x="83" y="740"/>
                </a:cxn>
                <a:cxn ang="0">
                  <a:pos x="70" y="763"/>
                </a:cxn>
                <a:cxn ang="0">
                  <a:pos x="56" y="784"/>
                </a:cxn>
                <a:cxn ang="0">
                  <a:pos x="41" y="800"/>
                </a:cxn>
                <a:cxn ang="0">
                  <a:pos x="27" y="812"/>
                </a:cxn>
                <a:cxn ang="0">
                  <a:pos x="0" y="819"/>
                </a:cxn>
              </a:cxnLst>
              <a:rect l="0" t="0" r="r" b="b"/>
              <a:pathLst>
                <a:path w="318" h="819">
                  <a:moveTo>
                    <a:pt x="318" y="0"/>
                  </a:moveTo>
                  <a:lnTo>
                    <a:pt x="312" y="22"/>
                  </a:lnTo>
                  <a:lnTo>
                    <a:pt x="297" y="78"/>
                  </a:lnTo>
                  <a:lnTo>
                    <a:pt x="278" y="153"/>
                  </a:lnTo>
                  <a:lnTo>
                    <a:pt x="256" y="238"/>
                  </a:lnTo>
                  <a:lnTo>
                    <a:pt x="232" y="323"/>
                  </a:lnTo>
                  <a:lnTo>
                    <a:pt x="209" y="403"/>
                  </a:lnTo>
                  <a:lnTo>
                    <a:pt x="187" y="477"/>
                  </a:lnTo>
                  <a:lnTo>
                    <a:pt x="166" y="540"/>
                  </a:lnTo>
                  <a:lnTo>
                    <a:pt x="147" y="595"/>
                  </a:lnTo>
                  <a:lnTo>
                    <a:pt x="129" y="641"/>
                  </a:lnTo>
                  <a:lnTo>
                    <a:pt x="113" y="681"/>
                  </a:lnTo>
                  <a:lnTo>
                    <a:pt x="99" y="713"/>
                  </a:lnTo>
                  <a:lnTo>
                    <a:pt x="83" y="740"/>
                  </a:lnTo>
                  <a:lnTo>
                    <a:pt x="70" y="763"/>
                  </a:lnTo>
                  <a:lnTo>
                    <a:pt x="56" y="784"/>
                  </a:lnTo>
                  <a:lnTo>
                    <a:pt x="41" y="800"/>
                  </a:lnTo>
                  <a:lnTo>
                    <a:pt x="27" y="812"/>
                  </a:lnTo>
                  <a:lnTo>
                    <a:pt x="0" y="819"/>
                  </a:lnTo>
                </a:path>
              </a:pathLst>
            </a:cu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42249" name="Rectangle 265"/>
            <p:cNvSpPr>
              <a:spLocks noChangeArrowheads="1"/>
            </p:cNvSpPr>
            <p:nvPr/>
          </p:nvSpPr>
          <p:spPr bwMode="auto">
            <a:xfrm>
              <a:off x="114300" y="2281238"/>
              <a:ext cx="168275" cy="306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700" b="0" i="0" u="none" strike="noStrike" cap="none" normalizeH="0" baseline="0" smtClean="0">
                  <a:ln>
                    <a:noFill/>
                  </a:ln>
                  <a:solidFill>
                    <a:srgbClr val="000000"/>
                  </a:solidFill>
                  <a:effectLst/>
                  <a:latin typeface="Times New Roman" pitchFamily="18" charset="0"/>
                  <a:cs typeface="Arial" pitchFamily="34" charset="0"/>
                </a:rPr>
                <a:t>ˆ</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00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01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01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9" grpId="0" animBg="1"/>
      <p:bldP spid="42012" grpId="0" animBg="1"/>
      <p:bldP spid="42014" grpId="0" animBg="1"/>
      <p:bldP spid="207" grpId="0"/>
      <p:bldP spid="209" grpId="0"/>
      <p:bldP spid="2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61995"/>
            <a:ext cx="6935788" cy="668338"/>
          </a:xfrm>
        </p:spPr>
        <p:txBody>
          <a:bodyPr/>
          <a:lstStyle/>
          <a:p>
            <a:r>
              <a:rPr lang="en-US" dirty="0" smtClean="0"/>
              <a:t>Energy cost reduction is the highest ….</a:t>
            </a:r>
            <a:endParaRPr lang="sv-SE" dirty="0"/>
          </a:p>
        </p:txBody>
      </p:sp>
      <p:sp>
        <p:nvSpPr>
          <p:cNvPr id="5" name="Content Placeholder 2"/>
          <p:cNvSpPr txBox="1">
            <a:spLocks noGrp="1"/>
          </p:cNvSpPr>
          <p:nvPr>
            <p:ph idx="1"/>
          </p:nvPr>
        </p:nvSpPr>
        <p:spPr>
          <a:xfrm>
            <a:off x="485774" y="1163522"/>
            <a:ext cx="8658225" cy="112247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1" i="0" u="sng" strike="noStrike" kern="1200" cap="none" spc="0" normalizeH="0" baseline="0" noProof="0" dirty="0" smtClean="0">
                <a:ln>
                  <a:noFill/>
                </a:ln>
                <a:solidFill>
                  <a:srgbClr val="FF0000"/>
                </a:solidFill>
                <a:effectLst/>
                <a:uLnTx/>
                <a:uFillTx/>
                <a:latin typeface="Calibri" pitchFamily="34" charset="0"/>
              </a:rPr>
              <a:t>Main result</a:t>
            </a:r>
            <a:r>
              <a:rPr kumimoji="0" lang="en-US" sz="3500" b="1" i="0" u="none" strike="noStrike" kern="1200" cap="none" spc="0" normalizeH="0" baseline="0" noProof="0" dirty="0" smtClean="0">
                <a:ln>
                  <a:noFill/>
                </a:ln>
                <a:solidFill>
                  <a:srgbClr val="FF0000"/>
                </a:solidFill>
                <a:effectLst/>
                <a:uLnTx/>
                <a:uFillTx/>
                <a:latin typeface="Calibri" pitchFamily="34" charset="0"/>
              </a:rPr>
              <a:t>: </a:t>
            </a:r>
          </a:p>
          <a:p>
            <a:pPr marL="342900" lvl="0" indent="-342900">
              <a:buFont typeface="Arial" pitchFamily="34" charset="0"/>
              <a:buChar char="•"/>
              <a:defRPr/>
            </a:pPr>
            <a:r>
              <a:rPr kumimoji="0" lang="en-US" sz="2900" b="0" i="0" u="none" strike="noStrike" kern="1200" cap="none" spc="0" normalizeH="0" baseline="0" noProof="0" dirty="0" smtClean="0">
                <a:ln>
                  <a:noFill/>
                </a:ln>
                <a:solidFill>
                  <a:schemeClr val="tx1"/>
                </a:solidFill>
                <a:effectLst/>
                <a:uLnTx/>
                <a:uFillTx/>
                <a:latin typeface="Calibri" pitchFamily="34" charset="0"/>
              </a:rPr>
              <a:t>OTT PRE can achieve </a:t>
            </a:r>
            <a:r>
              <a:rPr lang="en-US" sz="2900" b="1" dirty="0" smtClean="0">
                <a:latin typeface="Calibri" pitchFamily="34" charset="0"/>
              </a:rPr>
              <a:t>20% -</a:t>
            </a:r>
            <a:r>
              <a:rPr kumimoji="0" lang="en-US" sz="2900" b="1" i="0" u="none" strike="noStrike" kern="1200" cap="none" spc="0" normalizeH="0" baseline="0" noProof="0" dirty="0" smtClean="0">
                <a:ln>
                  <a:noFill/>
                </a:ln>
                <a:solidFill>
                  <a:schemeClr val="tx1"/>
                </a:solidFill>
                <a:effectLst/>
                <a:uLnTx/>
                <a:uFillTx/>
                <a:latin typeface="Calibri" pitchFamily="34" charset="0"/>
              </a:rPr>
              <a:t>70%</a:t>
            </a:r>
            <a:r>
              <a:rPr kumimoji="0" lang="en-US" sz="2900" b="0" i="0" u="none" strike="noStrike" kern="1200" cap="none" spc="0" normalizeH="0" baseline="0" noProof="0" dirty="0" smtClean="0">
                <a:ln>
                  <a:noFill/>
                </a:ln>
                <a:solidFill>
                  <a:schemeClr val="tx1"/>
                </a:solidFill>
                <a:effectLst/>
                <a:uLnTx/>
                <a:uFillTx/>
                <a:latin typeface="Calibri" pitchFamily="34" charset="0"/>
              </a:rPr>
              <a:t> energy cost reduction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Average prefetching SLAs.png"/>
          <p:cNvPicPr>
            <a:picLocks noChangeAspect="1"/>
          </p:cNvPicPr>
          <p:nvPr/>
        </p:nvPicPr>
        <p:blipFill>
          <a:blip r:embed="rId3" cstate="print"/>
          <a:stretch>
            <a:fillRect/>
          </a:stretch>
        </p:blipFill>
        <p:spPr>
          <a:xfrm>
            <a:off x="4819159" y="2249611"/>
            <a:ext cx="4139104" cy="2550988"/>
          </a:xfrm>
          <a:prstGeom prst="rect">
            <a:avLst/>
          </a:prstGeom>
        </p:spPr>
      </p:pic>
      <p:pic>
        <p:nvPicPr>
          <p:cNvPr id="7" name="Content Placeholder 4" descr="Average_prefetching_costs.png"/>
          <p:cNvPicPr>
            <a:picLocks noChangeAspect="1"/>
          </p:cNvPicPr>
          <p:nvPr/>
        </p:nvPicPr>
        <p:blipFill>
          <a:blip r:embed="rId4" cstate="print"/>
          <a:srcRect/>
          <a:stretch>
            <a:fillRect/>
          </a:stretch>
        </p:blipFill>
        <p:spPr>
          <a:xfrm>
            <a:off x="250013" y="2258925"/>
            <a:ext cx="4124661" cy="2541674"/>
          </a:xfrm>
          <a:prstGeom prst="rect">
            <a:avLst/>
          </a:prstGeom>
        </p:spPr>
      </p:pic>
      <p:pic>
        <p:nvPicPr>
          <p:cNvPr id="8" name="Content Placeholder 3" descr="HighCorrelationLittleNoiseDataRates.png"/>
          <p:cNvPicPr>
            <a:picLocks noChangeAspect="1"/>
          </p:cNvPicPr>
          <p:nvPr/>
        </p:nvPicPr>
        <p:blipFill>
          <a:blip r:embed="rId5" cstate="print"/>
          <a:srcRect/>
          <a:stretch>
            <a:fillRect/>
          </a:stretch>
        </p:blipFill>
        <p:spPr bwMode="auto">
          <a:xfrm>
            <a:off x="6116221" y="4726858"/>
            <a:ext cx="2842042" cy="2131142"/>
          </a:xfrm>
          <a:prstGeom prst="rect">
            <a:avLst/>
          </a:prstGeom>
          <a:noFill/>
          <a:ln w="9525">
            <a:noFill/>
            <a:miter lim="800000"/>
            <a:headEnd/>
            <a:tailEnd/>
          </a:ln>
        </p:spPr>
      </p:pic>
      <p:sp>
        <p:nvSpPr>
          <p:cNvPr id="9" name="TextBox 8"/>
          <p:cNvSpPr txBox="1">
            <a:spLocks noChangeArrowheads="1"/>
          </p:cNvSpPr>
          <p:nvPr/>
        </p:nvSpPr>
        <p:spPr bwMode="auto">
          <a:xfrm>
            <a:off x="3160194" y="5048909"/>
            <a:ext cx="2232569" cy="923330"/>
          </a:xfrm>
          <a:prstGeom prst="rect">
            <a:avLst/>
          </a:prstGeom>
          <a:noFill/>
          <a:ln w="9525">
            <a:noFill/>
            <a:miter lim="800000"/>
            <a:headEnd/>
            <a:tailEnd/>
          </a:ln>
        </p:spPr>
        <p:txBody>
          <a:bodyPr wrap="square">
            <a:spAutoFit/>
          </a:bodyPr>
          <a:lstStyle/>
          <a:p>
            <a:r>
              <a:rPr lang="en-US" b="1" dirty="0" smtClean="0"/>
              <a:t>… for low average data rate and high peak-to-mean ratio</a:t>
            </a:r>
            <a:endParaRPr lang="sv-SE" b="1" baseline="-25000" dirty="0"/>
          </a:p>
        </p:txBody>
      </p:sp>
      <p:sp>
        <p:nvSpPr>
          <p:cNvPr id="10" name="Right Arrow 9"/>
          <p:cNvSpPr>
            <a:spLocks noChangeArrowheads="1"/>
          </p:cNvSpPr>
          <p:nvPr/>
        </p:nvSpPr>
        <p:spPr bwMode="auto">
          <a:xfrm>
            <a:off x="5392763" y="5380447"/>
            <a:ext cx="444500" cy="292100"/>
          </a:xfrm>
          <a:prstGeom prst="rightArrow">
            <a:avLst>
              <a:gd name="adj1" fmla="val 50000"/>
              <a:gd name="adj2" fmla="val 49999"/>
            </a:avLst>
          </a:prstGeom>
          <a:solidFill>
            <a:schemeClr val="accent1"/>
          </a:solidFill>
          <a:ln w="9525" algn="ctr">
            <a:solidFill>
              <a:schemeClr val="tx1"/>
            </a:solidFill>
            <a:round/>
            <a:headEnd/>
            <a:tailEnd/>
          </a:ln>
        </p:spPr>
        <p:txBody>
          <a:bodyPr wrap="none">
            <a:spAutoFit/>
          </a:bodyPr>
          <a:lstStyle/>
          <a:p>
            <a:endParaRPr lang="sv-SE"/>
          </a:p>
        </p:txBody>
      </p:sp>
      <p:pic>
        <p:nvPicPr>
          <p:cNvPr id="12" name="Content Placeholder 4" descr="Data_rates_distribution.png"/>
          <p:cNvPicPr>
            <a:picLocks noChangeAspect="1"/>
          </p:cNvPicPr>
          <p:nvPr/>
        </p:nvPicPr>
        <p:blipFill>
          <a:blip r:embed="rId6" cstate="print"/>
          <a:srcRect/>
          <a:stretch>
            <a:fillRect/>
          </a:stretch>
        </p:blipFill>
        <p:spPr>
          <a:xfrm>
            <a:off x="485774" y="4954855"/>
            <a:ext cx="2674420" cy="1586511"/>
          </a:xfrm>
          <a:prstGeom prst="rect">
            <a:avLst/>
          </a:prstGeom>
        </p:spPr>
      </p:pic>
      <p:cxnSp>
        <p:nvCxnSpPr>
          <p:cNvPr id="14" name="Straight Arrow Connector 13"/>
          <p:cNvCxnSpPr/>
          <p:nvPr/>
        </p:nvCxnSpPr>
        <p:spPr>
          <a:xfrm flipV="1">
            <a:off x="1619250" y="4726858"/>
            <a:ext cx="1" cy="322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619250" y="4468761"/>
            <a:ext cx="3498440" cy="580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1803" y="2249611"/>
            <a:ext cx="1096775" cy="338554"/>
          </a:xfrm>
          <a:prstGeom prst="rect">
            <a:avLst/>
          </a:prstGeom>
          <a:solidFill>
            <a:schemeClr val="bg1"/>
          </a:solidFill>
        </p:spPr>
        <p:txBody>
          <a:bodyPr wrap="none" rtlCol="0">
            <a:spAutoFit/>
          </a:bodyPr>
          <a:lstStyle/>
          <a:p>
            <a:r>
              <a:rPr lang="en-US" sz="1600" b="1" dirty="0" smtClean="0"/>
              <a:t>Example:</a:t>
            </a:r>
            <a:endParaRPr lang="sv-SE" sz="1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61995"/>
            <a:ext cx="6935788" cy="668338"/>
          </a:xfrm>
        </p:spPr>
        <p:txBody>
          <a:bodyPr/>
          <a:lstStyle/>
          <a:p>
            <a:r>
              <a:rPr lang="en-US" dirty="0" err="1" smtClean="0"/>
              <a:t>Prefetching</a:t>
            </a:r>
            <a:r>
              <a:rPr lang="en-US" dirty="0" smtClean="0"/>
              <a:t> recommendations</a:t>
            </a:r>
            <a:endParaRPr lang="sv-SE" dirty="0"/>
          </a:p>
        </p:txBody>
      </p:sp>
      <p:pic>
        <p:nvPicPr>
          <p:cNvPr id="4" name="Content Placeholder 3" descr="TargetPrefetchingDataRate3D_2.png"/>
          <p:cNvPicPr>
            <a:picLocks noChangeAspect="1"/>
          </p:cNvPicPr>
          <p:nvPr/>
        </p:nvPicPr>
        <p:blipFill>
          <a:blip r:embed="rId3" cstate="print"/>
          <a:srcRect/>
          <a:stretch>
            <a:fillRect/>
          </a:stretch>
        </p:blipFill>
        <p:spPr>
          <a:xfrm>
            <a:off x="358776" y="1247775"/>
            <a:ext cx="3735387" cy="3013075"/>
          </a:xfrm>
          <a:prstGeom prst="rect">
            <a:avLst/>
          </a:prstGeom>
        </p:spPr>
      </p:pic>
      <p:sp>
        <p:nvSpPr>
          <p:cNvPr id="5" name="TextBox 4"/>
          <p:cNvSpPr txBox="1">
            <a:spLocks noChangeArrowheads="1"/>
          </p:cNvSpPr>
          <p:nvPr/>
        </p:nvSpPr>
        <p:spPr bwMode="auto">
          <a:xfrm>
            <a:off x="4356100" y="2959100"/>
            <a:ext cx="3949700" cy="923925"/>
          </a:xfrm>
          <a:prstGeom prst="rect">
            <a:avLst/>
          </a:prstGeom>
          <a:noFill/>
          <a:ln w="9525">
            <a:noFill/>
            <a:miter lim="800000"/>
            <a:headEnd/>
            <a:tailEnd/>
          </a:ln>
        </p:spPr>
        <p:txBody>
          <a:bodyPr>
            <a:spAutoFit/>
          </a:bodyPr>
          <a:lstStyle/>
          <a:p>
            <a:r>
              <a:rPr lang="en-US" dirty="0"/>
              <a:t>Higher peak-to-mean and lower average data rate require lower optimal </a:t>
            </a:r>
            <a:r>
              <a:rPr lang="en-US" dirty="0" err="1"/>
              <a:t>prefetching</a:t>
            </a:r>
            <a:r>
              <a:rPr lang="en-US" dirty="0"/>
              <a:t> data rate!</a:t>
            </a:r>
            <a:endParaRPr lang="sv-SE" dirty="0"/>
          </a:p>
        </p:txBody>
      </p:sp>
      <p:pic>
        <p:nvPicPr>
          <p:cNvPr id="6" name="Picture 6" descr="Equation3.png"/>
          <p:cNvPicPr>
            <a:picLocks noChangeAspect="1"/>
          </p:cNvPicPr>
          <p:nvPr/>
        </p:nvPicPr>
        <p:blipFill>
          <a:blip r:embed="rId4" cstate="print"/>
          <a:srcRect/>
          <a:stretch>
            <a:fillRect/>
          </a:stretch>
        </p:blipFill>
        <p:spPr bwMode="auto">
          <a:xfrm>
            <a:off x="4387850" y="2314575"/>
            <a:ext cx="3854450" cy="409575"/>
          </a:xfrm>
          <a:prstGeom prst="rect">
            <a:avLst/>
          </a:prstGeom>
          <a:noFill/>
          <a:ln w="9525">
            <a:solidFill>
              <a:schemeClr val="tx1"/>
            </a:solidFill>
            <a:miter lim="800000"/>
            <a:headEnd/>
            <a:tailEnd/>
          </a:ln>
        </p:spPr>
      </p:pic>
      <p:sp>
        <p:nvSpPr>
          <p:cNvPr id="7" name="Rectangle 6"/>
          <p:cNvSpPr>
            <a:spLocks noChangeArrowheads="1"/>
          </p:cNvSpPr>
          <p:nvPr/>
        </p:nvSpPr>
        <p:spPr bwMode="auto">
          <a:xfrm>
            <a:off x="4343400" y="1387475"/>
            <a:ext cx="4572000" cy="647700"/>
          </a:xfrm>
          <a:prstGeom prst="rect">
            <a:avLst/>
          </a:prstGeom>
          <a:noFill/>
          <a:ln w="9525">
            <a:noFill/>
            <a:miter lim="800000"/>
            <a:headEnd/>
            <a:tailEnd/>
          </a:ln>
        </p:spPr>
        <p:txBody>
          <a:bodyPr>
            <a:spAutoFit/>
          </a:bodyPr>
          <a:lstStyle/>
          <a:p>
            <a:r>
              <a:rPr lang="sv-SE" dirty="0">
                <a:solidFill>
                  <a:srgbClr val="B81100"/>
                </a:solidFill>
              </a:rPr>
              <a:t>Optimal </a:t>
            </a:r>
            <a:r>
              <a:rPr lang="sv-SE" dirty="0" smtClean="0">
                <a:solidFill>
                  <a:srgbClr val="B81100"/>
                </a:solidFill>
              </a:rPr>
              <a:t>prefetching </a:t>
            </a:r>
            <a:r>
              <a:rPr lang="sv-SE" dirty="0">
                <a:solidFill>
                  <a:srgbClr val="B81100"/>
                </a:solidFill>
              </a:rPr>
              <a:t>data rate based on statistical properties of data rates</a:t>
            </a:r>
            <a:endParaRPr lang="sv-SE" dirty="0"/>
          </a:p>
        </p:txBody>
      </p:sp>
      <p:pic>
        <p:nvPicPr>
          <p:cNvPr id="8" name="Picture 5" descr="TargetPrefetchingRatevsAvgDataRate_PeakToMean.png"/>
          <p:cNvPicPr>
            <a:picLocks noChangeAspect="1"/>
          </p:cNvPicPr>
          <p:nvPr/>
        </p:nvPicPr>
        <p:blipFill>
          <a:blip r:embed="rId5" cstate="print"/>
          <a:srcRect/>
          <a:stretch>
            <a:fillRect/>
          </a:stretch>
        </p:blipFill>
        <p:spPr bwMode="auto">
          <a:xfrm>
            <a:off x="614363" y="4300125"/>
            <a:ext cx="6551612" cy="23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319145"/>
            <a:ext cx="6935788" cy="668338"/>
          </a:xfrm>
        </p:spPr>
        <p:txBody>
          <a:bodyPr/>
          <a:lstStyle/>
          <a:p>
            <a:r>
              <a:rPr lang="en-US" dirty="0" smtClean="0"/>
              <a:t>Context-awareness</a:t>
            </a:r>
            <a:endParaRPr lang="sv-SE" dirty="0"/>
          </a:p>
        </p:txBody>
      </p:sp>
      <p:pic>
        <p:nvPicPr>
          <p:cNvPr id="4" name="Content Placeholder 3" descr="ContextMiddleware.png"/>
          <p:cNvPicPr>
            <a:picLocks noGrp="1" noChangeAspect="1"/>
          </p:cNvPicPr>
          <p:nvPr>
            <p:ph idx="1"/>
          </p:nvPr>
        </p:nvPicPr>
        <p:blipFill>
          <a:blip r:embed="rId3" cstate="print"/>
          <a:stretch>
            <a:fillRect/>
          </a:stretch>
        </p:blipFill>
        <p:spPr>
          <a:xfrm>
            <a:off x="2546322" y="1697038"/>
            <a:ext cx="4195817" cy="4078287"/>
          </a:xfrm>
        </p:spPr>
      </p:pic>
      <p:sp>
        <p:nvSpPr>
          <p:cNvPr id="6" name="Oval 5"/>
          <p:cNvSpPr/>
          <p:nvPr/>
        </p:nvSpPr>
        <p:spPr>
          <a:xfrm>
            <a:off x="5386387" y="1871662"/>
            <a:ext cx="200025" cy="2286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schemeClr val="tx1"/>
              </a:solidFill>
            </a:endParaRPr>
          </a:p>
        </p:txBody>
      </p:sp>
      <p:cxnSp>
        <p:nvCxnSpPr>
          <p:cNvPr id="8" name="Straight Connector 7"/>
          <p:cNvCxnSpPr>
            <a:stCxn id="6" idx="7"/>
          </p:cNvCxnSpPr>
          <p:nvPr/>
        </p:nvCxnSpPr>
        <p:spPr>
          <a:xfrm flipV="1">
            <a:off x="5557119" y="1257300"/>
            <a:ext cx="486494" cy="64784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86363" y="942975"/>
            <a:ext cx="3159839" cy="369332"/>
          </a:xfrm>
          <a:prstGeom prst="rect">
            <a:avLst/>
          </a:prstGeom>
          <a:noFill/>
        </p:spPr>
        <p:txBody>
          <a:bodyPr wrap="none" rtlCol="0">
            <a:spAutoFit/>
          </a:bodyPr>
          <a:lstStyle/>
          <a:p>
            <a:r>
              <a:rPr lang="en-US" dirty="0" smtClean="0">
                <a:solidFill>
                  <a:schemeClr val="accent1"/>
                </a:solidFill>
              </a:rPr>
              <a:t>Mobile video content delivery</a:t>
            </a:r>
            <a:endParaRPr lang="sv-SE" dirty="0">
              <a:solidFill>
                <a:schemeClr val="accent1"/>
              </a:solidFill>
            </a:endParaRPr>
          </a:p>
        </p:txBody>
      </p:sp>
      <p:sp>
        <p:nvSpPr>
          <p:cNvPr id="13" name="Content Placeholder 5"/>
          <p:cNvSpPr txBox="1">
            <a:spLocks/>
          </p:cNvSpPr>
          <p:nvPr/>
        </p:nvSpPr>
        <p:spPr>
          <a:xfrm>
            <a:off x="1100138" y="3013332"/>
            <a:ext cx="7029168" cy="1444368"/>
          </a:xfrm>
          <a:prstGeom prst="rect">
            <a:avLst/>
          </a:prstGeom>
          <a:solidFill>
            <a:srgbClr val="FFFF66"/>
          </a:solidFill>
        </p:spPr>
        <p:txBody>
          <a:bodyPr vert="horz" lIns="0" tIns="0" rIns="0" bIns="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solidFill>
                <a:effectLst/>
                <a:uLnTx/>
                <a:uFillTx/>
                <a:latin typeface="Arial (Headings)"/>
                <a:ea typeface="+mn-ea"/>
                <a:cs typeface="+mn-cs"/>
              </a:rPr>
              <a:t>Research question 4:</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How</a:t>
            </a:r>
            <a:r>
              <a:rPr kumimoji="0" lang="en-US" sz="2000" b="0" i="0" u="none" strike="noStrike" kern="1200" cap="none" spc="0" normalizeH="0" noProof="0" dirty="0" smtClean="0">
                <a:ln>
                  <a:noFill/>
                </a:ln>
                <a:solidFill>
                  <a:schemeClr val="tx1"/>
                </a:solidFill>
                <a:effectLst/>
                <a:uLnTx/>
                <a:uFillTx/>
                <a:latin typeface="+mn-lt"/>
                <a:ea typeface="+mn-ea"/>
                <a:cs typeface="+mn-cs"/>
              </a:rPr>
              <a:t> to enable applications to discover, collect, and adapt to a new context information in timely and energy-efficient manner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999" y="235974"/>
            <a:ext cx="6935788" cy="668338"/>
          </a:xfrm>
        </p:spPr>
        <p:txBody>
          <a:bodyPr/>
          <a:lstStyle/>
          <a:p>
            <a:r>
              <a:rPr lang="en-US" dirty="0" smtClean="0"/>
              <a:t>Context management activities guidelines</a:t>
            </a:r>
            <a:endParaRPr lang="sv-SE" dirty="0"/>
          </a:p>
        </p:txBody>
      </p:sp>
      <p:pic>
        <p:nvPicPr>
          <p:cNvPr id="29698" name="Picture 2"/>
          <p:cNvPicPr>
            <a:picLocks noChangeAspect="1" noChangeArrowheads="1"/>
          </p:cNvPicPr>
          <p:nvPr/>
        </p:nvPicPr>
        <p:blipFill>
          <a:blip r:embed="rId3" cstate="print"/>
          <a:srcRect/>
          <a:stretch>
            <a:fillRect/>
          </a:stretch>
        </p:blipFill>
        <p:spPr bwMode="auto">
          <a:xfrm>
            <a:off x="1300941" y="1814513"/>
            <a:ext cx="6981144" cy="3100387"/>
          </a:xfrm>
          <a:prstGeom prst="rect">
            <a:avLst/>
          </a:prstGeom>
          <a:noFill/>
          <a:ln w="9525">
            <a:noFill/>
            <a:miter lim="800000"/>
            <a:headEnd/>
            <a:tailEnd/>
          </a:ln>
        </p:spPr>
      </p:pic>
      <p:sp>
        <p:nvSpPr>
          <p:cNvPr id="4" name="TextBox 3"/>
          <p:cNvSpPr txBox="1"/>
          <p:nvPr/>
        </p:nvSpPr>
        <p:spPr>
          <a:xfrm>
            <a:off x="5336152" y="4741147"/>
            <a:ext cx="3306404" cy="892552"/>
          </a:xfrm>
          <a:prstGeom prst="rect">
            <a:avLst/>
          </a:prstGeom>
          <a:noFill/>
        </p:spPr>
        <p:txBody>
          <a:bodyPr wrap="square" rtlCol="0">
            <a:spAutoFit/>
          </a:bodyPr>
          <a:lstStyle/>
          <a:p>
            <a:r>
              <a:rPr lang="en-US" sz="1300" b="1" dirty="0" smtClean="0"/>
              <a:t>Aggregation of context</a:t>
            </a:r>
            <a:r>
              <a:rPr lang="en-US" sz="1300" dirty="0" smtClean="0"/>
              <a:t> in a single notification </a:t>
            </a:r>
            <a:r>
              <a:rPr lang="en-US" sz="1300" b="1" dirty="0" smtClean="0"/>
              <a:t>outperforms</a:t>
            </a:r>
            <a:r>
              <a:rPr lang="en-US" sz="1300" dirty="0" smtClean="0"/>
              <a:t> </a:t>
            </a:r>
            <a:r>
              <a:rPr lang="en-US" sz="1300" b="1" dirty="0" smtClean="0"/>
              <a:t>individual</a:t>
            </a:r>
            <a:r>
              <a:rPr lang="en-US" sz="1300" dirty="0" smtClean="0"/>
              <a:t>  context notifications </a:t>
            </a:r>
            <a:r>
              <a:rPr lang="en-US" sz="1300" b="1" dirty="0" smtClean="0">
                <a:solidFill>
                  <a:srgbClr val="FF0000"/>
                </a:solidFill>
              </a:rPr>
              <a:t>for 3 or more sensors</a:t>
            </a:r>
            <a:endParaRPr lang="sv-SE" sz="1300" b="1" dirty="0">
              <a:solidFill>
                <a:srgbClr val="FF0000"/>
              </a:solidFill>
            </a:endParaRPr>
          </a:p>
        </p:txBody>
      </p:sp>
      <p:sp>
        <p:nvSpPr>
          <p:cNvPr id="5" name="TextBox 4"/>
          <p:cNvSpPr txBox="1"/>
          <p:nvPr/>
        </p:nvSpPr>
        <p:spPr>
          <a:xfrm>
            <a:off x="0" y="1474836"/>
            <a:ext cx="2713703" cy="1092607"/>
          </a:xfrm>
          <a:prstGeom prst="rect">
            <a:avLst/>
          </a:prstGeom>
          <a:noFill/>
        </p:spPr>
        <p:txBody>
          <a:bodyPr wrap="square" rtlCol="0">
            <a:spAutoFit/>
          </a:bodyPr>
          <a:lstStyle/>
          <a:p>
            <a:r>
              <a:rPr lang="en-US" sz="1300" dirty="0" smtClean="0"/>
              <a:t>It is more energy efficient to </a:t>
            </a:r>
            <a:r>
              <a:rPr lang="en-US" sz="1300" b="1" dirty="0" smtClean="0"/>
              <a:t>distribute context </a:t>
            </a:r>
            <a:r>
              <a:rPr lang="en-US" sz="1300" dirty="0" smtClean="0"/>
              <a:t>using </a:t>
            </a:r>
            <a:r>
              <a:rPr lang="en-US" sz="1300" b="1" dirty="0" smtClean="0">
                <a:solidFill>
                  <a:srgbClr val="FF0000"/>
                </a:solidFill>
              </a:rPr>
              <a:t>WLAN multicast</a:t>
            </a:r>
            <a:r>
              <a:rPr lang="en-US" sz="1300" b="1" dirty="0" smtClean="0"/>
              <a:t> than learning it using Bluetooth, </a:t>
            </a:r>
            <a:r>
              <a:rPr lang="en-US" sz="1300" dirty="0" smtClean="0"/>
              <a:t>if data is </a:t>
            </a:r>
            <a:r>
              <a:rPr lang="en-US" sz="1300" b="1" dirty="0" smtClean="0"/>
              <a:t>sent to &gt;3 devices </a:t>
            </a:r>
            <a:r>
              <a:rPr lang="en-US" sz="1300" dirty="0" smtClean="0"/>
              <a:t>at once</a:t>
            </a:r>
            <a:endParaRPr lang="sv-SE" sz="1300" dirty="0"/>
          </a:p>
        </p:txBody>
      </p:sp>
      <p:sp>
        <p:nvSpPr>
          <p:cNvPr id="6" name="TextBox 5"/>
          <p:cNvSpPr txBox="1"/>
          <p:nvPr/>
        </p:nvSpPr>
        <p:spPr>
          <a:xfrm>
            <a:off x="3023420" y="2462983"/>
            <a:ext cx="2462979" cy="692497"/>
          </a:xfrm>
          <a:prstGeom prst="rect">
            <a:avLst/>
          </a:prstGeom>
          <a:noFill/>
        </p:spPr>
        <p:txBody>
          <a:bodyPr wrap="square" rtlCol="0">
            <a:spAutoFit/>
          </a:bodyPr>
          <a:lstStyle/>
          <a:p>
            <a:r>
              <a:rPr lang="en-US" sz="1300" dirty="0" smtClean="0"/>
              <a:t>Context can be </a:t>
            </a:r>
            <a:r>
              <a:rPr lang="en-US" sz="1300" b="1" dirty="0" smtClean="0"/>
              <a:t>synthesized </a:t>
            </a:r>
            <a:r>
              <a:rPr lang="en-US" sz="1300" dirty="0" smtClean="0"/>
              <a:t>using operators</a:t>
            </a:r>
            <a:r>
              <a:rPr lang="en-US" sz="1300" b="1" dirty="0" smtClean="0"/>
              <a:t> in near real-time </a:t>
            </a:r>
            <a:r>
              <a:rPr lang="en-US" sz="1300" b="1" dirty="0" smtClean="0">
                <a:solidFill>
                  <a:srgbClr val="FF0000"/>
                </a:solidFill>
              </a:rPr>
              <a:t>on a mobile device</a:t>
            </a:r>
            <a:endParaRPr lang="sv-SE" sz="1300" dirty="0"/>
          </a:p>
        </p:txBody>
      </p:sp>
      <p:sp>
        <p:nvSpPr>
          <p:cNvPr id="8" name="TextBox 7"/>
          <p:cNvSpPr txBox="1"/>
          <p:nvPr/>
        </p:nvSpPr>
        <p:spPr>
          <a:xfrm>
            <a:off x="3200401" y="1061884"/>
            <a:ext cx="5574890" cy="692497"/>
          </a:xfrm>
          <a:prstGeom prst="rect">
            <a:avLst/>
          </a:prstGeom>
          <a:noFill/>
        </p:spPr>
        <p:txBody>
          <a:bodyPr wrap="square" rtlCol="0">
            <a:spAutoFit/>
          </a:bodyPr>
          <a:lstStyle/>
          <a:p>
            <a:r>
              <a:rPr lang="en-US" sz="1300" dirty="0" smtClean="0"/>
              <a:t>Mapping user privacy rules to </a:t>
            </a:r>
            <a:r>
              <a:rPr lang="en-US" sz="1300" b="1" dirty="0" smtClean="0"/>
              <a:t>context situations</a:t>
            </a:r>
            <a:r>
              <a:rPr lang="en-US" sz="1300" dirty="0" smtClean="0"/>
              <a:t> and </a:t>
            </a:r>
            <a:r>
              <a:rPr lang="en-US" sz="1300" b="1" dirty="0" smtClean="0"/>
              <a:t>using social relationship groups</a:t>
            </a:r>
            <a:r>
              <a:rPr lang="en-US" sz="1300" dirty="0" smtClean="0"/>
              <a:t> to represent context requestors, </a:t>
            </a:r>
            <a:r>
              <a:rPr lang="en-US" sz="1300" b="1" dirty="0" smtClean="0">
                <a:solidFill>
                  <a:srgbClr val="FF0000"/>
                </a:solidFill>
              </a:rPr>
              <a:t>reduces number of rules that need to be evaluated upon context query arrival</a:t>
            </a:r>
            <a:endParaRPr lang="sv-SE" sz="1300" b="1" dirty="0">
              <a:solidFill>
                <a:srgbClr val="FF0000"/>
              </a:solidFill>
            </a:endParaRPr>
          </a:p>
        </p:txBody>
      </p:sp>
      <p:sp>
        <p:nvSpPr>
          <p:cNvPr id="9" name="TextBox 8"/>
          <p:cNvSpPr txBox="1"/>
          <p:nvPr/>
        </p:nvSpPr>
        <p:spPr>
          <a:xfrm>
            <a:off x="840657" y="4970206"/>
            <a:ext cx="3274143" cy="892552"/>
          </a:xfrm>
          <a:prstGeom prst="rect">
            <a:avLst/>
          </a:prstGeom>
          <a:noFill/>
        </p:spPr>
        <p:txBody>
          <a:bodyPr wrap="square" rtlCol="0">
            <a:spAutoFit/>
          </a:bodyPr>
          <a:lstStyle/>
          <a:p>
            <a:r>
              <a:rPr lang="en-US" sz="1300" dirty="0" smtClean="0"/>
              <a:t>Using </a:t>
            </a:r>
            <a:r>
              <a:rPr lang="en-US" sz="1300" b="1" dirty="0" smtClean="0">
                <a:solidFill>
                  <a:srgbClr val="FF0000"/>
                </a:solidFill>
              </a:rPr>
              <a:t>context information </a:t>
            </a:r>
            <a:r>
              <a:rPr lang="en-US" sz="1300" dirty="0" smtClean="0"/>
              <a:t>to process incoming calls in a CPL script </a:t>
            </a:r>
            <a:r>
              <a:rPr lang="en-US" sz="1300" b="1" dirty="0" smtClean="0"/>
              <a:t>linearly increases</a:t>
            </a:r>
            <a:r>
              <a:rPr lang="en-US" sz="1300" dirty="0" smtClean="0"/>
              <a:t> the call </a:t>
            </a:r>
            <a:r>
              <a:rPr lang="en-US" sz="1300" b="1" dirty="0" smtClean="0"/>
              <a:t>response time</a:t>
            </a:r>
            <a:r>
              <a:rPr lang="en-US" sz="1300" dirty="0" smtClean="0"/>
              <a:t>, 5% per switch</a:t>
            </a:r>
            <a:endParaRPr lang="sv-SE" sz="1300" dirty="0"/>
          </a:p>
        </p:txBody>
      </p:sp>
      <p:sp>
        <p:nvSpPr>
          <p:cNvPr id="10" name="TextBox 9"/>
          <p:cNvSpPr txBox="1"/>
          <p:nvPr/>
        </p:nvSpPr>
        <p:spPr>
          <a:xfrm>
            <a:off x="947507" y="6319995"/>
            <a:ext cx="7891904" cy="369332"/>
          </a:xfrm>
          <a:prstGeom prst="rect">
            <a:avLst/>
          </a:prstGeom>
          <a:noFill/>
        </p:spPr>
        <p:txBody>
          <a:bodyPr wrap="none" rtlCol="0">
            <a:spAutoFit/>
          </a:bodyPr>
          <a:lstStyle/>
          <a:p>
            <a:r>
              <a:rPr lang="en-US" dirty="0" smtClean="0">
                <a:solidFill>
                  <a:schemeClr val="bg1"/>
                </a:solidFill>
              </a:rPr>
              <a:t>These results were obtained in the scope of my licentiate thesis 2006-2009.</a:t>
            </a:r>
            <a:endParaRPr lang="sv-SE"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8" grpId="0"/>
      <p:bldP spid="8"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347663"/>
            <a:ext cx="6935788" cy="668338"/>
          </a:xfrm>
        </p:spPr>
        <p:txBody>
          <a:bodyPr/>
          <a:lstStyle/>
          <a:p>
            <a:r>
              <a:rPr lang="en-US" dirty="0" smtClean="0"/>
              <a:t>How everything fits together?</a:t>
            </a:r>
            <a:endParaRPr lang="sv-SE" dirty="0"/>
          </a:p>
        </p:txBody>
      </p:sp>
      <p:pic>
        <p:nvPicPr>
          <p:cNvPr id="28674" name="Picture 2"/>
          <p:cNvPicPr>
            <a:picLocks noChangeAspect="1" noChangeArrowheads="1"/>
          </p:cNvPicPr>
          <p:nvPr/>
        </p:nvPicPr>
        <p:blipFill>
          <a:blip r:embed="rId3" cstate="print"/>
          <a:srcRect/>
          <a:stretch>
            <a:fillRect/>
          </a:stretch>
        </p:blipFill>
        <p:spPr bwMode="auto">
          <a:xfrm>
            <a:off x="957346" y="1555779"/>
            <a:ext cx="7157956" cy="3687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dirty="0" smtClean="0"/>
              <a:t>Agenda</a:t>
            </a:r>
            <a:endParaRPr lang="sv-SE" dirty="0"/>
          </a:p>
        </p:txBody>
      </p:sp>
      <p:sp>
        <p:nvSpPr>
          <p:cNvPr id="5" name="Platshållare för innehåll 4"/>
          <p:cNvSpPr>
            <a:spLocks noGrp="1"/>
          </p:cNvSpPr>
          <p:nvPr>
            <p:ph idx="1"/>
          </p:nvPr>
        </p:nvSpPr>
        <p:spPr/>
        <p:txBody>
          <a:bodyPr/>
          <a:lstStyle/>
          <a:p>
            <a:pPr marL="457200" indent="-457200">
              <a:buFont typeface="+mj-lt"/>
              <a:buAutoNum type="arabicPeriod"/>
            </a:pPr>
            <a:r>
              <a:rPr lang="en-US" dirty="0" smtClean="0"/>
              <a:t>The problem</a:t>
            </a:r>
          </a:p>
          <a:p>
            <a:pPr marL="457200" indent="-457200">
              <a:buFont typeface="+mj-lt"/>
              <a:buAutoNum type="arabicPeriod"/>
            </a:pPr>
            <a:r>
              <a:rPr lang="en-US" dirty="0" smtClean="0"/>
              <a:t>Market trends</a:t>
            </a:r>
          </a:p>
          <a:p>
            <a:pPr marL="457200" indent="-457200">
              <a:buFont typeface="+mj-lt"/>
              <a:buAutoNum type="arabicPeriod"/>
            </a:pPr>
            <a:r>
              <a:rPr lang="en-US" dirty="0" smtClean="0"/>
              <a:t>Research questions</a:t>
            </a:r>
          </a:p>
          <a:p>
            <a:pPr marL="457200" indent="-457200">
              <a:buFont typeface="+mj-lt"/>
              <a:buAutoNum type="arabicPeriod"/>
            </a:pPr>
            <a:r>
              <a:rPr lang="en-US" dirty="0" smtClean="0"/>
              <a:t>Exploration space and approach</a:t>
            </a:r>
          </a:p>
          <a:p>
            <a:pPr marL="457200" indent="-457200">
              <a:buFont typeface="+mj-lt"/>
              <a:buAutoNum type="arabicPeriod"/>
            </a:pPr>
            <a:r>
              <a:rPr lang="en-US" dirty="0" smtClean="0"/>
              <a:t>Key concepts and results</a:t>
            </a:r>
          </a:p>
          <a:p>
            <a:pPr marL="457200" indent="-457200">
              <a:buFont typeface="+mj-lt"/>
              <a:buAutoNum type="arabicPeriod"/>
            </a:pPr>
            <a:r>
              <a:rPr lang="en-US" dirty="0" smtClean="0"/>
              <a:t>How everything fits together?</a:t>
            </a:r>
          </a:p>
          <a:p>
            <a:pPr marL="457200" indent="-457200">
              <a:buFont typeface="+mj-lt"/>
              <a:buAutoNum type="arabicPeriod"/>
            </a:pPr>
            <a:r>
              <a:rPr lang="en-US" dirty="0" smtClean="0"/>
              <a:t>Conclusions</a:t>
            </a:r>
          </a:p>
          <a:p>
            <a:pPr marL="457200" indent="-457200">
              <a:buFont typeface="+mj-lt"/>
              <a:buAutoNum type="arabicPeriod"/>
            </a:pPr>
            <a:endParaRPr lang="sv-SE" dirty="0"/>
          </a:p>
        </p:txBody>
      </p:sp>
    </p:spTree>
    <p:extLst>
      <p:ext uri="{BB962C8B-B14F-4D97-AF65-F5344CB8AC3E}">
        <p14:creationId xmlns="" xmlns:p14="http://schemas.microsoft.com/office/powerpoint/2010/main" val="4069615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0"/>
            <a:ext cx="6935788" cy="668338"/>
          </a:xfrm>
        </p:spPr>
        <p:txBody>
          <a:bodyPr/>
          <a:lstStyle/>
          <a:p>
            <a:r>
              <a:rPr lang="en-US" dirty="0" smtClean="0"/>
              <a:t>Summary</a:t>
            </a:r>
            <a:endParaRPr lang="sv-SE" dirty="0"/>
          </a:p>
        </p:txBody>
      </p:sp>
      <p:sp>
        <p:nvSpPr>
          <p:cNvPr id="3" name="Content Placeholder 2"/>
          <p:cNvSpPr>
            <a:spLocks noGrp="1"/>
          </p:cNvSpPr>
          <p:nvPr>
            <p:ph idx="1"/>
          </p:nvPr>
        </p:nvSpPr>
        <p:spPr>
          <a:xfrm>
            <a:off x="1619250" y="1014414"/>
            <a:ext cx="6935788" cy="4857750"/>
          </a:xfrm>
        </p:spPr>
        <p:txBody>
          <a:bodyPr>
            <a:normAutofit fontScale="92500" lnSpcReduction="10000"/>
          </a:bodyPr>
          <a:lstStyle/>
          <a:p>
            <a:pPr>
              <a:lnSpc>
                <a:spcPct val="120000"/>
              </a:lnSpc>
            </a:pPr>
            <a:r>
              <a:rPr lang="en-US" b="1" dirty="0" smtClean="0">
                <a:solidFill>
                  <a:srgbClr val="FF0000"/>
                </a:solidFill>
              </a:rPr>
              <a:t>Problem</a:t>
            </a:r>
          </a:p>
          <a:p>
            <a:pPr>
              <a:lnSpc>
                <a:spcPct val="120000"/>
              </a:lnSpc>
              <a:buFont typeface="Arial" pitchFamily="34" charset="0"/>
              <a:buChar char="•"/>
            </a:pPr>
            <a:r>
              <a:rPr lang="en-US" dirty="0" smtClean="0"/>
              <a:t> Reduce mobile video traffic load and energy consumed by mobile video delivery (</a:t>
            </a:r>
            <a:r>
              <a:rPr lang="en-US" dirty="0" err="1" smtClean="0"/>
              <a:t>QoS</a:t>
            </a:r>
            <a:r>
              <a:rPr lang="en-US" dirty="0" smtClean="0"/>
              <a:t>), while maximizing the predictable user-perceived Quality of Experience (</a:t>
            </a:r>
            <a:r>
              <a:rPr lang="en-US" dirty="0" err="1" smtClean="0"/>
              <a:t>QoE</a:t>
            </a:r>
            <a:r>
              <a:rPr lang="en-US" dirty="0" smtClean="0"/>
              <a:t>)</a:t>
            </a:r>
          </a:p>
          <a:p>
            <a:pPr>
              <a:lnSpc>
                <a:spcPct val="120000"/>
              </a:lnSpc>
            </a:pPr>
            <a:endParaRPr lang="en-US" dirty="0" smtClean="0">
              <a:solidFill>
                <a:srgbClr val="FF0000"/>
              </a:solidFill>
            </a:endParaRPr>
          </a:p>
          <a:p>
            <a:pPr>
              <a:lnSpc>
                <a:spcPct val="120000"/>
              </a:lnSpc>
            </a:pPr>
            <a:r>
              <a:rPr lang="en-US" b="1" dirty="0" smtClean="0">
                <a:solidFill>
                  <a:srgbClr val="FF0000"/>
                </a:solidFill>
              </a:rPr>
              <a:t>Contributions</a:t>
            </a:r>
            <a:endParaRPr lang="en-US" b="1" dirty="0" smtClean="0"/>
          </a:p>
          <a:p>
            <a:pPr>
              <a:lnSpc>
                <a:spcPct val="120000"/>
              </a:lnSpc>
              <a:buFont typeface="Arial" pitchFamily="34" charset="0"/>
              <a:buChar char="•"/>
            </a:pPr>
            <a:r>
              <a:rPr lang="en-US" dirty="0" smtClean="0"/>
              <a:t> </a:t>
            </a:r>
            <a:r>
              <a:rPr lang="en-US" i="1" dirty="0" smtClean="0"/>
              <a:t>human- and content-aware video optimization</a:t>
            </a:r>
            <a:r>
              <a:rPr lang="en-US" dirty="0" smtClean="0"/>
              <a:t> can </a:t>
            </a:r>
            <a:r>
              <a:rPr lang="en-US" b="1" dirty="0" smtClean="0">
                <a:solidFill>
                  <a:srgbClr val="FF0000"/>
                </a:solidFill>
              </a:rPr>
              <a:t>reduce video size up to 60%  </a:t>
            </a:r>
            <a:r>
              <a:rPr lang="en-US" dirty="0" smtClean="0"/>
              <a:t>without compromising viewers’ perceived </a:t>
            </a:r>
            <a:r>
              <a:rPr lang="en-US" dirty="0" err="1" smtClean="0"/>
              <a:t>QoE</a:t>
            </a:r>
            <a:endParaRPr lang="en-US" dirty="0" smtClean="0"/>
          </a:p>
          <a:p>
            <a:pPr>
              <a:lnSpc>
                <a:spcPct val="120000"/>
              </a:lnSpc>
              <a:buFont typeface="Arial" pitchFamily="34" charset="0"/>
              <a:buChar char="•"/>
            </a:pPr>
            <a:r>
              <a:rPr lang="en-US" b="1" dirty="0" smtClean="0"/>
              <a:t> </a:t>
            </a:r>
            <a:r>
              <a:rPr lang="en-US" i="1" dirty="0" err="1" smtClean="0"/>
              <a:t>QoE</a:t>
            </a:r>
            <a:r>
              <a:rPr lang="en-US" i="1" dirty="0" smtClean="0"/>
              <a:t>-aware adaptive video streaming</a:t>
            </a:r>
            <a:r>
              <a:rPr lang="en-US" dirty="0" smtClean="0">
                <a:solidFill>
                  <a:srgbClr val="FF0000"/>
                </a:solidFill>
              </a:rPr>
              <a:t> </a:t>
            </a:r>
            <a:r>
              <a:rPr lang="en-US" dirty="0" smtClean="0"/>
              <a:t>maintains</a:t>
            </a:r>
            <a:r>
              <a:rPr lang="en-US" b="1" dirty="0" smtClean="0">
                <a:solidFill>
                  <a:srgbClr val="FF0000"/>
                </a:solidFill>
              </a:rPr>
              <a:t> a more stable perceptual video quality</a:t>
            </a:r>
            <a:r>
              <a:rPr lang="en-US" dirty="0" smtClean="0"/>
              <a:t> than DASH, consuming</a:t>
            </a:r>
            <a:r>
              <a:rPr lang="en-US" b="1" dirty="0" smtClean="0">
                <a:solidFill>
                  <a:srgbClr val="FF0000"/>
                </a:solidFill>
              </a:rPr>
              <a:t> fewer bits</a:t>
            </a:r>
          </a:p>
          <a:p>
            <a:pPr>
              <a:lnSpc>
                <a:spcPct val="120000"/>
              </a:lnSpc>
              <a:buFont typeface="Arial" pitchFamily="34" charset="0"/>
              <a:buChar char="•"/>
            </a:pPr>
            <a:r>
              <a:rPr lang="en-US" i="1" dirty="0" smtClean="0"/>
              <a:t> context-aware mobile video </a:t>
            </a:r>
            <a:r>
              <a:rPr lang="en-US" i="1" dirty="0" err="1" smtClean="0"/>
              <a:t>prefetching</a:t>
            </a:r>
            <a:r>
              <a:rPr lang="en-US" dirty="0" smtClean="0"/>
              <a:t> can</a:t>
            </a:r>
            <a:r>
              <a:rPr lang="en-US" b="1" dirty="0" smtClean="0"/>
              <a:t> </a:t>
            </a:r>
            <a:r>
              <a:rPr lang="en-US" b="1" dirty="0" smtClean="0">
                <a:solidFill>
                  <a:srgbClr val="FF0000"/>
                </a:solidFill>
              </a:rPr>
              <a:t>reduce 20-70% energy consumption</a:t>
            </a:r>
            <a:r>
              <a:rPr lang="en-US" b="1" dirty="0" smtClean="0"/>
              <a:t> </a:t>
            </a:r>
            <a:r>
              <a:rPr lang="en-US" dirty="0" smtClean="0"/>
              <a:t>compared to on demand download</a:t>
            </a:r>
          </a:p>
          <a:p>
            <a:pPr>
              <a:lnSpc>
                <a:spcPct val="120000"/>
              </a:lnSpc>
              <a:buFont typeface="Arial" pitchFamily="34" charset="0"/>
              <a:buChar char="•"/>
            </a:pPr>
            <a:endParaRPr lang="en-US" b="1" dirty="0" smtClean="0">
              <a:solidFill>
                <a:srgbClr val="FF0000"/>
              </a:solidFill>
            </a:endParaRPr>
          </a:p>
          <a:p>
            <a:endParaRPr lang="sv-SE"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the attention!</a:t>
            </a:r>
            <a:endParaRPr lang="sv-SE" dirty="0"/>
          </a:p>
        </p:txBody>
      </p:sp>
      <p:pic>
        <p:nvPicPr>
          <p:cNvPr id="7" name="Picture 2" descr="C:\Users\alisa\AppData\Local\Microsoft\Windows\Temporary Internet Files\Content.IE5\ENUO5KEI\MC900078622[1].wmf"/>
          <p:cNvPicPr>
            <a:picLocks noChangeAspect="1" noChangeArrowheads="1"/>
          </p:cNvPicPr>
          <p:nvPr/>
        </p:nvPicPr>
        <p:blipFill>
          <a:blip r:embed="rId2" cstate="print"/>
          <a:srcRect/>
          <a:stretch>
            <a:fillRect/>
          </a:stretch>
        </p:blipFill>
        <p:spPr bwMode="auto">
          <a:xfrm>
            <a:off x="3803651" y="1555750"/>
            <a:ext cx="1857375" cy="3997325"/>
          </a:xfrm>
          <a:prstGeom prst="rect">
            <a:avLst/>
          </a:prstGeom>
          <a:noFill/>
          <a:ln w="9525">
            <a:noFill/>
            <a:miter lim="800000"/>
            <a:headEnd/>
            <a:tailEnd/>
          </a:ln>
        </p:spPr>
      </p:pic>
      <p:sp>
        <p:nvSpPr>
          <p:cNvPr id="8" name="TextBox 6"/>
          <p:cNvSpPr txBox="1">
            <a:spLocks noChangeArrowheads="1"/>
          </p:cNvSpPr>
          <p:nvPr/>
        </p:nvSpPr>
        <p:spPr bwMode="auto">
          <a:xfrm>
            <a:off x="858838" y="2322512"/>
            <a:ext cx="2643188" cy="523875"/>
          </a:xfrm>
          <a:prstGeom prst="rect">
            <a:avLst/>
          </a:prstGeom>
          <a:noFill/>
          <a:ln w="9525">
            <a:noFill/>
            <a:miter lim="800000"/>
            <a:headEnd/>
            <a:tailEnd/>
          </a:ln>
        </p:spPr>
        <p:txBody>
          <a:bodyPr wrap="none">
            <a:spAutoFit/>
          </a:bodyPr>
          <a:lstStyle/>
          <a:p>
            <a:r>
              <a:rPr lang="en-US" sz="2800" dirty="0">
                <a:solidFill>
                  <a:srgbClr val="FF0000"/>
                </a:solidFill>
              </a:rPr>
              <a:t>Any questions?</a:t>
            </a:r>
            <a:endParaRPr lang="sv-SE" sz="28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50" y="2400300"/>
            <a:ext cx="6935788" cy="1185864"/>
          </a:xfrm>
        </p:spPr>
        <p:txBody>
          <a:bodyPr>
            <a:normAutofit/>
          </a:bodyPr>
          <a:lstStyle/>
          <a:p>
            <a:r>
              <a:rPr lang="en-US" sz="6600" dirty="0" smtClean="0"/>
              <a:t>Backup slides</a:t>
            </a:r>
            <a:endParaRPr lang="sv-SE" sz="6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133350"/>
            <a:ext cx="6935788" cy="839788"/>
          </a:xfrm>
        </p:spPr>
        <p:txBody>
          <a:bodyPr/>
          <a:lstStyle/>
          <a:p>
            <a:r>
              <a:rPr lang="en-US" dirty="0" smtClean="0"/>
              <a:t>Deployment options for </a:t>
            </a:r>
            <a:r>
              <a:rPr lang="en-US" dirty="0" err="1" smtClean="0"/>
              <a:t>QoE</a:t>
            </a:r>
            <a:r>
              <a:rPr lang="en-US" dirty="0" smtClean="0"/>
              <a:t>-aware video delivery service provider </a:t>
            </a:r>
            <a:endParaRPr lang="sv-SE" dirty="0"/>
          </a:p>
        </p:txBody>
      </p:sp>
      <p:graphicFrame>
        <p:nvGraphicFramePr>
          <p:cNvPr id="4" name="Table 3"/>
          <p:cNvGraphicFramePr>
            <a:graphicFrameLocks noGrp="1"/>
          </p:cNvGraphicFramePr>
          <p:nvPr>
            <p:extLst>
              <p:ext uri="{D42A27DB-BD31-4B8C-83A1-F6EECF244321}">
                <p14:modId xmlns="" xmlns:p14="http://schemas.microsoft.com/office/powerpoint/2010/main" val="386368051"/>
              </p:ext>
            </p:extLst>
          </p:nvPr>
        </p:nvGraphicFramePr>
        <p:xfrm>
          <a:off x="0" y="1160145"/>
          <a:ext cx="9000309" cy="4754880"/>
        </p:xfrm>
        <a:graphic>
          <a:graphicData uri="http://schemas.openxmlformats.org/drawingml/2006/table">
            <a:tbl>
              <a:tblPr firstRow="1" bandRow="1">
                <a:tableStyleId>{9D7B26C5-4107-4FEC-AEDC-1716B250A1EF}</a:tableStyleId>
              </a:tblPr>
              <a:tblGrid>
                <a:gridCol w="1370743"/>
                <a:gridCol w="2579356"/>
                <a:gridCol w="1444861"/>
                <a:gridCol w="3605349"/>
              </a:tblGrid>
              <a:tr h="243296">
                <a:tc>
                  <a:txBody>
                    <a:bodyPr/>
                    <a:lstStyle/>
                    <a:p>
                      <a:r>
                        <a:rPr lang="en-US" dirty="0" smtClean="0"/>
                        <a:t>Placement</a:t>
                      </a:r>
                      <a:endParaRPr lang="sv-SE" dirty="0"/>
                    </a:p>
                  </a:txBody>
                  <a:tcPr/>
                </a:tc>
                <a:tc>
                  <a:txBody>
                    <a:bodyPr/>
                    <a:lstStyle/>
                    <a:p>
                      <a:r>
                        <a:rPr lang="en-US" dirty="0" smtClean="0"/>
                        <a:t>Pros</a:t>
                      </a:r>
                      <a:endParaRPr lang="sv-SE" dirty="0"/>
                    </a:p>
                  </a:txBody>
                  <a:tcPr/>
                </a:tc>
                <a:tc>
                  <a:txBody>
                    <a:bodyPr/>
                    <a:lstStyle/>
                    <a:p>
                      <a:r>
                        <a:rPr lang="en-US" dirty="0" smtClean="0"/>
                        <a:t>Cons</a:t>
                      </a:r>
                      <a:endParaRPr lang="sv-SE" dirty="0"/>
                    </a:p>
                  </a:txBody>
                  <a:tcPr/>
                </a:tc>
                <a:tc>
                  <a:txBody>
                    <a:bodyPr/>
                    <a:lstStyle/>
                    <a:p>
                      <a:r>
                        <a:rPr lang="en-US" dirty="0" smtClean="0"/>
                        <a:t>Modifications</a:t>
                      </a:r>
                      <a:endParaRPr lang="sv-SE" dirty="0"/>
                    </a:p>
                  </a:txBody>
                  <a:tcPr/>
                </a:tc>
              </a:tr>
              <a:tr h="370840">
                <a:tc>
                  <a:txBody>
                    <a:bodyPr/>
                    <a:lstStyle/>
                    <a:p>
                      <a:r>
                        <a:rPr lang="en-US" sz="1500" b="1" dirty="0" smtClean="0"/>
                        <a:t>User device</a:t>
                      </a:r>
                      <a:endParaRPr lang="sv-SE" sz="1500" b="1" dirty="0"/>
                    </a:p>
                  </a:txBody>
                  <a:tcPr/>
                </a:tc>
                <a:tc>
                  <a:txBody>
                    <a:bodyPr/>
                    <a:lstStyle/>
                    <a:p>
                      <a:r>
                        <a:rPr lang="en-US" sz="1500" dirty="0" smtClean="0"/>
                        <a:t>No need to share</a:t>
                      </a:r>
                      <a:r>
                        <a:rPr lang="en-US" sz="1500" baseline="0" dirty="0" smtClean="0"/>
                        <a:t> internal parameters and preferences with other entity - privacy protection</a:t>
                      </a:r>
                      <a:endParaRPr lang="sv-SE" sz="1500" dirty="0"/>
                    </a:p>
                  </a:txBody>
                  <a:tcPr/>
                </a:tc>
                <a:tc>
                  <a:txBody>
                    <a:bodyPr/>
                    <a:lstStyle/>
                    <a:p>
                      <a:r>
                        <a:rPr lang="en-US" sz="1500" baseline="0" dirty="0" smtClean="0"/>
                        <a:t>No information about video quality</a:t>
                      </a:r>
                      <a:endParaRPr lang="sv-SE" sz="1500" dirty="0"/>
                    </a:p>
                  </a:txBody>
                  <a:tcPr/>
                </a:tc>
                <a:tc>
                  <a:txBody>
                    <a:bodyPr/>
                    <a:lstStyle/>
                    <a:p>
                      <a:r>
                        <a:rPr lang="en-US" sz="1500" dirty="0" smtClean="0"/>
                        <a:t>Put decision</a:t>
                      </a:r>
                      <a:r>
                        <a:rPr lang="en-US" sz="1500" baseline="0" dirty="0" smtClean="0"/>
                        <a:t> making, video optimization &amp; delivery actions in</a:t>
                      </a:r>
                      <a:r>
                        <a:rPr lang="en-US" sz="1500" dirty="0" smtClean="0"/>
                        <a:t> mobile</a:t>
                      </a:r>
                      <a:r>
                        <a:rPr lang="en-US" sz="1500" baseline="0" dirty="0" smtClean="0"/>
                        <a:t> device/cloud, it needs to compute statistical bandwidth properties &amp; define SLA. Content provider needs to share video quality information with users.</a:t>
                      </a:r>
                      <a:endParaRPr lang="sv-SE" sz="1500" dirty="0"/>
                    </a:p>
                  </a:txBody>
                  <a:tcPr/>
                </a:tc>
              </a:tr>
              <a:tr h="370840">
                <a:tc>
                  <a:txBody>
                    <a:bodyPr/>
                    <a:lstStyle/>
                    <a:p>
                      <a:r>
                        <a:rPr lang="en-US" sz="1500" b="1" dirty="0" smtClean="0"/>
                        <a:t>Mobile</a:t>
                      </a:r>
                      <a:r>
                        <a:rPr lang="en-US" sz="1500" b="1" baseline="0" dirty="0" smtClean="0"/>
                        <a:t> </a:t>
                      </a:r>
                      <a:r>
                        <a:rPr lang="en-US" sz="1500" b="1" dirty="0" smtClean="0"/>
                        <a:t>operator</a:t>
                      </a:r>
                      <a:endParaRPr lang="sv-SE" sz="1500" b="1" dirty="0"/>
                    </a:p>
                  </a:txBody>
                  <a:tcPr/>
                </a:tc>
                <a:tc>
                  <a:txBody>
                    <a:bodyPr/>
                    <a:lstStyle/>
                    <a:p>
                      <a:r>
                        <a:rPr lang="en-US" sz="1500" dirty="0" smtClean="0"/>
                        <a:t>Knowledge</a:t>
                      </a:r>
                      <a:r>
                        <a:rPr lang="en-US" sz="1500" baseline="0" dirty="0" smtClean="0"/>
                        <a:t> about data rates and channel quality, prefetching can bring higher energy savings and shorter waiting times, direct interaction with users</a:t>
                      </a:r>
                      <a:endParaRPr lang="sv-SE" sz="1500" dirty="0"/>
                    </a:p>
                  </a:txBody>
                  <a:tcPr/>
                </a:tc>
                <a:tc>
                  <a:txBody>
                    <a:bodyPr/>
                    <a:lstStyle/>
                    <a:p>
                      <a:r>
                        <a:rPr lang="en-US" sz="1500" baseline="0" dirty="0" smtClean="0"/>
                        <a:t>No information about video quality</a:t>
                      </a:r>
                      <a:endParaRPr lang="sv-SE" sz="1500" dirty="0"/>
                    </a:p>
                  </a:txBody>
                  <a:tcPr/>
                </a:tc>
                <a:tc>
                  <a:txBody>
                    <a:bodyPr/>
                    <a:lstStyle/>
                    <a:p>
                      <a:r>
                        <a:rPr lang="en-US" sz="1500" dirty="0" smtClean="0"/>
                        <a:t>Move all decision</a:t>
                      </a:r>
                      <a:r>
                        <a:rPr lang="en-US" sz="1500" baseline="0" dirty="0" smtClean="0"/>
                        <a:t> making, video optimization, and delivery actions in mobile operator’s side. Content provider needs to share video quality information with the operator.</a:t>
                      </a:r>
                      <a:endParaRPr lang="sv-SE" sz="1500" dirty="0"/>
                    </a:p>
                  </a:txBody>
                  <a:tcPr/>
                </a:tc>
              </a:tr>
              <a:tr h="370840">
                <a:tc>
                  <a:txBody>
                    <a:bodyPr/>
                    <a:lstStyle/>
                    <a:p>
                      <a:r>
                        <a:rPr lang="en-US" sz="1500" b="1" dirty="0" smtClean="0"/>
                        <a:t>Content</a:t>
                      </a:r>
                      <a:r>
                        <a:rPr lang="en-US" sz="1500" b="1" baseline="0" dirty="0" smtClean="0"/>
                        <a:t> provider</a:t>
                      </a:r>
                      <a:endParaRPr lang="sv-SE"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Complete</a:t>
                      </a:r>
                      <a:r>
                        <a:rPr lang="en-US" sz="1500" baseline="0" dirty="0" smtClean="0"/>
                        <a:t> knowledge and control of video quality, keeping interaction with users</a:t>
                      </a:r>
                      <a:endParaRPr lang="sv-SE" sz="1500" dirty="0" smtClean="0"/>
                    </a:p>
                  </a:txBody>
                  <a:tcPr/>
                </a:tc>
                <a:tc>
                  <a:txBody>
                    <a:bodyPr/>
                    <a:lstStyle/>
                    <a:p>
                      <a:r>
                        <a:rPr lang="en-US" sz="1500" dirty="0" smtClean="0"/>
                        <a:t>No knowledge</a:t>
                      </a:r>
                      <a:r>
                        <a:rPr lang="en-US" sz="1500" baseline="0" dirty="0" smtClean="0"/>
                        <a:t> about available bandwidth or channel quality</a:t>
                      </a:r>
                      <a:endParaRPr lang="sv-SE" sz="1500" dirty="0"/>
                    </a:p>
                  </a:txBody>
                  <a:tcPr/>
                </a:tc>
                <a:tc>
                  <a:txBody>
                    <a:bodyPr/>
                    <a:lstStyle/>
                    <a:p>
                      <a:r>
                        <a:rPr lang="en-US" sz="1500" dirty="0" smtClean="0"/>
                        <a:t>Move all decision</a:t>
                      </a:r>
                      <a:r>
                        <a:rPr lang="en-US" sz="1500" baseline="0" dirty="0" smtClean="0"/>
                        <a:t> making, video optimization, and delivery actions to content provider. Mobile operator or user device need to share bandwidth information with content provider. </a:t>
                      </a:r>
                      <a:endParaRPr lang="sv-SE" sz="15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639961"/>
            <a:ext cx="6935788" cy="668338"/>
          </a:xfrm>
        </p:spPr>
        <p:txBody>
          <a:bodyPr/>
          <a:lstStyle/>
          <a:p>
            <a:r>
              <a:rPr lang="en-US" dirty="0" smtClean="0"/>
              <a:t>Context-aware mobile video </a:t>
            </a:r>
            <a:r>
              <a:rPr lang="en-US" dirty="0" err="1" smtClean="0"/>
              <a:t>prefetching</a:t>
            </a:r>
            <a:endParaRPr lang="sv-S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61995"/>
            <a:ext cx="6935788" cy="668338"/>
          </a:xfrm>
        </p:spPr>
        <p:txBody>
          <a:bodyPr/>
          <a:lstStyle/>
          <a:p>
            <a:r>
              <a:rPr lang="en-US" dirty="0" smtClean="0"/>
              <a:t>Total energy cost including number of tails</a:t>
            </a:r>
            <a:endParaRPr lang="sv-SE" dirty="0"/>
          </a:p>
        </p:txBody>
      </p:sp>
      <p:pic>
        <p:nvPicPr>
          <p:cNvPr id="4" name="Content Placeholder 3" descr="TailsEnergy.png"/>
          <p:cNvPicPr>
            <a:picLocks noChangeAspect="1"/>
          </p:cNvPicPr>
          <p:nvPr/>
        </p:nvPicPr>
        <p:blipFill>
          <a:blip r:embed="rId2" cstate="print"/>
          <a:stretch>
            <a:fillRect/>
          </a:stretch>
        </p:blipFill>
        <p:spPr>
          <a:xfrm>
            <a:off x="1137106" y="1206473"/>
            <a:ext cx="4377870" cy="3163839"/>
          </a:xfrm>
          <a:prstGeom prst="rect">
            <a:avLst/>
          </a:prstGeom>
        </p:spPr>
      </p:pic>
      <p:pic>
        <p:nvPicPr>
          <p:cNvPr id="5" name="Picture 4" descr="TotalEnergyEquation.png"/>
          <p:cNvPicPr>
            <a:picLocks noChangeAspect="1"/>
          </p:cNvPicPr>
          <p:nvPr/>
        </p:nvPicPr>
        <p:blipFill>
          <a:blip r:embed="rId3" cstate="print"/>
          <a:stretch>
            <a:fillRect/>
          </a:stretch>
        </p:blipFill>
        <p:spPr>
          <a:xfrm>
            <a:off x="936744" y="4467185"/>
            <a:ext cx="4772691" cy="571580"/>
          </a:xfrm>
          <a:prstGeom prst="rect">
            <a:avLst/>
          </a:prstGeom>
        </p:spPr>
      </p:pic>
      <p:sp>
        <p:nvSpPr>
          <p:cNvPr id="6" name="TextBox 5"/>
          <p:cNvSpPr txBox="1"/>
          <p:nvPr/>
        </p:nvSpPr>
        <p:spPr>
          <a:xfrm>
            <a:off x="5742898" y="1380625"/>
            <a:ext cx="3401102" cy="2708434"/>
          </a:xfrm>
          <a:prstGeom prst="rect">
            <a:avLst/>
          </a:prstGeom>
          <a:noFill/>
        </p:spPr>
        <p:txBody>
          <a:bodyPr wrap="square" rtlCol="0">
            <a:spAutoFit/>
          </a:bodyPr>
          <a:lstStyle/>
          <a:p>
            <a:r>
              <a:rPr lang="en-US" sz="1700" b="1" dirty="0" smtClean="0"/>
              <a:t>c</a:t>
            </a:r>
            <a:r>
              <a:rPr lang="en-US" sz="1700" b="1" baseline="-25000" dirty="0" smtClean="0"/>
              <a:t>a</a:t>
            </a:r>
            <a:r>
              <a:rPr lang="en-US" sz="1700" dirty="0" smtClean="0"/>
              <a:t> = average cost per second of active data reception</a:t>
            </a:r>
          </a:p>
          <a:p>
            <a:r>
              <a:rPr lang="en-US" sz="1700" b="1" dirty="0" smtClean="0"/>
              <a:t>T</a:t>
            </a:r>
            <a:r>
              <a:rPr lang="en-US" sz="1700" b="1" baseline="-25000" dirty="0" smtClean="0"/>
              <a:t>B</a:t>
            </a:r>
            <a:r>
              <a:rPr lang="en-US" sz="1700" dirty="0" smtClean="0"/>
              <a:t>= total time required to download data object of size B</a:t>
            </a:r>
          </a:p>
          <a:p>
            <a:r>
              <a:rPr lang="en-US" sz="1700" b="1" dirty="0" smtClean="0"/>
              <a:t>c</a:t>
            </a:r>
            <a:r>
              <a:rPr lang="en-US" sz="1700" b="1" baseline="-25000" dirty="0" smtClean="0"/>
              <a:t>t</a:t>
            </a:r>
            <a:r>
              <a:rPr lang="en-US" sz="1700" dirty="0" smtClean="0"/>
              <a:t> = energy cost associated with duration of tail time</a:t>
            </a:r>
          </a:p>
          <a:p>
            <a:r>
              <a:rPr lang="en-US" sz="1700" b="1" dirty="0" err="1" smtClean="0"/>
              <a:t>N</a:t>
            </a:r>
            <a:r>
              <a:rPr lang="en-US" sz="1700" b="1" baseline="-25000" dirty="0" err="1" smtClean="0"/>
              <a:t>t</a:t>
            </a:r>
            <a:r>
              <a:rPr lang="en-US" sz="1700" b="1" dirty="0" smtClean="0"/>
              <a:t>(B)</a:t>
            </a:r>
            <a:r>
              <a:rPr lang="en-US" sz="1700" dirty="0" smtClean="0"/>
              <a:t> = number of tails during the download of object</a:t>
            </a:r>
          </a:p>
          <a:p>
            <a:r>
              <a:rPr lang="en-US" sz="1700" dirty="0" smtClean="0"/>
              <a:t>R  = average data rate during active transfer phases</a:t>
            </a:r>
            <a:endParaRPr lang="sv-SE" sz="1700" dirty="0"/>
          </a:p>
        </p:txBody>
      </p:sp>
      <p:sp>
        <p:nvSpPr>
          <p:cNvPr id="7" name="TextBox 6"/>
          <p:cNvSpPr txBox="1"/>
          <p:nvPr/>
        </p:nvSpPr>
        <p:spPr>
          <a:xfrm>
            <a:off x="984238" y="5112202"/>
            <a:ext cx="5752216" cy="769441"/>
          </a:xfrm>
          <a:prstGeom prst="rect">
            <a:avLst/>
          </a:prstGeom>
          <a:noFill/>
        </p:spPr>
        <p:txBody>
          <a:bodyPr wrap="none" rtlCol="0">
            <a:spAutoFit/>
          </a:bodyPr>
          <a:lstStyle/>
          <a:p>
            <a:r>
              <a:rPr lang="en-US" dirty="0" smtClean="0"/>
              <a:t>Cost coefficients for Nexus on 3G:  c</a:t>
            </a:r>
            <a:r>
              <a:rPr lang="en-US" baseline="-25000" dirty="0" smtClean="0"/>
              <a:t>a</a:t>
            </a:r>
            <a:r>
              <a:rPr lang="en-US" dirty="0" smtClean="0"/>
              <a:t>=0.9656 W, c</a:t>
            </a:r>
            <a:r>
              <a:rPr lang="en-US" baseline="-25000" dirty="0" smtClean="0"/>
              <a:t>t</a:t>
            </a:r>
            <a:r>
              <a:rPr lang="en-US" dirty="0" smtClean="0"/>
              <a:t>=2.5159 J</a:t>
            </a:r>
          </a:p>
          <a:p>
            <a:endParaRPr lang="en-US" sz="800" dirty="0" smtClean="0"/>
          </a:p>
          <a:p>
            <a:r>
              <a:rPr lang="en-US" dirty="0" smtClean="0"/>
              <a:t>Cost coefficient for Galaxy Nexus:  c</a:t>
            </a:r>
            <a:r>
              <a:rPr lang="en-US" baseline="-25000" dirty="0" smtClean="0"/>
              <a:t>a</a:t>
            </a:r>
            <a:r>
              <a:rPr lang="en-US" dirty="0" smtClean="0"/>
              <a:t>=0.5739 W, c</a:t>
            </a:r>
            <a:r>
              <a:rPr lang="en-US" baseline="-25000" dirty="0" smtClean="0"/>
              <a:t>t</a:t>
            </a:r>
            <a:r>
              <a:rPr lang="en-US" dirty="0" smtClean="0"/>
              <a:t>=4.16 J</a:t>
            </a:r>
            <a:endParaRPr lang="sv-SE" dirty="0"/>
          </a:p>
        </p:txBody>
      </p:sp>
      <p:sp>
        <p:nvSpPr>
          <p:cNvPr id="8" name="TextBox 7"/>
          <p:cNvSpPr txBox="1"/>
          <p:nvPr/>
        </p:nvSpPr>
        <p:spPr>
          <a:xfrm>
            <a:off x="398205" y="6211669"/>
            <a:ext cx="8745795" cy="923330"/>
          </a:xfrm>
          <a:prstGeom prst="rect">
            <a:avLst/>
          </a:prstGeom>
          <a:noFill/>
        </p:spPr>
        <p:txBody>
          <a:bodyPr wrap="square" rtlCol="0">
            <a:spAutoFit/>
          </a:bodyPr>
          <a:lstStyle/>
          <a:p>
            <a:r>
              <a:rPr lang="en-US" dirty="0" smtClean="0">
                <a:solidFill>
                  <a:schemeClr val="bg1"/>
                </a:solidFill>
              </a:rPr>
              <a:t>Energy consumption increases with duration of data transfers and lower achievable download data rates</a:t>
            </a:r>
            <a:endParaRPr lang="sv-SE" dirty="0" smtClean="0">
              <a:solidFill>
                <a:schemeClr val="bg1"/>
              </a:solidFill>
            </a:endParaRPr>
          </a:p>
          <a:p>
            <a:endParaRPr lang="sv-SE" dirty="0"/>
          </a:p>
        </p:txBody>
      </p:sp>
      <p:sp>
        <p:nvSpPr>
          <p:cNvPr id="9" name="TextBox 8"/>
          <p:cNvSpPr txBox="1"/>
          <p:nvPr/>
        </p:nvSpPr>
        <p:spPr>
          <a:xfrm>
            <a:off x="5767593" y="4300101"/>
            <a:ext cx="2787445" cy="738664"/>
          </a:xfrm>
          <a:prstGeom prst="rect">
            <a:avLst/>
          </a:prstGeom>
          <a:noFill/>
        </p:spPr>
        <p:txBody>
          <a:bodyPr wrap="square" rtlCol="0">
            <a:spAutoFit/>
          </a:bodyPr>
          <a:lstStyle/>
          <a:p>
            <a:r>
              <a:rPr lang="en-US" sz="1400" kern="0" dirty="0" smtClean="0">
                <a:solidFill>
                  <a:srgbClr val="FF0000"/>
                </a:solidFill>
              </a:rPr>
              <a:t>Energy cost in Joules as a function of average data rate for delivering a data object of 27MB</a:t>
            </a:r>
            <a:endParaRPr lang="sv-SE" sz="1400" kern="0" dirty="0" smtClean="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76283"/>
            <a:ext cx="6935788" cy="668338"/>
          </a:xfrm>
        </p:spPr>
        <p:txBody>
          <a:bodyPr/>
          <a:lstStyle/>
          <a:p>
            <a:r>
              <a:rPr lang="en-US" sz="2400" dirty="0" smtClean="0"/>
              <a:t>Average time to complete </a:t>
            </a:r>
            <a:r>
              <a:rPr lang="en-US" sz="2400" dirty="0" err="1" smtClean="0"/>
              <a:t>prefetching</a:t>
            </a:r>
            <a:r>
              <a:rPr lang="en-US" sz="2400" dirty="0" smtClean="0"/>
              <a:t> for 27MB</a:t>
            </a:r>
            <a:endParaRPr lang="sv-SE" sz="2400" dirty="0"/>
          </a:p>
        </p:txBody>
      </p:sp>
      <p:pic>
        <p:nvPicPr>
          <p:cNvPr id="4" name="Content Placeholder 3" descr="Prefetching time.png"/>
          <p:cNvPicPr>
            <a:picLocks noGrp="1" noChangeAspect="1"/>
          </p:cNvPicPr>
          <p:nvPr>
            <p:ph idx="1"/>
          </p:nvPr>
        </p:nvPicPr>
        <p:blipFill>
          <a:blip r:embed="rId2" cstate="print"/>
          <a:stretch>
            <a:fillRect/>
          </a:stretch>
        </p:blipFill>
        <p:spPr>
          <a:xfrm>
            <a:off x="1639887" y="1431515"/>
            <a:ext cx="5413828" cy="3705465"/>
          </a:xfrm>
        </p:spPr>
      </p:pic>
      <p:cxnSp>
        <p:nvCxnSpPr>
          <p:cNvPr id="5" name="Straight Arrow Connector 4"/>
          <p:cNvCxnSpPr/>
          <p:nvPr/>
        </p:nvCxnSpPr>
        <p:spPr>
          <a:xfrm flipV="1">
            <a:off x="3788001" y="4940755"/>
            <a:ext cx="1" cy="4934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62287" y="5448754"/>
            <a:ext cx="2781724" cy="369332"/>
          </a:xfrm>
          <a:prstGeom prst="rect">
            <a:avLst/>
          </a:prstGeom>
          <a:noFill/>
        </p:spPr>
        <p:txBody>
          <a:bodyPr wrap="none" rtlCol="0">
            <a:spAutoFit/>
          </a:bodyPr>
          <a:lstStyle/>
          <a:p>
            <a:r>
              <a:rPr lang="en-US" dirty="0" smtClean="0"/>
              <a:t>Closest to average data rate</a:t>
            </a:r>
            <a:endParaRPr lang="sv-SE" dirty="0"/>
          </a:p>
        </p:txBody>
      </p:sp>
      <p:sp>
        <p:nvSpPr>
          <p:cNvPr id="7" name="TextBox 4"/>
          <p:cNvSpPr txBox="1">
            <a:spLocks noChangeArrowheads="1"/>
          </p:cNvSpPr>
          <p:nvPr/>
        </p:nvSpPr>
        <p:spPr bwMode="auto">
          <a:xfrm>
            <a:off x="0" y="6376987"/>
            <a:ext cx="9180513" cy="276225"/>
          </a:xfrm>
          <a:prstGeom prst="rect">
            <a:avLst/>
          </a:prstGeom>
          <a:noFill/>
          <a:ln w="9525">
            <a:noFill/>
            <a:miter lim="800000"/>
            <a:headEnd/>
            <a:tailEnd/>
          </a:ln>
        </p:spPr>
        <p:txBody>
          <a:bodyPr>
            <a:spAutoFit/>
          </a:bodyPr>
          <a:lstStyle/>
          <a:p>
            <a:r>
              <a:rPr lang="en-US" sz="1200" dirty="0">
                <a:solidFill>
                  <a:schemeClr val="bg1"/>
                </a:solidFill>
              </a:rPr>
              <a:t>*P. </a:t>
            </a:r>
            <a:r>
              <a:rPr lang="en-US" sz="1200" dirty="0" err="1">
                <a:solidFill>
                  <a:schemeClr val="bg1"/>
                </a:solidFill>
              </a:rPr>
              <a:t>Kamaraju</a:t>
            </a:r>
            <a:r>
              <a:rPr lang="en-US" sz="1200" dirty="0">
                <a:solidFill>
                  <a:schemeClr val="bg1"/>
                </a:solidFill>
              </a:rPr>
              <a:t>, P. </a:t>
            </a:r>
            <a:r>
              <a:rPr lang="en-US" sz="1200" dirty="0" err="1">
                <a:solidFill>
                  <a:schemeClr val="bg1"/>
                </a:solidFill>
              </a:rPr>
              <a:t>Lungaro</a:t>
            </a:r>
            <a:r>
              <a:rPr lang="en-US" sz="1200" dirty="0">
                <a:solidFill>
                  <a:schemeClr val="bg1"/>
                </a:solidFill>
              </a:rPr>
              <a:t>, Z. </a:t>
            </a:r>
            <a:r>
              <a:rPr lang="en-US" sz="1200" dirty="0" err="1">
                <a:solidFill>
                  <a:schemeClr val="bg1"/>
                </a:solidFill>
              </a:rPr>
              <a:t>Segall,”A</a:t>
            </a:r>
            <a:r>
              <a:rPr lang="en-US" sz="1200" dirty="0">
                <a:solidFill>
                  <a:schemeClr val="bg1"/>
                </a:solidFill>
              </a:rPr>
              <a:t> Novel Paradigm for Context-aware Content </a:t>
            </a:r>
            <a:r>
              <a:rPr lang="en-US" sz="1200" dirty="0" err="1">
                <a:solidFill>
                  <a:schemeClr val="bg1"/>
                </a:solidFill>
              </a:rPr>
              <a:t>Prefetching</a:t>
            </a:r>
            <a:r>
              <a:rPr lang="en-US" sz="1200" dirty="0">
                <a:solidFill>
                  <a:schemeClr val="bg1"/>
                </a:solidFill>
              </a:rPr>
              <a:t> in Mobile Networks”, WCNC 2013</a:t>
            </a:r>
            <a:r>
              <a:rPr lang="en-US" sz="1200" dirty="0"/>
              <a:t>. </a:t>
            </a:r>
            <a:endParaRPr lang="sv-SE"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sv-SE"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sz="2800" dirty="0" smtClean="0"/>
              <a:t> A file of 13MB was periodically downloaded, with 10 min of pause after completing the download</a:t>
            </a:r>
          </a:p>
          <a:p>
            <a:pPr>
              <a:buFont typeface="Arial" pitchFamily="34" charset="0"/>
              <a:buChar char="•"/>
            </a:pPr>
            <a:r>
              <a:rPr lang="en-US" sz="2800" dirty="0" smtClean="0"/>
              <a:t> Ran on Samsung Galaxy SII phone running Android version 2.3</a:t>
            </a:r>
          </a:p>
          <a:p>
            <a:pPr lvl="2"/>
            <a:r>
              <a:rPr lang="en-US" sz="2400" dirty="0" smtClean="0"/>
              <a:t>for 3 days, connected to only mobile access networks (i.e., with </a:t>
            </a:r>
            <a:r>
              <a:rPr lang="en-US" sz="2400" dirty="0" err="1" smtClean="0"/>
              <a:t>WiFi</a:t>
            </a:r>
            <a:r>
              <a:rPr lang="en-US" sz="2400" dirty="0" smtClean="0"/>
              <a:t> interface turned off)</a:t>
            </a:r>
          </a:p>
          <a:p>
            <a:pPr lvl="2"/>
            <a:r>
              <a:rPr lang="en-US" sz="2400" dirty="0" smtClean="0"/>
              <a:t>connecting device to </a:t>
            </a:r>
            <a:r>
              <a:rPr lang="en-US" sz="2400" dirty="0" err="1" smtClean="0"/>
              <a:t>WiFi</a:t>
            </a:r>
            <a:r>
              <a:rPr lang="en-US" sz="2400" dirty="0" smtClean="0"/>
              <a:t> would increase energy reduction even more -&gt; worst case scenario</a:t>
            </a:r>
          </a:p>
          <a:p>
            <a:endParaRPr lang="sv-S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 </a:t>
            </a:r>
            <a:r>
              <a:rPr lang="en-US" dirty="0" err="1" smtClean="0"/>
              <a:t>prefetching</a:t>
            </a:r>
            <a:r>
              <a:rPr lang="en-US" dirty="0" smtClean="0"/>
              <a:t> compared to random access strategy</a:t>
            </a:r>
            <a:endParaRPr lang="sv-SE" dirty="0"/>
          </a:p>
        </p:txBody>
      </p:sp>
      <p:pic>
        <p:nvPicPr>
          <p:cNvPr id="4" name="Content Placeholder 4" descr="Both_strategies.png"/>
          <p:cNvPicPr>
            <a:picLocks noGrp="1" noChangeAspect="1"/>
          </p:cNvPicPr>
          <p:nvPr>
            <p:ph idx="1"/>
          </p:nvPr>
        </p:nvPicPr>
        <p:blipFill>
          <a:blip r:embed="rId2" cstate="print"/>
          <a:srcRect/>
          <a:stretch>
            <a:fillRect/>
          </a:stretch>
        </p:blipFill>
        <p:spPr>
          <a:xfrm>
            <a:off x="1619250" y="1324574"/>
            <a:ext cx="6035163" cy="3719374"/>
          </a:xfrm>
        </p:spPr>
      </p:pic>
      <p:sp>
        <p:nvSpPr>
          <p:cNvPr id="5" name="TextBox 4"/>
          <p:cNvSpPr txBox="1"/>
          <p:nvPr/>
        </p:nvSpPr>
        <p:spPr>
          <a:xfrm>
            <a:off x="1828800" y="5043948"/>
            <a:ext cx="7133952" cy="923330"/>
          </a:xfrm>
          <a:prstGeom prst="rect">
            <a:avLst/>
          </a:prstGeom>
          <a:noFill/>
        </p:spPr>
        <p:txBody>
          <a:bodyPr wrap="square" rtlCol="0">
            <a:spAutoFit/>
          </a:bodyPr>
          <a:lstStyle/>
          <a:p>
            <a:pPr>
              <a:buFont typeface="Arial" pitchFamily="34" charset="0"/>
              <a:buChar char="•"/>
            </a:pPr>
            <a:r>
              <a:rPr lang="en-US" dirty="0" smtClean="0"/>
              <a:t> success rate - up to 32% higher than success rate of random </a:t>
            </a:r>
            <a:r>
              <a:rPr lang="sv-SE" dirty="0" smtClean="0"/>
              <a:t>access strategy</a:t>
            </a:r>
          </a:p>
          <a:p>
            <a:endParaRPr lang="sv-S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mobile users data</a:t>
            </a:r>
            <a:endParaRPr lang="sv-SE" dirty="0"/>
          </a:p>
        </p:txBody>
      </p:sp>
      <p:sp>
        <p:nvSpPr>
          <p:cNvPr id="4" name="Content Placeholder 2"/>
          <p:cNvSpPr>
            <a:spLocks noGrp="1"/>
          </p:cNvSpPr>
          <p:nvPr>
            <p:ph idx="1"/>
          </p:nvPr>
        </p:nvSpPr>
        <p:spPr>
          <a:xfrm>
            <a:off x="4737100" y="1471612"/>
            <a:ext cx="4406900" cy="4305300"/>
          </a:xfrm>
        </p:spPr>
        <p:txBody>
          <a:bodyPr>
            <a:normAutofit fontScale="92500" lnSpcReduction="10000"/>
          </a:bodyPr>
          <a:lstStyle/>
          <a:p>
            <a:r>
              <a:rPr lang="en-US" dirty="0" smtClean="0"/>
              <a:t>C2L </a:t>
            </a:r>
            <a:r>
              <a:rPr lang="en-US" dirty="0" err="1" smtClean="0"/>
              <a:t>testbed</a:t>
            </a:r>
            <a:r>
              <a:rPr lang="en-US" dirty="0" smtClean="0"/>
              <a:t> - deployed periodic file download task to mobile phone and </a:t>
            </a:r>
            <a:r>
              <a:rPr lang="en-US" dirty="0" smtClean="0">
                <a:solidFill>
                  <a:srgbClr val="00B0F0"/>
                </a:solidFill>
              </a:rPr>
              <a:t>collected mobile user data</a:t>
            </a:r>
          </a:p>
          <a:p>
            <a:pPr lvl="1">
              <a:buFont typeface="Wingdings" pitchFamily="2" charset="2"/>
              <a:buChar char="§"/>
            </a:pPr>
            <a:r>
              <a:rPr lang="en-US" dirty="0" smtClean="0"/>
              <a:t>Number of sent and received bytes from the server, terminal location, &amp; connectivity type with absolute times</a:t>
            </a:r>
          </a:p>
          <a:p>
            <a:pPr lvl="1">
              <a:buFont typeface="Wingdings" pitchFamily="2" charset="2"/>
              <a:buChar char="§"/>
            </a:pPr>
            <a:r>
              <a:rPr lang="en-US" dirty="0" smtClean="0"/>
              <a:t>connected to Internet via mobile access network only</a:t>
            </a:r>
          </a:p>
          <a:p>
            <a:pPr>
              <a:buFont typeface="Wingdings" pitchFamily="2" charset="2"/>
              <a:buChar char="§"/>
            </a:pPr>
            <a:r>
              <a:rPr lang="en-US" dirty="0" smtClean="0"/>
              <a:t>Download data rates estimated by a device</a:t>
            </a:r>
          </a:p>
          <a:p>
            <a:pPr>
              <a:buFont typeface="Wingdings" pitchFamily="2" charset="2"/>
              <a:buChar char="§"/>
            </a:pPr>
            <a:r>
              <a:rPr lang="en-US" dirty="0" err="1" smtClean="0"/>
              <a:t>Prefetching</a:t>
            </a:r>
            <a:r>
              <a:rPr lang="en-US" dirty="0" smtClean="0"/>
              <a:t> and on demand simulations ran over these data rates</a:t>
            </a:r>
          </a:p>
          <a:p>
            <a:pPr>
              <a:buFont typeface="Wingdings" pitchFamily="2" charset="2"/>
              <a:buChar char="§"/>
            </a:pPr>
            <a:r>
              <a:rPr lang="en-US" dirty="0" smtClean="0"/>
              <a:t>10000 realizations of delivery of 160MB file†, averaged results over all runs </a:t>
            </a:r>
            <a:endParaRPr lang="sv-SE" dirty="0" smtClean="0"/>
          </a:p>
        </p:txBody>
      </p:sp>
      <p:pic>
        <p:nvPicPr>
          <p:cNvPr id="5" name="Picture 3" descr="arch.jpeg"/>
          <p:cNvPicPr>
            <a:picLocks noChangeAspect="1"/>
          </p:cNvPicPr>
          <p:nvPr/>
        </p:nvPicPr>
        <p:blipFill>
          <a:blip r:embed="rId2" cstate="print"/>
          <a:srcRect/>
          <a:stretch>
            <a:fillRect/>
          </a:stretch>
        </p:blipFill>
        <p:spPr bwMode="auto">
          <a:xfrm>
            <a:off x="0" y="1954212"/>
            <a:ext cx="4439265" cy="3213100"/>
          </a:xfrm>
          <a:prstGeom prst="rect">
            <a:avLst/>
          </a:prstGeom>
          <a:noFill/>
          <a:ln w="9525">
            <a:noFill/>
            <a:miter lim="800000"/>
            <a:headEnd/>
            <a:tailEnd/>
          </a:ln>
        </p:spPr>
      </p:pic>
      <p:sp>
        <p:nvSpPr>
          <p:cNvPr id="6" name="TextBox 4"/>
          <p:cNvSpPr txBox="1">
            <a:spLocks noChangeArrowheads="1"/>
          </p:cNvSpPr>
          <p:nvPr/>
        </p:nvSpPr>
        <p:spPr bwMode="auto">
          <a:xfrm>
            <a:off x="304800" y="1433512"/>
            <a:ext cx="4327525" cy="369888"/>
          </a:xfrm>
          <a:prstGeom prst="rect">
            <a:avLst/>
          </a:prstGeom>
          <a:noFill/>
          <a:ln w="9525">
            <a:noFill/>
            <a:miter lim="800000"/>
            <a:headEnd/>
            <a:tailEnd/>
          </a:ln>
        </p:spPr>
        <p:txBody>
          <a:bodyPr wrap="none">
            <a:spAutoFit/>
          </a:bodyPr>
          <a:lstStyle/>
          <a:p>
            <a:r>
              <a:rPr lang="en-US"/>
              <a:t>COSEM living laboratory (C2L) testbed* </a:t>
            </a:r>
            <a:endParaRPr lang="sv-SE"/>
          </a:p>
        </p:txBody>
      </p:sp>
      <p:sp>
        <p:nvSpPr>
          <p:cNvPr id="7" name="TextBox 4"/>
          <p:cNvSpPr txBox="1">
            <a:spLocks noChangeArrowheads="1"/>
          </p:cNvSpPr>
          <p:nvPr/>
        </p:nvSpPr>
        <p:spPr bwMode="auto">
          <a:xfrm>
            <a:off x="0" y="6459537"/>
            <a:ext cx="9180513" cy="276225"/>
          </a:xfrm>
          <a:prstGeom prst="rect">
            <a:avLst/>
          </a:prstGeom>
          <a:noFill/>
          <a:ln w="9525">
            <a:noFill/>
            <a:miter lim="800000"/>
            <a:headEnd/>
            <a:tailEnd/>
          </a:ln>
        </p:spPr>
        <p:txBody>
          <a:bodyPr>
            <a:spAutoFit/>
          </a:bodyPr>
          <a:lstStyle/>
          <a:p>
            <a:r>
              <a:rPr lang="en-US" sz="1200" dirty="0">
                <a:solidFill>
                  <a:schemeClr val="bg1"/>
                </a:solidFill>
              </a:rPr>
              <a:t>*P. </a:t>
            </a:r>
            <a:r>
              <a:rPr lang="en-US" sz="1200" dirty="0" err="1">
                <a:solidFill>
                  <a:schemeClr val="bg1"/>
                </a:solidFill>
              </a:rPr>
              <a:t>Kamaraju</a:t>
            </a:r>
            <a:r>
              <a:rPr lang="en-US" sz="1200" dirty="0">
                <a:solidFill>
                  <a:schemeClr val="bg1"/>
                </a:solidFill>
              </a:rPr>
              <a:t>, P. </a:t>
            </a:r>
            <a:r>
              <a:rPr lang="en-US" sz="1200" dirty="0" err="1">
                <a:solidFill>
                  <a:schemeClr val="bg1"/>
                </a:solidFill>
              </a:rPr>
              <a:t>Lungaro</a:t>
            </a:r>
            <a:r>
              <a:rPr lang="en-US" sz="1200" dirty="0">
                <a:solidFill>
                  <a:schemeClr val="bg1"/>
                </a:solidFill>
              </a:rPr>
              <a:t>, Z. </a:t>
            </a:r>
            <a:r>
              <a:rPr lang="en-US" sz="1200" dirty="0" err="1">
                <a:solidFill>
                  <a:schemeClr val="bg1"/>
                </a:solidFill>
              </a:rPr>
              <a:t>Segall,”A</a:t>
            </a:r>
            <a:r>
              <a:rPr lang="en-US" sz="1200" dirty="0">
                <a:solidFill>
                  <a:schemeClr val="bg1"/>
                </a:solidFill>
              </a:rPr>
              <a:t> Novel Paradigm for Context-aware Content </a:t>
            </a:r>
            <a:r>
              <a:rPr lang="en-US" sz="1200" dirty="0" err="1">
                <a:solidFill>
                  <a:schemeClr val="bg1"/>
                </a:solidFill>
              </a:rPr>
              <a:t>Prefetching</a:t>
            </a:r>
            <a:r>
              <a:rPr lang="en-US" sz="1200" dirty="0">
                <a:solidFill>
                  <a:schemeClr val="bg1"/>
                </a:solidFill>
              </a:rPr>
              <a:t> in Mobile Networks”, WCNC 2013. </a:t>
            </a:r>
            <a:endParaRPr lang="sv-SE" sz="1200" dirty="0">
              <a:solidFill>
                <a:schemeClr val="bg1"/>
              </a:solidFill>
            </a:endParaRPr>
          </a:p>
        </p:txBody>
      </p:sp>
      <p:sp>
        <p:nvSpPr>
          <p:cNvPr id="8" name="TextBox 4"/>
          <p:cNvSpPr txBox="1">
            <a:spLocks noChangeArrowheads="1"/>
          </p:cNvSpPr>
          <p:nvPr/>
        </p:nvSpPr>
        <p:spPr bwMode="auto">
          <a:xfrm>
            <a:off x="0" y="5591968"/>
            <a:ext cx="6756400" cy="369887"/>
          </a:xfrm>
          <a:prstGeom prst="rect">
            <a:avLst/>
          </a:prstGeom>
          <a:noFill/>
          <a:ln w="9525">
            <a:noFill/>
            <a:miter lim="800000"/>
            <a:headEnd/>
            <a:tailEnd/>
          </a:ln>
        </p:spPr>
        <p:txBody>
          <a:bodyPr>
            <a:spAutoFit/>
          </a:bodyPr>
          <a:lstStyle/>
          <a:p>
            <a:r>
              <a:rPr lang="en-US" dirty="0"/>
              <a:t>†</a:t>
            </a:r>
            <a:r>
              <a:rPr lang="en-US" sz="1400" dirty="0"/>
              <a:t>average</a:t>
            </a:r>
            <a:r>
              <a:rPr lang="en-US" dirty="0"/>
              <a:t> </a:t>
            </a:r>
            <a:r>
              <a:rPr lang="en-US" sz="1400" dirty="0"/>
              <a:t>HQ YouTube video of approximately 4 minutes encoded at 5512 kbps</a:t>
            </a:r>
            <a:endParaRPr lang="sv-SE"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26775"/>
            <a:ext cx="6935788" cy="668338"/>
          </a:xfrm>
        </p:spPr>
        <p:txBody>
          <a:bodyPr/>
          <a:lstStyle/>
          <a:p>
            <a:r>
              <a:rPr lang="en-US" sz="2800" dirty="0" smtClean="0"/>
              <a:t>The Problem</a:t>
            </a:r>
            <a:endParaRPr lang="sv-SE" sz="2800" dirty="0"/>
          </a:p>
        </p:txBody>
      </p:sp>
      <p:sp>
        <p:nvSpPr>
          <p:cNvPr id="5" name="Content Placeholder 2"/>
          <p:cNvSpPr txBox="1">
            <a:spLocks/>
          </p:cNvSpPr>
          <p:nvPr/>
        </p:nvSpPr>
        <p:spPr>
          <a:xfrm>
            <a:off x="444500" y="1291885"/>
            <a:ext cx="3263900" cy="424300"/>
          </a:xfrm>
          <a:prstGeom prst="rect">
            <a:avLst/>
          </a:prstGeom>
        </p:spPr>
        <p:txBody>
          <a:bodyPr vert="horz" lIns="0" tIns="0" rIns="0" bIns="0" rtlCol="0">
            <a:normAutofit/>
          </a:bodyPr>
          <a:lst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sv-SE" sz="2200" dirty="0"/>
          </a:p>
        </p:txBody>
      </p:sp>
      <p:sp>
        <p:nvSpPr>
          <p:cNvPr id="6" name="Content Placeholder 2"/>
          <p:cNvSpPr txBox="1">
            <a:spLocks/>
          </p:cNvSpPr>
          <p:nvPr/>
        </p:nvSpPr>
        <p:spPr>
          <a:xfrm>
            <a:off x="4290924" y="1062075"/>
            <a:ext cx="4853076" cy="60747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2. Poor video quality threatens viewers’ experience</a:t>
            </a:r>
            <a:endParaRPr kumimoji="0" lang="sv-SE"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3" descr="Impact of resolution on viewing.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39832" y="1823930"/>
            <a:ext cx="4504168" cy="2163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4710223" y="4069375"/>
            <a:ext cx="4433777"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which affects video</a:t>
            </a:r>
            <a:r>
              <a:rPr kumimoji="0" lang="en-US" sz="1600" b="0" i="0" u="none" strike="noStrike" kern="1200" cap="none" spc="0" normalizeH="0" noProof="0" dirty="0" smtClean="0">
                <a:ln>
                  <a:noFill/>
                </a:ln>
                <a:solidFill>
                  <a:schemeClr val="tx1"/>
                </a:solidFill>
                <a:effectLst/>
                <a:uLnTx/>
                <a:uFillTx/>
                <a:latin typeface="+mn-lt"/>
                <a:ea typeface="+mn-ea"/>
                <a:cs typeface="+mn-cs"/>
              </a:rPr>
              <a:t> content providers’ business</a:t>
            </a:r>
            <a:endParaRPr kumimoji="0" lang="sv-SE"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4738641" y="4384465"/>
            <a:ext cx="1859805" cy="215444"/>
          </a:xfrm>
          <a:prstGeom prst="rect">
            <a:avLst/>
          </a:prstGeom>
          <a:noFill/>
        </p:spPr>
        <p:txBody>
          <a:bodyPr wrap="none" rtlCol="0">
            <a:spAutoFit/>
          </a:bodyPr>
          <a:lstStyle/>
          <a:p>
            <a:r>
              <a:rPr lang="en-US" sz="800" dirty="0" smtClean="0"/>
              <a:t>Picture source: </a:t>
            </a:r>
            <a:r>
              <a:rPr lang="en-US" sz="800" dirty="0" err="1" smtClean="0"/>
              <a:t>Conviva</a:t>
            </a:r>
            <a:r>
              <a:rPr lang="en-US" sz="800" dirty="0" smtClean="0"/>
              <a:t> report 2012.</a:t>
            </a:r>
            <a:endParaRPr lang="sv-SE" sz="800" dirty="0"/>
          </a:p>
        </p:txBody>
      </p:sp>
      <p:sp>
        <p:nvSpPr>
          <p:cNvPr id="11" name="Content Placeholder 2"/>
          <p:cNvSpPr txBox="1">
            <a:spLocks/>
          </p:cNvSpPr>
          <p:nvPr/>
        </p:nvSpPr>
        <p:spPr>
          <a:xfrm>
            <a:off x="414668" y="4983583"/>
            <a:ext cx="7033881" cy="601873"/>
          </a:xfrm>
          <a:prstGeom prst="rect">
            <a:avLst/>
          </a:prstGeom>
        </p:spPr>
        <p:txBody>
          <a:bodyPr vert="horz" lIns="0" tIns="0" rIns="0" bIns="0" rtlCol="0">
            <a:noAutofit/>
          </a:bodyPr>
          <a:lst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3. Increased mobile device energy consumption</a:t>
            </a:r>
            <a:endParaRPr lang="sv-SE" sz="2400" dirty="0"/>
          </a:p>
        </p:txBody>
      </p:sp>
      <p:sp>
        <p:nvSpPr>
          <p:cNvPr id="13" name="Content Placeholder 2"/>
          <p:cNvSpPr txBox="1">
            <a:spLocks/>
          </p:cNvSpPr>
          <p:nvPr/>
        </p:nvSpPr>
        <p:spPr>
          <a:xfrm>
            <a:off x="414669" y="1127052"/>
            <a:ext cx="3732028" cy="50351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1. Operators’ revenue gap</a:t>
            </a:r>
            <a:endParaRPr kumimoji="0" lang="sv-SE"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 name="Content Placeholder 14" descr="OperatorsRevenueGap_2.PNG"/>
          <p:cNvPicPr>
            <a:picLocks noGrp="1" noChangeAspect="1"/>
          </p:cNvPicPr>
          <p:nvPr>
            <p:ph idx="1"/>
          </p:nvPr>
        </p:nvPicPr>
        <p:blipFill>
          <a:blip r:embed="rId4" cstate="print"/>
          <a:stretch>
            <a:fillRect/>
          </a:stretch>
        </p:blipFill>
        <p:spPr>
          <a:xfrm>
            <a:off x="0" y="1541722"/>
            <a:ext cx="4322890" cy="2477386"/>
          </a:xfrm>
        </p:spPr>
      </p:pic>
      <p:sp>
        <p:nvSpPr>
          <p:cNvPr id="16" name="Rectangle 15"/>
          <p:cNvSpPr/>
          <p:nvPr/>
        </p:nvSpPr>
        <p:spPr>
          <a:xfrm>
            <a:off x="247092" y="4041776"/>
            <a:ext cx="4004622" cy="215444"/>
          </a:xfrm>
          <a:prstGeom prst="rect">
            <a:avLst/>
          </a:prstGeom>
        </p:spPr>
        <p:txBody>
          <a:bodyPr wrap="none">
            <a:spAutoFit/>
          </a:bodyPr>
          <a:lstStyle/>
          <a:p>
            <a:r>
              <a:rPr lang="en-US" sz="800" dirty="0" smtClean="0"/>
              <a:t>Picture source: The six degrees of mobile data plan innovation, Alcatel Lucent 2014</a:t>
            </a:r>
            <a:endParaRPr lang="sv-SE"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users data rate logs</a:t>
            </a:r>
            <a:endParaRPr lang="sv-SE" dirty="0"/>
          </a:p>
        </p:txBody>
      </p:sp>
      <p:pic>
        <p:nvPicPr>
          <p:cNvPr id="4" name="Content Placeholder 3" descr="Mobile users data logs.png"/>
          <p:cNvPicPr>
            <a:picLocks noGrp="1" noChangeAspect="1"/>
          </p:cNvPicPr>
          <p:nvPr>
            <p:ph idx="1"/>
          </p:nvPr>
        </p:nvPicPr>
        <p:blipFill>
          <a:blip r:embed="rId2" cstate="print"/>
          <a:srcRect/>
          <a:stretch>
            <a:fillRect/>
          </a:stretch>
        </p:blipFill>
        <p:spPr>
          <a:xfrm>
            <a:off x="1830388" y="1314450"/>
            <a:ext cx="6278562" cy="2046288"/>
          </a:xfrm>
        </p:spPr>
      </p:pic>
      <p:pic>
        <p:nvPicPr>
          <p:cNvPr id="5" name="Picture 4" descr="Routes_edited.jpg"/>
          <p:cNvPicPr>
            <a:picLocks noChangeAspect="1"/>
          </p:cNvPicPr>
          <p:nvPr/>
        </p:nvPicPr>
        <p:blipFill>
          <a:blip r:embed="rId3" cstate="print"/>
          <a:srcRect/>
          <a:stretch>
            <a:fillRect/>
          </a:stretch>
        </p:blipFill>
        <p:spPr bwMode="auto">
          <a:xfrm>
            <a:off x="2801938" y="3403600"/>
            <a:ext cx="4383087" cy="309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76225"/>
            <a:ext cx="6935788" cy="668338"/>
          </a:xfrm>
        </p:spPr>
        <p:txBody>
          <a:bodyPr/>
          <a:lstStyle/>
          <a:p>
            <a:r>
              <a:rPr lang="en-US" dirty="0" smtClean="0"/>
              <a:t>Deriving stochastic access channel model</a:t>
            </a:r>
            <a:endParaRPr lang="sv-SE" dirty="0"/>
          </a:p>
        </p:txBody>
      </p:sp>
      <p:pic>
        <p:nvPicPr>
          <p:cNvPr id="4" name="Picture 4" descr="Data_rates_distribution.png"/>
          <p:cNvPicPr>
            <a:picLocks noChangeAspect="1"/>
          </p:cNvPicPr>
          <p:nvPr/>
        </p:nvPicPr>
        <p:blipFill>
          <a:blip r:embed="rId3" cstate="print"/>
          <a:srcRect/>
          <a:stretch>
            <a:fillRect/>
          </a:stretch>
        </p:blipFill>
        <p:spPr bwMode="auto">
          <a:xfrm>
            <a:off x="512916" y="1177917"/>
            <a:ext cx="4321277" cy="2561876"/>
          </a:xfrm>
          <a:prstGeom prst="rect">
            <a:avLst/>
          </a:prstGeom>
          <a:noFill/>
          <a:ln w="9525">
            <a:noFill/>
            <a:miter lim="800000"/>
            <a:headEnd/>
            <a:tailEnd/>
          </a:ln>
        </p:spPr>
      </p:pic>
      <p:pic>
        <p:nvPicPr>
          <p:cNvPr id="5" name="Content Placeholder 3" descr="Correlation.png"/>
          <p:cNvPicPr>
            <a:picLocks noGrp="1" noChangeAspect="1"/>
          </p:cNvPicPr>
          <p:nvPr>
            <p:ph idx="1"/>
          </p:nvPr>
        </p:nvPicPr>
        <p:blipFill>
          <a:blip r:embed="rId4" cstate="print"/>
          <a:srcRect/>
          <a:stretch>
            <a:fillRect/>
          </a:stretch>
        </p:blipFill>
        <p:spPr>
          <a:xfrm>
            <a:off x="4834193" y="1105592"/>
            <a:ext cx="3720845" cy="2789775"/>
          </a:xfrm>
        </p:spPr>
      </p:pic>
      <p:pic>
        <p:nvPicPr>
          <p:cNvPr id="6" name="Picture 5" descr="ACF_PACF.png"/>
          <p:cNvPicPr>
            <a:picLocks noChangeAspect="1"/>
          </p:cNvPicPr>
          <p:nvPr/>
        </p:nvPicPr>
        <p:blipFill>
          <a:blip r:embed="rId5" cstate="print"/>
          <a:srcRect/>
          <a:stretch>
            <a:fillRect/>
          </a:stretch>
        </p:blipFill>
        <p:spPr bwMode="auto">
          <a:xfrm>
            <a:off x="2172007" y="3895366"/>
            <a:ext cx="5998599" cy="2357945"/>
          </a:xfrm>
          <a:prstGeom prst="rect">
            <a:avLst/>
          </a:prstGeom>
          <a:noFill/>
          <a:ln w="9525">
            <a:noFill/>
            <a:miter lim="800000"/>
            <a:headEnd/>
            <a:tailEnd/>
          </a:ln>
        </p:spPr>
      </p:pic>
      <p:sp>
        <p:nvSpPr>
          <p:cNvPr id="7" name="TextBox 6"/>
          <p:cNvSpPr txBox="1">
            <a:spLocks noChangeArrowheads="1"/>
          </p:cNvSpPr>
          <p:nvPr/>
        </p:nvSpPr>
        <p:spPr bwMode="auto">
          <a:xfrm>
            <a:off x="198745" y="4035426"/>
            <a:ext cx="1958975" cy="922337"/>
          </a:xfrm>
          <a:prstGeom prst="rect">
            <a:avLst/>
          </a:prstGeom>
          <a:noFill/>
          <a:ln w="9525">
            <a:noFill/>
            <a:miter lim="800000"/>
            <a:headEnd/>
            <a:tailEnd/>
          </a:ln>
        </p:spPr>
        <p:txBody>
          <a:bodyPr>
            <a:spAutoFit/>
          </a:bodyPr>
          <a:lstStyle/>
          <a:p>
            <a:r>
              <a:rPr lang="en-US" b="1" dirty="0">
                <a:solidFill>
                  <a:srgbClr val="FF0000"/>
                </a:solidFill>
              </a:rPr>
              <a:t>Autoregressive process of order 1 - AR(1)</a:t>
            </a:r>
            <a:endParaRPr lang="sv-SE" b="1" dirty="0">
              <a:solidFill>
                <a:srgbClr val="FF0000"/>
              </a:solidFill>
            </a:endParaRPr>
          </a:p>
        </p:txBody>
      </p:sp>
      <p:sp>
        <p:nvSpPr>
          <p:cNvPr id="8" name="Right Arrow 7"/>
          <p:cNvSpPr>
            <a:spLocks noChangeArrowheads="1"/>
          </p:cNvSpPr>
          <p:nvPr/>
        </p:nvSpPr>
        <p:spPr bwMode="auto">
          <a:xfrm>
            <a:off x="1635432" y="5174457"/>
            <a:ext cx="536575" cy="392112"/>
          </a:xfrm>
          <a:prstGeom prst="rightArrow">
            <a:avLst>
              <a:gd name="adj1" fmla="val 50000"/>
              <a:gd name="adj2" fmla="val 49928"/>
            </a:avLst>
          </a:prstGeom>
          <a:solidFill>
            <a:schemeClr val="accent1"/>
          </a:solidFill>
          <a:ln w="9525" algn="ctr">
            <a:solidFill>
              <a:schemeClr val="tx1"/>
            </a:solidFill>
            <a:round/>
            <a:headEnd/>
            <a:tailEnd/>
          </a:ln>
        </p:spPr>
        <p:txBody>
          <a:bodyPr wrap="none">
            <a:spAutoFit/>
          </a:bodyPr>
          <a:lstStyle/>
          <a:p>
            <a:endParaRPr lang="sv-S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access channel model</a:t>
            </a:r>
            <a:endParaRPr lang="sv-SE" dirty="0"/>
          </a:p>
        </p:txBody>
      </p:sp>
      <p:sp>
        <p:nvSpPr>
          <p:cNvPr id="3" name="Content Placeholder 2"/>
          <p:cNvSpPr>
            <a:spLocks noGrp="1"/>
          </p:cNvSpPr>
          <p:nvPr>
            <p:ph idx="1"/>
          </p:nvPr>
        </p:nvSpPr>
        <p:spPr>
          <a:xfrm>
            <a:off x="1191547" y="1438635"/>
            <a:ext cx="3715416" cy="1289483"/>
          </a:xfrm>
        </p:spPr>
        <p:txBody>
          <a:bodyPr>
            <a:normAutofit/>
          </a:bodyPr>
          <a:lstStyle/>
          <a:p>
            <a:r>
              <a:rPr lang="en-US" dirty="0" smtClean="0"/>
              <a:t>AR(1) process: </a:t>
            </a:r>
          </a:p>
          <a:p>
            <a:pPr>
              <a:buFont typeface="Arial" pitchFamily="34" charset="0"/>
              <a:buChar char="•"/>
            </a:pPr>
            <a:r>
              <a:rPr lang="en-US" dirty="0" smtClean="0"/>
              <a:t> </a:t>
            </a:r>
            <a:r>
              <a:rPr lang="en-US" dirty="0" err="1" smtClean="0"/>
              <a:t>X</a:t>
            </a:r>
            <a:r>
              <a:rPr lang="en-US" baseline="-25000" dirty="0" err="1" smtClean="0"/>
              <a:t>t</a:t>
            </a:r>
            <a:r>
              <a:rPr lang="en-US" dirty="0" smtClean="0"/>
              <a:t>=c+</a:t>
            </a:r>
            <a:r>
              <a:rPr lang="ru-RU" dirty="0" smtClean="0"/>
              <a:t>Ф</a:t>
            </a:r>
            <a:r>
              <a:rPr lang="sv-SE" baseline="-25000" dirty="0" smtClean="0"/>
              <a:t>1</a:t>
            </a:r>
            <a:r>
              <a:rPr lang="en-US" dirty="0" smtClean="0"/>
              <a:t>X</a:t>
            </a:r>
            <a:r>
              <a:rPr lang="en-US" baseline="-25000" dirty="0" smtClean="0"/>
              <a:t>t-1</a:t>
            </a:r>
            <a:r>
              <a:rPr lang="en-US" dirty="0" smtClean="0"/>
              <a:t>+</a:t>
            </a:r>
            <a:r>
              <a:rPr lang="el-GR" dirty="0" smtClean="0"/>
              <a:t>ε</a:t>
            </a:r>
            <a:r>
              <a:rPr lang="en-US" baseline="-25000" dirty="0" smtClean="0"/>
              <a:t>t</a:t>
            </a:r>
            <a:r>
              <a:rPr lang="en-US" dirty="0" smtClean="0"/>
              <a:t>,  </a:t>
            </a:r>
            <a:r>
              <a:rPr lang="el-GR" dirty="0" smtClean="0"/>
              <a:t>ε</a:t>
            </a:r>
            <a:r>
              <a:rPr lang="en-US" baseline="-25000" dirty="0" err="1" smtClean="0"/>
              <a:t>t</a:t>
            </a:r>
            <a:r>
              <a:rPr lang="en-US" dirty="0" err="1" smtClean="0"/>
              <a:t>~N</a:t>
            </a:r>
            <a:r>
              <a:rPr lang="en-US" dirty="0" smtClean="0"/>
              <a:t>(0,</a:t>
            </a:r>
            <a:r>
              <a:rPr lang="el-GR" dirty="0" smtClean="0"/>
              <a:t> σ</a:t>
            </a:r>
            <a:r>
              <a:rPr lang="el-GR" baseline="-25000" dirty="0" smtClean="0"/>
              <a:t>ε</a:t>
            </a:r>
            <a:r>
              <a:rPr lang="en-US" baseline="30000" dirty="0" smtClean="0"/>
              <a:t>2</a:t>
            </a:r>
            <a:r>
              <a:rPr lang="en-US" dirty="0" smtClean="0"/>
              <a:t>)</a:t>
            </a:r>
          </a:p>
          <a:p>
            <a:pPr>
              <a:buFont typeface="Arial" pitchFamily="34" charset="0"/>
              <a:buChar char="•"/>
            </a:pPr>
            <a:r>
              <a:rPr lang="en-US" dirty="0" smtClean="0"/>
              <a:t> </a:t>
            </a:r>
            <a:r>
              <a:rPr lang="en-US" dirty="0" err="1" smtClean="0"/>
              <a:t>X</a:t>
            </a:r>
            <a:r>
              <a:rPr lang="en-US" baseline="-25000" dirty="0" err="1" smtClean="0"/>
              <a:t>t</a:t>
            </a:r>
            <a:r>
              <a:rPr lang="en-US" baseline="-25000" dirty="0" smtClean="0"/>
              <a:t> </a:t>
            </a:r>
            <a:r>
              <a:rPr lang="en-US" dirty="0" smtClean="0"/>
              <a:t>stationary -&gt; E[</a:t>
            </a:r>
            <a:r>
              <a:rPr lang="en-US" dirty="0" err="1" smtClean="0"/>
              <a:t>X</a:t>
            </a:r>
            <a:r>
              <a:rPr lang="en-US" baseline="-25000" dirty="0" err="1" smtClean="0"/>
              <a:t>t</a:t>
            </a:r>
            <a:r>
              <a:rPr lang="en-US" dirty="0" smtClean="0"/>
              <a:t>]= E[X</a:t>
            </a:r>
            <a:r>
              <a:rPr lang="en-US" baseline="-25000" dirty="0" smtClean="0"/>
              <a:t>t-1</a:t>
            </a:r>
            <a:r>
              <a:rPr lang="en-US" dirty="0" smtClean="0"/>
              <a:t>]=µ</a:t>
            </a:r>
          </a:p>
          <a:p>
            <a:endParaRPr lang="en-US" dirty="0" smtClean="0"/>
          </a:p>
        </p:txBody>
      </p:sp>
      <p:pic>
        <p:nvPicPr>
          <p:cNvPr id="5" name="Content Placeholder 3" descr="DataRateProcess.png"/>
          <p:cNvPicPr>
            <a:picLocks noChangeAspect="1"/>
          </p:cNvPicPr>
          <p:nvPr/>
        </p:nvPicPr>
        <p:blipFill>
          <a:blip r:embed="rId3" cstate="print"/>
          <a:srcRect/>
          <a:stretch>
            <a:fillRect/>
          </a:stretch>
        </p:blipFill>
        <p:spPr>
          <a:xfrm>
            <a:off x="4688975" y="2949677"/>
            <a:ext cx="4237037" cy="2525713"/>
          </a:xfrm>
          <a:prstGeom prst="rect">
            <a:avLst/>
          </a:prstGeom>
        </p:spPr>
      </p:pic>
      <p:graphicFrame>
        <p:nvGraphicFramePr>
          <p:cNvPr id="40962" name="Object 6"/>
          <p:cNvGraphicFramePr>
            <a:graphicFrameLocks noChangeAspect="1"/>
          </p:cNvGraphicFramePr>
          <p:nvPr/>
        </p:nvGraphicFramePr>
        <p:xfrm>
          <a:off x="1191547" y="2949677"/>
          <a:ext cx="1920363" cy="732307"/>
        </p:xfrm>
        <a:graphic>
          <a:graphicData uri="http://schemas.openxmlformats.org/presentationml/2006/ole">
            <p:oleObj spid="_x0000_s66586" name="Equation" r:id="rId4" imgW="1130040" imgH="431640" progId="Equation.3">
              <p:embed/>
            </p:oleObj>
          </a:graphicData>
        </a:graphic>
      </p:graphicFrame>
      <p:graphicFrame>
        <p:nvGraphicFramePr>
          <p:cNvPr id="40963" name="Object 9"/>
          <p:cNvGraphicFramePr>
            <a:graphicFrameLocks noChangeAspect="1"/>
          </p:cNvGraphicFramePr>
          <p:nvPr/>
        </p:nvGraphicFramePr>
        <p:xfrm>
          <a:off x="1191547" y="3907627"/>
          <a:ext cx="2832100" cy="901700"/>
        </p:xfrm>
        <a:graphic>
          <a:graphicData uri="http://schemas.openxmlformats.org/presentationml/2006/ole">
            <p:oleObj spid="_x0000_s66587" name="Equation" r:id="rId5" imgW="1511280" imgH="482400" progId="Equation.3">
              <p:embed/>
            </p:oleObj>
          </a:graphicData>
        </a:graphic>
      </p:graphicFrame>
      <p:graphicFrame>
        <p:nvGraphicFramePr>
          <p:cNvPr id="40964" name="Object 10"/>
          <p:cNvGraphicFramePr>
            <a:graphicFrameLocks noChangeAspect="1"/>
          </p:cNvGraphicFramePr>
          <p:nvPr/>
        </p:nvGraphicFramePr>
        <p:xfrm>
          <a:off x="1191547" y="4995863"/>
          <a:ext cx="1603022" cy="901700"/>
        </p:xfrm>
        <a:graphic>
          <a:graphicData uri="http://schemas.openxmlformats.org/presentationml/2006/ole">
            <p:oleObj spid="_x0000_s66588" name="Equation" r:id="rId6" imgW="927000" imgH="520560" progId="Equation.3">
              <p:embed/>
            </p:oleObj>
          </a:graphicData>
        </a:graphic>
      </p:graphicFrame>
      <p:sp>
        <p:nvSpPr>
          <p:cNvPr id="9" name="TextBox 8"/>
          <p:cNvSpPr txBox="1"/>
          <p:nvPr/>
        </p:nvSpPr>
        <p:spPr>
          <a:xfrm>
            <a:off x="4906963" y="1438635"/>
            <a:ext cx="4019049" cy="1477328"/>
          </a:xfrm>
          <a:prstGeom prst="rect">
            <a:avLst/>
          </a:prstGeom>
          <a:noFill/>
        </p:spPr>
        <p:txBody>
          <a:bodyPr wrap="none" rtlCol="0">
            <a:spAutoFit/>
          </a:bodyPr>
          <a:lstStyle/>
          <a:p>
            <a:pPr>
              <a:defRPr/>
            </a:pPr>
            <a:r>
              <a:rPr lang="en-US" dirty="0" smtClean="0"/>
              <a:t>Can be described with 3 parameters: </a:t>
            </a:r>
          </a:p>
          <a:p>
            <a:pPr marL="342900" indent="-342900">
              <a:buFontTx/>
              <a:buAutoNum type="arabicParenR"/>
              <a:defRPr/>
            </a:pPr>
            <a:r>
              <a:rPr lang="en-US" dirty="0" smtClean="0"/>
              <a:t>process mean µ  </a:t>
            </a:r>
          </a:p>
          <a:p>
            <a:pPr marL="342900" indent="-342900">
              <a:buFontTx/>
              <a:buAutoNum type="arabicParenR"/>
              <a:defRPr/>
            </a:pPr>
            <a:r>
              <a:rPr lang="en-US" dirty="0" smtClean="0"/>
              <a:t>process variance </a:t>
            </a:r>
            <a:r>
              <a:rPr lang="el-GR" dirty="0" smtClean="0"/>
              <a:t>σ</a:t>
            </a:r>
            <a:r>
              <a:rPr lang="en-US" baseline="-25000" dirty="0" smtClean="0"/>
              <a:t>AR</a:t>
            </a:r>
            <a:r>
              <a:rPr lang="en-US" baseline="30000" dirty="0" smtClean="0"/>
              <a:t>2</a:t>
            </a:r>
            <a:endParaRPr lang="en-US" dirty="0" smtClean="0"/>
          </a:p>
          <a:p>
            <a:pPr marL="342900" indent="-342900">
              <a:buFontTx/>
              <a:buAutoNum type="arabicParenR"/>
              <a:defRPr/>
            </a:pPr>
            <a:r>
              <a:rPr lang="en-US" dirty="0" smtClean="0"/>
              <a:t>noise variance </a:t>
            </a:r>
            <a:r>
              <a:rPr lang="el-GR" dirty="0" smtClean="0"/>
              <a:t>σ</a:t>
            </a:r>
            <a:r>
              <a:rPr lang="el-GR" baseline="-25000" dirty="0" smtClean="0"/>
              <a:t>ε</a:t>
            </a:r>
            <a:r>
              <a:rPr lang="en-US" baseline="30000" dirty="0" smtClean="0"/>
              <a:t>2</a:t>
            </a:r>
            <a:r>
              <a:rPr lang="en-US" dirty="0" smtClean="0"/>
              <a:t> </a:t>
            </a:r>
          </a:p>
          <a:p>
            <a:endParaRPr lang="sv-S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data rates to AR(1)</a:t>
            </a:r>
            <a:endParaRPr lang="sv-SE" dirty="0"/>
          </a:p>
        </p:txBody>
      </p:sp>
      <p:pic>
        <p:nvPicPr>
          <p:cNvPr id="4" name="Content Placeholder 8" descr="Fitting AR1 parameters.png"/>
          <p:cNvPicPr>
            <a:picLocks noGrp="1" noChangeAspect="1"/>
          </p:cNvPicPr>
          <p:nvPr>
            <p:ph idx="1"/>
          </p:nvPr>
        </p:nvPicPr>
        <p:blipFill>
          <a:blip r:embed="rId2" cstate="print"/>
          <a:srcRect/>
          <a:stretch>
            <a:fillRect/>
          </a:stretch>
        </p:blipFill>
        <p:spPr>
          <a:xfrm>
            <a:off x="1982788" y="3849687"/>
            <a:ext cx="6788150" cy="1349375"/>
          </a:xfrm>
        </p:spPr>
      </p:pic>
      <p:pic>
        <p:nvPicPr>
          <p:cNvPr id="5" name="Picture 10" descr="Equation.png"/>
          <p:cNvPicPr>
            <a:picLocks noChangeAspect="1"/>
          </p:cNvPicPr>
          <p:nvPr/>
        </p:nvPicPr>
        <p:blipFill>
          <a:blip r:embed="rId3" cstate="print"/>
          <a:srcRect/>
          <a:stretch>
            <a:fillRect/>
          </a:stretch>
        </p:blipFill>
        <p:spPr bwMode="auto">
          <a:xfrm>
            <a:off x="2073275" y="2382837"/>
            <a:ext cx="2898775" cy="566738"/>
          </a:xfrm>
          <a:prstGeom prst="rect">
            <a:avLst/>
          </a:prstGeom>
          <a:noFill/>
          <a:ln w="9525">
            <a:noFill/>
            <a:miter lim="800000"/>
            <a:headEnd/>
            <a:tailEnd/>
          </a:ln>
        </p:spPr>
      </p:pic>
      <p:sp>
        <p:nvSpPr>
          <p:cNvPr id="6" name="TextBox 11"/>
          <p:cNvSpPr txBox="1">
            <a:spLocks noChangeArrowheads="1"/>
          </p:cNvSpPr>
          <p:nvPr/>
        </p:nvSpPr>
        <p:spPr bwMode="auto">
          <a:xfrm>
            <a:off x="1922463" y="1497012"/>
            <a:ext cx="6632575" cy="923925"/>
          </a:xfrm>
          <a:prstGeom prst="rect">
            <a:avLst/>
          </a:prstGeom>
          <a:noFill/>
          <a:ln w="9525">
            <a:noFill/>
            <a:miter lim="800000"/>
            <a:headEnd/>
            <a:tailEnd/>
          </a:ln>
        </p:spPr>
        <p:txBody>
          <a:bodyPr>
            <a:spAutoFit/>
          </a:bodyPr>
          <a:lstStyle/>
          <a:p>
            <a:pPr>
              <a:buFont typeface="Arial" charset="0"/>
              <a:buChar char="•"/>
            </a:pPr>
            <a:r>
              <a:rPr lang="en-US" dirty="0"/>
              <a:t> Using Burg method, by minimizing sum of the squares of the error between original and estimated values</a:t>
            </a:r>
          </a:p>
          <a:p>
            <a:pPr>
              <a:buFont typeface="Arial" charset="0"/>
              <a:buChar char="•"/>
            </a:pPr>
            <a:r>
              <a:rPr lang="en-US" dirty="0"/>
              <a:t> Innovations are estimated using:</a:t>
            </a:r>
            <a:endParaRPr lang="sv-SE" dirty="0"/>
          </a:p>
        </p:txBody>
      </p:sp>
      <p:sp>
        <p:nvSpPr>
          <p:cNvPr id="7" name="TextBox 12"/>
          <p:cNvSpPr txBox="1">
            <a:spLocks noChangeArrowheads="1"/>
          </p:cNvSpPr>
          <p:nvPr/>
        </p:nvSpPr>
        <p:spPr bwMode="auto">
          <a:xfrm>
            <a:off x="2024063" y="2963862"/>
            <a:ext cx="6618287" cy="646113"/>
          </a:xfrm>
          <a:prstGeom prst="rect">
            <a:avLst/>
          </a:prstGeom>
          <a:noFill/>
          <a:ln w="9525">
            <a:noFill/>
            <a:miter lim="800000"/>
            <a:headEnd/>
            <a:tailEnd/>
          </a:ln>
        </p:spPr>
        <p:txBody>
          <a:bodyPr>
            <a:spAutoFit/>
          </a:bodyPr>
          <a:lstStyle/>
          <a:p>
            <a:r>
              <a:rPr lang="en-US" dirty="0"/>
              <a:t>and fitted to Gaussian probability distribution to obtain noise mean    and noise variance </a:t>
            </a:r>
            <a:endParaRPr lang="sv-SE" dirty="0"/>
          </a:p>
        </p:txBody>
      </p:sp>
      <p:sp>
        <p:nvSpPr>
          <p:cNvPr id="8" name="TextBox 15"/>
          <p:cNvSpPr txBox="1">
            <a:spLocks noChangeArrowheads="1"/>
          </p:cNvSpPr>
          <p:nvPr/>
        </p:nvSpPr>
        <p:spPr bwMode="auto">
          <a:xfrm>
            <a:off x="158750" y="4129087"/>
            <a:ext cx="1657350" cy="1169988"/>
          </a:xfrm>
          <a:prstGeom prst="rect">
            <a:avLst/>
          </a:prstGeom>
          <a:noFill/>
          <a:ln w="9525">
            <a:noFill/>
            <a:miter lim="800000"/>
            <a:headEnd/>
            <a:tailEnd/>
          </a:ln>
        </p:spPr>
        <p:txBody>
          <a:bodyPr>
            <a:spAutoFit/>
          </a:bodyPr>
          <a:lstStyle/>
          <a:p>
            <a:r>
              <a:rPr lang="en-US" sz="1400"/>
              <a:t>Innovations mean values are close to zero – can be approximated by white noise!</a:t>
            </a:r>
            <a:endParaRPr lang="sv-SE" sz="1400"/>
          </a:p>
        </p:txBody>
      </p:sp>
      <p:cxnSp>
        <p:nvCxnSpPr>
          <p:cNvPr id="9" name="Straight Arrow Connector 8"/>
          <p:cNvCxnSpPr/>
          <p:nvPr/>
        </p:nvCxnSpPr>
        <p:spPr>
          <a:xfrm>
            <a:off x="1635125" y="4833937"/>
            <a:ext cx="2857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13" descr="letter.png"/>
          <p:cNvPicPr>
            <a:picLocks noChangeAspect="1"/>
          </p:cNvPicPr>
          <p:nvPr/>
        </p:nvPicPr>
        <p:blipFill>
          <a:blip r:embed="rId4" cstate="print"/>
          <a:srcRect/>
          <a:stretch>
            <a:fillRect/>
          </a:stretch>
        </p:blipFill>
        <p:spPr bwMode="auto">
          <a:xfrm>
            <a:off x="2733672" y="3324225"/>
            <a:ext cx="123825" cy="285750"/>
          </a:xfrm>
          <a:prstGeom prst="rect">
            <a:avLst/>
          </a:prstGeom>
          <a:noFill/>
          <a:ln w="9525">
            <a:noFill/>
            <a:miter lim="800000"/>
            <a:headEnd/>
            <a:tailEnd/>
          </a:ln>
        </p:spPr>
      </p:pic>
      <p:pic>
        <p:nvPicPr>
          <p:cNvPr id="11" name="Picture 14" descr="letter2.png"/>
          <p:cNvPicPr>
            <a:picLocks noChangeAspect="1"/>
          </p:cNvPicPr>
          <p:nvPr/>
        </p:nvPicPr>
        <p:blipFill>
          <a:blip r:embed="rId5" cstate="print"/>
          <a:srcRect/>
          <a:stretch>
            <a:fillRect/>
          </a:stretch>
        </p:blipFill>
        <p:spPr bwMode="auto">
          <a:xfrm>
            <a:off x="4916743" y="3263900"/>
            <a:ext cx="238125" cy="34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Prefetching</a:t>
            </a:r>
            <a:r>
              <a:rPr lang="en-US" dirty="0" smtClean="0"/>
              <a:t> results</a:t>
            </a:r>
            <a:endParaRPr lang="sv-SE" dirty="0"/>
          </a:p>
        </p:txBody>
      </p:sp>
      <p:sp>
        <p:nvSpPr>
          <p:cNvPr id="4" name="TextBox 7"/>
          <p:cNvSpPr txBox="1">
            <a:spLocks noChangeArrowheads="1"/>
          </p:cNvSpPr>
          <p:nvPr/>
        </p:nvSpPr>
        <p:spPr bwMode="auto">
          <a:xfrm>
            <a:off x="1619250" y="1430594"/>
            <a:ext cx="6832600" cy="1477963"/>
          </a:xfrm>
          <a:prstGeom prst="rect">
            <a:avLst/>
          </a:prstGeom>
          <a:noFill/>
          <a:ln w="9525">
            <a:noFill/>
            <a:miter lim="800000"/>
            <a:headEnd/>
            <a:tailEnd/>
          </a:ln>
        </p:spPr>
        <p:txBody>
          <a:bodyPr>
            <a:spAutoFit/>
          </a:bodyPr>
          <a:lstStyle/>
          <a:p>
            <a:pPr>
              <a:buFont typeface="Arial" charset="0"/>
              <a:buChar char="•"/>
            </a:pPr>
            <a:r>
              <a:rPr lang="en-US" dirty="0"/>
              <a:t> </a:t>
            </a:r>
            <a:r>
              <a:rPr lang="en-US" dirty="0" smtClean="0"/>
              <a:t>100 </a:t>
            </a:r>
            <a:r>
              <a:rPr lang="en-US" dirty="0"/>
              <a:t>realizations of synthetic data rates generated using AR(1) with the fitted parameters</a:t>
            </a:r>
          </a:p>
          <a:p>
            <a:pPr>
              <a:buFont typeface="Arial" charset="0"/>
              <a:buChar char="•"/>
            </a:pPr>
            <a:r>
              <a:rPr lang="en-US" dirty="0"/>
              <a:t> 10000 </a:t>
            </a:r>
            <a:r>
              <a:rPr lang="en-US" dirty="0" err="1"/>
              <a:t>prefetching</a:t>
            </a:r>
            <a:r>
              <a:rPr lang="en-US" dirty="0"/>
              <a:t> iterations and on demand download with different starting indices performed over synthetic data rates</a:t>
            </a:r>
          </a:p>
          <a:p>
            <a:pPr>
              <a:buFont typeface="Arial" charset="0"/>
              <a:buChar char="•"/>
            </a:pPr>
            <a:r>
              <a:rPr lang="en-US" dirty="0"/>
              <a:t> </a:t>
            </a:r>
            <a:r>
              <a:rPr lang="en-US" dirty="0" err="1"/>
              <a:t>E</a:t>
            </a:r>
            <a:r>
              <a:rPr lang="en-US" baseline="-25000" dirty="0" err="1"/>
              <a:t>max</a:t>
            </a:r>
            <a:r>
              <a:rPr lang="en-US" dirty="0"/>
              <a:t> computed in each iteration</a:t>
            </a:r>
            <a:endParaRPr lang="sv-SE" dirty="0"/>
          </a:p>
        </p:txBody>
      </p:sp>
      <p:pic>
        <p:nvPicPr>
          <p:cNvPr id="5" name="Picture 5" descr="Equation2.png"/>
          <p:cNvPicPr>
            <a:picLocks noChangeAspect="1"/>
          </p:cNvPicPr>
          <p:nvPr/>
        </p:nvPicPr>
        <p:blipFill>
          <a:blip r:embed="rId2" cstate="print"/>
          <a:srcRect/>
          <a:stretch>
            <a:fillRect/>
          </a:stretch>
        </p:blipFill>
        <p:spPr bwMode="auto">
          <a:xfrm>
            <a:off x="1619250" y="3101975"/>
            <a:ext cx="4970462" cy="641350"/>
          </a:xfrm>
          <a:prstGeom prst="rect">
            <a:avLst/>
          </a:prstGeom>
          <a:noFill/>
          <a:ln w="9525">
            <a:noFill/>
            <a:miter lim="800000"/>
            <a:headEnd/>
            <a:tailEnd/>
          </a:ln>
        </p:spPr>
      </p:pic>
      <p:pic>
        <p:nvPicPr>
          <p:cNvPr id="6" name="Content Placeholder 3" descr="Max energy cost reduction of actual and fitted data rates.png"/>
          <p:cNvPicPr>
            <a:picLocks noGrp="1" noChangeAspect="1"/>
          </p:cNvPicPr>
          <p:nvPr>
            <p:ph idx="1"/>
          </p:nvPr>
        </p:nvPicPr>
        <p:blipFill>
          <a:blip r:embed="rId3" cstate="print"/>
          <a:srcRect/>
          <a:stretch>
            <a:fillRect/>
          </a:stretch>
        </p:blipFill>
        <p:spPr>
          <a:xfrm>
            <a:off x="1227138" y="4384675"/>
            <a:ext cx="7689850" cy="985837"/>
          </a:xfrm>
        </p:spPr>
      </p:pic>
      <p:sp>
        <p:nvSpPr>
          <p:cNvPr id="7" name="TextBox 6"/>
          <p:cNvSpPr txBox="1">
            <a:spLocks noChangeArrowheads="1"/>
          </p:cNvSpPr>
          <p:nvPr/>
        </p:nvSpPr>
        <p:spPr bwMode="auto">
          <a:xfrm>
            <a:off x="1619250" y="4024312"/>
            <a:ext cx="7297738" cy="369888"/>
          </a:xfrm>
          <a:prstGeom prst="rect">
            <a:avLst/>
          </a:prstGeom>
          <a:noFill/>
          <a:ln w="9525">
            <a:noFill/>
            <a:miter lim="800000"/>
            <a:headEnd/>
            <a:tailEnd/>
          </a:ln>
        </p:spPr>
        <p:txBody>
          <a:bodyPr wrap="none">
            <a:spAutoFit/>
          </a:bodyPr>
          <a:lstStyle/>
          <a:p>
            <a:r>
              <a:rPr lang="en-US" dirty="0" err="1"/>
              <a:t>E</a:t>
            </a:r>
            <a:r>
              <a:rPr lang="en-US" baseline="-25000" dirty="0" err="1"/>
              <a:t>max</a:t>
            </a:r>
            <a:r>
              <a:rPr lang="en-US" dirty="0"/>
              <a:t> obtained from </a:t>
            </a:r>
            <a:r>
              <a:rPr lang="en-US" dirty="0" err="1"/>
              <a:t>prefetching</a:t>
            </a:r>
            <a:r>
              <a:rPr lang="en-US" dirty="0"/>
              <a:t> over actual and fitted users data rates:</a:t>
            </a:r>
            <a:endParaRPr lang="sv-S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70701"/>
            <a:ext cx="6935788" cy="668338"/>
          </a:xfrm>
        </p:spPr>
        <p:txBody>
          <a:bodyPr/>
          <a:lstStyle/>
          <a:p>
            <a:r>
              <a:rPr lang="en-US" dirty="0" smtClean="0"/>
              <a:t>Other types of channels</a:t>
            </a:r>
            <a:endParaRPr lang="sv-SE" dirty="0"/>
          </a:p>
        </p:txBody>
      </p:sp>
      <p:sp>
        <p:nvSpPr>
          <p:cNvPr id="3" name="Content Placeholder 2"/>
          <p:cNvSpPr>
            <a:spLocks noGrp="1"/>
          </p:cNvSpPr>
          <p:nvPr>
            <p:ph idx="1"/>
          </p:nvPr>
        </p:nvSpPr>
        <p:spPr>
          <a:xfrm>
            <a:off x="141338" y="1080912"/>
            <a:ext cx="4501331" cy="334551"/>
          </a:xfrm>
        </p:spPr>
        <p:txBody>
          <a:bodyPr/>
          <a:lstStyle/>
          <a:p>
            <a:r>
              <a:rPr lang="en-US" dirty="0" smtClean="0"/>
              <a:t>High correlation, low process variance</a:t>
            </a:r>
            <a:endParaRPr lang="sv-SE" dirty="0"/>
          </a:p>
        </p:txBody>
      </p:sp>
      <p:sp>
        <p:nvSpPr>
          <p:cNvPr id="4" name="Content Placeholder 2"/>
          <p:cNvSpPr txBox="1">
            <a:spLocks/>
          </p:cNvSpPr>
          <p:nvPr/>
        </p:nvSpPr>
        <p:spPr>
          <a:xfrm>
            <a:off x="4642670" y="1080912"/>
            <a:ext cx="4501331" cy="334551"/>
          </a:xfrm>
          <a:prstGeom prst="rect">
            <a:avLst/>
          </a:prstGeom>
        </p:spPr>
        <p:txBody>
          <a:bodyPr vert="horz" lIns="0" tIns="0" rIns="0" bIns="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High correlation, high process</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variance</a:t>
            </a: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Data_rates_AR1_k00004_ProcessVariance40000_NoiseVariance16.png"/>
          <p:cNvPicPr>
            <a:picLocks noChangeAspect="1"/>
          </p:cNvPicPr>
          <p:nvPr/>
        </p:nvPicPr>
        <p:blipFill>
          <a:blip r:embed="rId3" cstate="print"/>
          <a:stretch>
            <a:fillRect/>
          </a:stretch>
        </p:blipFill>
        <p:spPr>
          <a:xfrm>
            <a:off x="0" y="1528167"/>
            <a:ext cx="2981325" cy="2232008"/>
          </a:xfrm>
          <a:prstGeom prst="rect">
            <a:avLst/>
          </a:prstGeom>
        </p:spPr>
      </p:pic>
      <p:sp>
        <p:nvSpPr>
          <p:cNvPr id="9" name="TextBox 8"/>
          <p:cNvSpPr txBox="1"/>
          <p:nvPr/>
        </p:nvSpPr>
        <p:spPr>
          <a:xfrm>
            <a:off x="2724748" y="1587255"/>
            <a:ext cx="1682885" cy="1938992"/>
          </a:xfrm>
          <a:prstGeom prst="rect">
            <a:avLst/>
          </a:prstGeom>
          <a:noFill/>
        </p:spPr>
        <p:txBody>
          <a:bodyPr wrap="square" rtlCol="0">
            <a:spAutoFit/>
          </a:bodyPr>
          <a:lstStyle/>
          <a:p>
            <a:r>
              <a:rPr lang="en-US" sz="1200" dirty="0" smtClean="0"/>
              <a:t>k=</a:t>
            </a:r>
            <a:r>
              <a:rPr lang="el-GR" sz="1200" dirty="0" smtClean="0"/>
              <a:t>σ</a:t>
            </a:r>
            <a:r>
              <a:rPr lang="el-GR" sz="1200" baseline="-25000" dirty="0" smtClean="0"/>
              <a:t>ε</a:t>
            </a:r>
            <a:r>
              <a:rPr lang="en-US" sz="1200" baseline="30000" dirty="0" smtClean="0"/>
              <a:t>2</a:t>
            </a:r>
            <a:r>
              <a:rPr lang="en-US" sz="1200" dirty="0" smtClean="0"/>
              <a:t>/</a:t>
            </a:r>
            <a:r>
              <a:rPr lang="el-GR" sz="1200" dirty="0" smtClean="0"/>
              <a:t>σ</a:t>
            </a:r>
            <a:r>
              <a:rPr lang="en-US" sz="1200" baseline="-25000" dirty="0" smtClean="0"/>
              <a:t>AR</a:t>
            </a:r>
            <a:r>
              <a:rPr lang="en-US" sz="1200" baseline="30000" dirty="0" smtClean="0"/>
              <a:t>2</a:t>
            </a:r>
            <a:r>
              <a:rPr lang="en-US" sz="1200" dirty="0" smtClean="0"/>
              <a:t>=</a:t>
            </a:r>
            <a:r>
              <a:rPr lang="en-US" sz="1200" baseline="30000" dirty="0" smtClean="0"/>
              <a:t> </a:t>
            </a:r>
            <a:r>
              <a:rPr lang="en-US" sz="1200" dirty="0" smtClean="0"/>
              <a:t>0.0004</a:t>
            </a:r>
          </a:p>
          <a:p>
            <a:r>
              <a:rPr lang="el-GR" sz="1200" dirty="0" smtClean="0"/>
              <a:t>σ</a:t>
            </a:r>
            <a:r>
              <a:rPr lang="en-US" sz="1200" baseline="-25000" dirty="0" smtClean="0"/>
              <a:t>AR</a:t>
            </a:r>
            <a:r>
              <a:rPr lang="en-US" sz="1200" baseline="30000" dirty="0" smtClean="0"/>
              <a:t>2</a:t>
            </a:r>
            <a:r>
              <a:rPr lang="en-US" sz="1200" dirty="0" smtClean="0"/>
              <a:t>=40000</a:t>
            </a:r>
          </a:p>
          <a:p>
            <a:r>
              <a:rPr lang="el-GR" sz="1200" dirty="0" smtClean="0"/>
              <a:t>σ</a:t>
            </a:r>
            <a:r>
              <a:rPr lang="el-GR" sz="1200" baseline="-25000" dirty="0" smtClean="0"/>
              <a:t>ε</a:t>
            </a:r>
            <a:r>
              <a:rPr lang="en-US" sz="1200" baseline="30000" dirty="0" smtClean="0"/>
              <a:t>2</a:t>
            </a:r>
            <a:r>
              <a:rPr lang="en-US" sz="1200" dirty="0" smtClean="0"/>
              <a:t>=16</a:t>
            </a:r>
          </a:p>
          <a:p>
            <a:r>
              <a:rPr lang="en-US" sz="1200" dirty="0" smtClean="0"/>
              <a:t>µ =173kByte/s</a:t>
            </a:r>
          </a:p>
          <a:p>
            <a:r>
              <a:rPr lang="en-US" sz="1200" dirty="0" smtClean="0"/>
              <a:t>Peak-to-mean=3.25</a:t>
            </a:r>
          </a:p>
          <a:p>
            <a:r>
              <a:rPr lang="en-US" sz="1200" dirty="0" smtClean="0"/>
              <a:t>Energy saving ≈ 66%</a:t>
            </a:r>
          </a:p>
          <a:p>
            <a:r>
              <a:rPr lang="en-US" sz="1200" dirty="0" smtClean="0"/>
              <a:t>(OTT PRE)</a:t>
            </a:r>
          </a:p>
          <a:p>
            <a:r>
              <a:rPr lang="en-US" sz="1200" dirty="0" smtClean="0"/>
              <a:t>R</a:t>
            </a:r>
            <a:r>
              <a:rPr lang="sv-SE" sz="1200" dirty="0" smtClean="0"/>
              <a:t>^</a:t>
            </a:r>
            <a:r>
              <a:rPr lang="en-US" sz="1200" dirty="0" smtClean="0"/>
              <a:t>=350kByte/s</a:t>
            </a:r>
          </a:p>
          <a:p>
            <a:r>
              <a:rPr lang="en-US" sz="1200" dirty="0" smtClean="0"/>
              <a:t>R</a:t>
            </a:r>
            <a:r>
              <a:rPr lang="sv-SE" sz="1200" dirty="0" smtClean="0"/>
              <a:t> ^</a:t>
            </a:r>
            <a:r>
              <a:rPr lang="en-US" sz="1200" baseline="-25000" dirty="0" err="1" smtClean="0"/>
              <a:t>est</a:t>
            </a:r>
            <a:r>
              <a:rPr lang="en-US" sz="1200" dirty="0" smtClean="0"/>
              <a:t>=286kByte/s</a:t>
            </a:r>
          </a:p>
          <a:p>
            <a:r>
              <a:rPr lang="en-US" sz="1200" dirty="0" smtClean="0"/>
              <a:t>PRE SLA = 1h15min</a:t>
            </a:r>
          </a:p>
        </p:txBody>
      </p:sp>
      <p:pic>
        <p:nvPicPr>
          <p:cNvPr id="13" name="Picture 12" descr="Data_rates_AR1_k00004_ProcessVariance640000_NoiseVariance256.png"/>
          <p:cNvPicPr>
            <a:picLocks noChangeAspect="1"/>
          </p:cNvPicPr>
          <p:nvPr/>
        </p:nvPicPr>
        <p:blipFill>
          <a:blip r:embed="rId4" cstate="print"/>
          <a:stretch>
            <a:fillRect/>
          </a:stretch>
        </p:blipFill>
        <p:spPr>
          <a:xfrm>
            <a:off x="4407633" y="1528167"/>
            <a:ext cx="3131865" cy="2344712"/>
          </a:xfrm>
          <a:prstGeom prst="rect">
            <a:avLst/>
          </a:prstGeom>
        </p:spPr>
      </p:pic>
      <p:sp>
        <p:nvSpPr>
          <p:cNvPr id="12" name="TextBox 11"/>
          <p:cNvSpPr txBox="1"/>
          <p:nvPr/>
        </p:nvSpPr>
        <p:spPr>
          <a:xfrm>
            <a:off x="7308658" y="1636517"/>
            <a:ext cx="1633781" cy="2123658"/>
          </a:xfrm>
          <a:prstGeom prst="rect">
            <a:avLst/>
          </a:prstGeom>
          <a:noFill/>
        </p:spPr>
        <p:txBody>
          <a:bodyPr wrap="square" rtlCol="0">
            <a:spAutoFit/>
          </a:bodyPr>
          <a:lstStyle/>
          <a:p>
            <a:r>
              <a:rPr lang="en-US" sz="1200" dirty="0" smtClean="0"/>
              <a:t>k=</a:t>
            </a:r>
            <a:r>
              <a:rPr lang="el-GR" sz="1200" dirty="0" smtClean="0"/>
              <a:t>σ</a:t>
            </a:r>
            <a:r>
              <a:rPr lang="el-GR" sz="1200" baseline="-25000" dirty="0" smtClean="0"/>
              <a:t>ε</a:t>
            </a:r>
            <a:r>
              <a:rPr lang="en-US" sz="1200" baseline="30000" dirty="0" smtClean="0"/>
              <a:t>2</a:t>
            </a:r>
            <a:r>
              <a:rPr lang="en-US" sz="1200" dirty="0" smtClean="0"/>
              <a:t>/</a:t>
            </a:r>
            <a:r>
              <a:rPr lang="el-GR" sz="1200" dirty="0" smtClean="0"/>
              <a:t>σ</a:t>
            </a:r>
            <a:r>
              <a:rPr lang="en-US" sz="1200" baseline="-25000" dirty="0" smtClean="0"/>
              <a:t>AR</a:t>
            </a:r>
            <a:r>
              <a:rPr lang="en-US" sz="1200" baseline="30000" dirty="0" smtClean="0"/>
              <a:t>2</a:t>
            </a:r>
            <a:r>
              <a:rPr lang="en-US" sz="1200" dirty="0" smtClean="0"/>
              <a:t>=</a:t>
            </a:r>
            <a:r>
              <a:rPr lang="en-US" sz="1200" baseline="30000" dirty="0" smtClean="0"/>
              <a:t> </a:t>
            </a:r>
            <a:r>
              <a:rPr lang="en-US" sz="1200" dirty="0" smtClean="0"/>
              <a:t>0.0004</a:t>
            </a:r>
          </a:p>
          <a:p>
            <a:r>
              <a:rPr lang="el-GR" sz="1200" dirty="0" smtClean="0"/>
              <a:t>σ</a:t>
            </a:r>
            <a:r>
              <a:rPr lang="en-US" sz="1200" baseline="-25000" dirty="0" smtClean="0"/>
              <a:t>AR</a:t>
            </a:r>
            <a:r>
              <a:rPr lang="en-US" sz="1200" baseline="30000" dirty="0" smtClean="0"/>
              <a:t>2</a:t>
            </a:r>
            <a:r>
              <a:rPr lang="en-US" sz="1200" dirty="0" smtClean="0"/>
              <a:t>=640000</a:t>
            </a:r>
          </a:p>
          <a:p>
            <a:r>
              <a:rPr lang="el-GR" sz="1200" dirty="0" smtClean="0"/>
              <a:t>σ</a:t>
            </a:r>
            <a:r>
              <a:rPr lang="el-GR" sz="1200" baseline="-25000" dirty="0" smtClean="0"/>
              <a:t>ε</a:t>
            </a:r>
            <a:r>
              <a:rPr lang="en-US" sz="1200" baseline="30000" dirty="0" smtClean="0"/>
              <a:t>2</a:t>
            </a:r>
            <a:r>
              <a:rPr lang="en-US" sz="1200" dirty="0" smtClean="0"/>
              <a:t>=256</a:t>
            </a:r>
          </a:p>
          <a:p>
            <a:r>
              <a:rPr lang="en-US" sz="1200" dirty="0" smtClean="0"/>
              <a:t>µ =422kByte/s</a:t>
            </a:r>
          </a:p>
          <a:p>
            <a:r>
              <a:rPr lang="en-US" sz="1200" dirty="0" smtClean="0"/>
              <a:t>Peak-to-mean=2.41</a:t>
            </a:r>
          </a:p>
          <a:p>
            <a:r>
              <a:rPr lang="en-US" sz="1200" dirty="0" smtClean="0"/>
              <a:t>Energy saving ≈ 58%</a:t>
            </a:r>
          </a:p>
          <a:p>
            <a:r>
              <a:rPr lang="en-US" sz="1200" dirty="0" smtClean="0"/>
              <a:t>(OTT PRE)</a:t>
            </a:r>
          </a:p>
          <a:p>
            <a:r>
              <a:rPr lang="en-US" sz="1200" dirty="0" smtClean="0"/>
              <a:t>R</a:t>
            </a:r>
            <a:r>
              <a:rPr lang="sv-SE" sz="1200" dirty="0" smtClean="0"/>
              <a:t>^</a:t>
            </a:r>
            <a:r>
              <a:rPr lang="en-US" sz="1200" dirty="0" smtClean="0"/>
              <a:t>=600kByte/s</a:t>
            </a:r>
          </a:p>
          <a:p>
            <a:r>
              <a:rPr lang="en-US" sz="1200" dirty="0" smtClean="0"/>
              <a:t>R</a:t>
            </a:r>
            <a:r>
              <a:rPr lang="sv-SE" sz="1200" dirty="0" smtClean="0"/>
              <a:t> ^</a:t>
            </a:r>
            <a:r>
              <a:rPr lang="en-US" sz="1200" baseline="-25000" dirty="0" err="1" smtClean="0"/>
              <a:t>est</a:t>
            </a:r>
            <a:r>
              <a:rPr lang="en-US" sz="1200" dirty="0" smtClean="0"/>
              <a:t>=512kByte/s</a:t>
            </a:r>
          </a:p>
          <a:p>
            <a:r>
              <a:rPr lang="en-US" sz="1200" dirty="0" smtClean="0"/>
              <a:t>PRE SLA = 47 min</a:t>
            </a:r>
            <a:endParaRPr lang="sv-SE" sz="1200" dirty="0" smtClean="0"/>
          </a:p>
          <a:p>
            <a:endParaRPr lang="sv-SE" sz="1200" dirty="0"/>
          </a:p>
        </p:txBody>
      </p:sp>
      <p:sp>
        <p:nvSpPr>
          <p:cNvPr id="15" name="Content Placeholder 2"/>
          <p:cNvSpPr txBox="1">
            <a:spLocks/>
          </p:cNvSpPr>
          <p:nvPr/>
        </p:nvSpPr>
        <p:spPr>
          <a:xfrm>
            <a:off x="141338" y="3919114"/>
            <a:ext cx="4467225" cy="322261"/>
          </a:xfrm>
          <a:prstGeom prst="rect">
            <a:avLst/>
          </a:prstGeom>
        </p:spPr>
        <p:txBody>
          <a:bodyPr vert="horz" lIns="0" tIns="0" rIns="0" bIns="0" rtlCol="0">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Medium correlation, low process variance</a:t>
            </a: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4642669" y="3872879"/>
            <a:ext cx="4501331" cy="595736"/>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Medium correlation, high process variance</a:t>
            </a:r>
            <a:endParaRPr kumimoji="0" lang="sv-SE" sz="19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Picture 16" descr="Data_rates_AR1_k04_ProcessVariance10000_NoiseVariance4000.png"/>
          <p:cNvPicPr>
            <a:picLocks noChangeAspect="1"/>
          </p:cNvPicPr>
          <p:nvPr/>
        </p:nvPicPr>
        <p:blipFill>
          <a:blip r:embed="rId5" cstate="print"/>
          <a:stretch>
            <a:fillRect/>
          </a:stretch>
        </p:blipFill>
        <p:spPr>
          <a:xfrm>
            <a:off x="-8280" y="4355924"/>
            <a:ext cx="2989605" cy="2238207"/>
          </a:xfrm>
          <a:prstGeom prst="rect">
            <a:avLst/>
          </a:prstGeom>
        </p:spPr>
      </p:pic>
      <p:sp>
        <p:nvSpPr>
          <p:cNvPr id="18" name="TextBox 17"/>
          <p:cNvSpPr txBox="1"/>
          <p:nvPr/>
        </p:nvSpPr>
        <p:spPr>
          <a:xfrm>
            <a:off x="2773852" y="4468614"/>
            <a:ext cx="1633781" cy="1938992"/>
          </a:xfrm>
          <a:prstGeom prst="rect">
            <a:avLst/>
          </a:prstGeom>
          <a:solidFill>
            <a:schemeClr val="bg1"/>
          </a:solidFill>
        </p:spPr>
        <p:txBody>
          <a:bodyPr wrap="square" rtlCol="0">
            <a:spAutoFit/>
          </a:bodyPr>
          <a:lstStyle/>
          <a:p>
            <a:r>
              <a:rPr lang="en-US" sz="1200" dirty="0" smtClean="0"/>
              <a:t>k=</a:t>
            </a:r>
            <a:r>
              <a:rPr lang="el-GR" sz="1200" dirty="0" smtClean="0"/>
              <a:t>σ</a:t>
            </a:r>
            <a:r>
              <a:rPr lang="el-GR" sz="1200" baseline="-25000" dirty="0" smtClean="0"/>
              <a:t>ε</a:t>
            </a:r>
            <a:r>
              <a:rPr lang="en-US" sz="1200" baseline="30000" dirty="0" smtClean="0"/>
              <a:t>2</a:t>
            </a:r>
            <a:r>
              <a:rPr lang="en-US" sz="1200" dirty="0" smtClean="0"/>
              <a:t>/</a:t>
            </a:r>
            <a:r>
              <a:rPr lang="el-GR" sz="1200" dirty="0" smtClean="0"/>
              <a:t>σ</a:t>
            </a:r>
            <a:r>
              <a:rPr lang="en-US" sz="1200" baseline="-25000" dirty="0" smtClean="0"/>
              <a:t>AR</a:t>
            </a:r>
            <a:r>
              <a:rPr lang="en-US" sz="1200" baseline="30000" dirty="0" smtClean="0"/>
              <a:t>2</a:t>
            </a:r>
            <a:r>
              <a:rPr lang="en-US" sz="1200" dirty="0" smtClean="0"/>
              <a:t>=</a:t>
            </a:r>
            <a:r>
              <a:rPr lang="en-US" sz="1200" baseline="30000" dirty="0" smtClean="0"/>
              <a:t> </a:t>
            </a:r>
            <a:r>
              <a:rPr lang="en-US" sz="1200" dirty="0" smtClean="0"/>
              <a:t>0.4</a:t>
            </a:r>
          </a:p>
          <a:p>
            <a:r>
              <a:rPr lang="el-GR" sz="1200" dirty="0" smtClean="0"/>
              <a:t>σ</a:t>
            </a:r>
            <a:r>
              <a:rPr lang="en-US" sz="1200" baseline="-25000" dirty="0" smtClean="0"/>
              <a:t>AR</a:t>
            </a:r>
            <a:r>
              <a:rPr lang="en-US" sz="1200" baseline="30000" dirty="0" smtClean="0"/>
              <a:t>2</a:t>
            </a:r>
            <a:r>
              <a:rPr lang="en-US" sz="1200" dirty="0" smtClean="0"/>
              <a:t>=10000</a:t>
            </a:r>
          </a:p>
          <a:p>
            <a:r>
              <a:rPr lang="el-GR" sz="1200" dirty="0" smtClean="0"/>
              <a:t>σ</a:t>
            </a:r>
            <a:r>
              <a:rPr lang="el-GR" sz="1200" baseline="-25000" dirty="0" smtClean="0"/>
              <a:t>ε</a:t>
            </a:r>
            <a:r>
              <a:rPr lang="en-US" sz="1200" baseline="30000" dirty="0" smtClean="0"/>
              <a:t>2</a:t>
            </a:r>
            <a:r>
              <a:rPr lang="en-US" sz="1200" dirty="0" smtClean="0"/>
              <a:t>=4000</a:t>
            </a:r>
          </a:p>
          <a:p>
            <a:r>
              <a:rPr lang="en-US" sz="1200" dirty="0" smtClean="0"/>
              <a:t>µ =91kByte/s</a:t>
            </a:r>
          </a:p>
          <a:p>
            <a:r>
              <a:rPr lang="en-US" sz="1200" dirty="0" smtClean="0"/>
              <a:t>Peak-to-mean=4.77</a:t>
            </a:r>
          </a:p>
          <a:p>
            <a:r>
              <a:rPr lang="en-US" sz="1200" dirty="0" smtClean="0"/>
              <a:t>Energy saving ≈ 18%</a:t>
            </a:r>
          </a:p>
          <a:p>
            <a:r>
              <a:rPr lang="en-US" sz="1200" dirty="0" smtClean="0"/>
              <a:t>(OTT PRE)</a:t>
            </a:r>
          </a:p>
          <a:p>
            <a:r>
              <a:rPr lang="en-US" sz="1200" dirty="0" smtClean="0"/>
              <a:t>R</a:t>
            </a:r>
            <a:r>
              <a:rPr lang="sv-SE" sz="1200" dirty="0" smtClean="0"/>
              <a:t>^</a:t>
            </a:r>
            <a:r>
              <a:rPr lang="en-US" sz="1200" dirty="0" smtClean="0"/>
              <a:t>=100kByte/s</a:t>
            </a:r>
          </a:p>
          <a:p>
            <a:r>
              <a:rPr lang="en-US" sz="1200" dirty="0" smtClean="0"/>
              <a:t>R</a:t>
            </a:r>
            <a:r>
              <a:rPr lang="sv-SE" sz="1200" dirty="0" smtClean="0"/>
              <a:t> ^</a:t>
            </a:r>
            <a:r>
              <a:rPr lang="en-US" sz="1200" baseline="-25000" dirty="0" err="1" smtClean="0"/>
              <a:t>est</a:t>
            </a:r>
            <a:r>
              <a:rPr lang="en-US" sz="1200" dirty="0" smtClean="0"/>
              <a:t>=190kByte/s</a:t>
            </a:r>
          </a:p>
          <a:p>
            <a:r>
              <a:rPr lang="en-US" sz="1200" dirty="0" smtClean="0"/>
              <a:t>PRE SLA = 4h</a:t>
            </a:r>
          </a:p>
        </p:txBody>
      </p:sp>
      <p:pic>
        <p:nvPicPr>
          <p:cNvPr id="19" name="Picture 18" descr="Data_rates_AR1_k04_ProcessVariance360000_NoiseVariance144000_out.png"/>
          <p:cNvPicPr>
            <a:picLocks noChangeAspect="1"/>
          </p:cNvPicPr>
          <p:nvPr/>
        </p:nvPicPr>
        <p:blipFill>
          <a:blip r:embed="rId6" cstate="print"/>
          <a:stretch>
            <a:fillRect/>
          </a:stretch>
        </p:blipFill>
        <p:spPr>
          <a:xfrm>
            <a:off x="4407633" y="4468614"/>
            <a:ext cx="2901026" cy="2288645"/>
          </a:xfrm>
          <a:prstGeom prst="rect">
            <a:avLst/>
          </a:prstGeom>
        </p:spPr>
      </p:pic>
      <p:pic>
        <p:nvPicPr>
          <p:cNvPr id="20" name="Picture 19" descr="Data_rates_AR1_k04_ProcessVariance360000_NoiseVariance144000.png"/>
          <p:cNvPicPr>
            <a:picLocks noChangeAspect="1"/>
          </p:cNvPicPr>
          <p:nvPr/>
        </p:nvPicPr>
        <p:blipFill>
          <a:blip r:embed="rId7" cstate="print"/>
          <a:stretch>
            <a:fillRect/>
          </a:stretch>
        </p:blipFill>
        <p:spPr>
          <a:xfrm>
            <a:off x="5684275" y="4355924"/>
            <a:ext cx="1624383" cy="1281490"/>
          </a:xfrm>
          <a:prstGeom prst="rect">
            <a:avLst/>
          </a:prstGeom>
        </p:spPr>
      </p:pic>
      <p:sp>
        <p:nvSpPr>
          <p:cNvPr id="21" name="TextBox 20"/>
          <p:cNvSpPr txBox="1"/>
          <p:nvPr/>
        </p:nvSpPr>
        <p:spPr>
          <a:xfrm>
            <a:off x="7308659" y="4468614"/>
            <a:ext cx="1633781" cy="1938992"/>
          </a:xfrm>
          <a:prstGeom prst="rect">
            <a:avLst/>
          </a:prstGeom>
          <a:solidFill>
            <a:schemeClr val="bg1"/>
          </a:solidFill>
        </p:spPr>
        <p:txBody>
          <a:bodyPr wrap="square" rtlCol="0">
            <a:spAutoFit/>
          </a:bodyPr>
          <a:lstStyle/>
          <a:p>
            <a:r>
              <a:rPr lang="en-US" sz="1200" dirty="0" smtClean="0"/>
              <a:t>k=</a:t>
            </a:r>
            <a:r>
              <a:rPr lang="el-GR" sz="1200" dirty="0" smtClean="0"/>
              <a:t>σ</a:t>
            </a:r>
            <a:r>
              <a:rPr lang="el-GR" sz="1200" baseline="-25000" dirty="0" smtClean="0"/>
              <a:t>ε</a:t>
            </a:r>
            <a:r>
              <a:rPr lang="en-US" sz="1200" baseline="30000" dirty="0" smtClean="0"/>
              <a:t>2</a:t>
            </a:r>
            <a:r>
              <a:rPr lang="en-US" sz="1200" dirty="0" smtClean="0"/>
              <a:t>/</a:t>
            </a:r>
            <a:r>
              <a:rPr lang="el-GR" sz="1200" dirty="0" smtClean="0"/>
              <a:t>σ</a:t>
            </a:r>
            <a:r>
              <a:rPr lang="en-US" sz="1200" baseline="-25000" dirty="0" smtClean="0"/>
              <a:t>AR</a:t>
            </a:r>
            <a:r>
              <a:rPr lang="en-US" sz="1200" baseline="30000" dirty="0" smtClean="0"/>
              <a:t>2</a:t>
            </a:r>
            <a:r>
              <a:rPr lang="en-US" sz="1200" dirty="0" smtClean="0"/>
              <a:t>=</a:t>
            </a:r>
            <a:r>
              <a:rPr lang="en-US" sz="1200" baseline="30000" dirty="0" smtClean="0"/>
              <a:t> </a:t>
            </a:r>
            <a:r>
              <a:rPr lang="en-US" sz="1200" dirty="0" smtClean="0"/>
              <a:t>0.4</a:t>
            </a:r>
          </a:p>
          <a:p>
            <a:r>
              <a:rPr lang="el-GR" sz="1200" dirty="0" smtClean="0"/>
              <a:t>σ</a:t>
            </a:r>
            <a:r>
              <a:rPr lang="en-US" sz="1200" baseline="-25000" dirty="0" smtClean="0"/>
              <a:t>AR</a:t>
            </a:r>
            <a:r>
              <a:rPr lang="en-US" sz="1200" baseline="30000" dirty="0" smtClean="0"/>
              <a:t>2</a:t>
            </a:r>
            <a:r>
              <a:rPr lang="en-US" sz="1200" dirty="0" smtClean="0"/>
              <a:t>=360000</a:t>
            </a:r>
          </a:p>
          <a:p>
            <a:r>
              <a:rPr lang="el-GR" sz="1200" dirty="0" smtClean="0"/>
              <a:t>σ</a:t>
            </a:r>
            <a:r>
              <a:rPr lang="el-GR" sz="1200" baseline="-25000" dirty="0" smtClean="0"/>
              <a:t>ε</a:t>
            </a:r>
            <a:r>
              <a:rPr lang="en-US" sz="1200" baseline="30000" dirty="0" smtClean="0"/>
              <a:t>2</a:t>
            </a:r>
            <a:r>
              <a:rPr lang="en-US" sz="1200" dirty="0" smtClean="0"/>
              <a:t>=144000</a:t>
            </a:r>
          </a:p>
          <a:p>
            <a:r>
              <a:rPr lang="en-US" sz="1200" dirty="0" smtClean="0"/>
              <a:t>µ =397kByte/s</a:t>
            </a:r>
          </a:p>
          <a:p>
            <a:r>
              <a:rPr lang="en-US" sz="1200" dirty="0" smtClean="0"/>
              <a:t>Peak-to-mean=2.52</a:t>
            </a:r>
          </a:p>
          <a:p>
            <a:r>
              <a:rPr lang="en-US" sz="1200" dirty="0" smtClean="0"/>
              <a:t>Energy saving ≈ 14%</a:t>
            </a:r>
          </a:p>
          <a:p>
            <a:r>
              <a:rPr lang="en-US" sz="1200" dirty="0" smtClean="0"/>
              <a:t>(OTT PRE)</a:t>
            </a:r>
          </a:p>
          <a:p>
            <a:r>
              <a:rPr lang="en-US" sz="1200" dirty="0" smtClean="0"/>
              <a:t>R</a:t>
            </a:r>
            <a:r>
              <a:rPr lang="sv-SE" sz="1200" dirty="0" smtClean="0"/>
              <a:t>^</a:t>
            </a:r>
            <a:r>
              <a:rPr lang="en-US" sz="1200" dirty="0" smtClean="0"/>
              <a:t>=500kByte/s</a:t>
            </a:r>
          </a:p>
          <a:p>
            <a:r>
              <a:rPr lang="en-US" sz="1200" dirty="0" smtClean="0"/>
              <a:t>R</a:t>
            </a:r>
            <a:r>
              <a:rPr lang="sv-SE" sz="1200" dirty="0" smtClean="0"/>
              <a:t> ^</a:t>
            </a:r>
            <a:r>
              <a:rPr lang="en-US" sz="1200" baseline="-25000" dirty="0" err="1" smtClean="0"/>
              <a:t>est</a:t>
            </a:r>
            <a:r>
              <a:rPr lang="en-US" sz="1200" dirty="0" smtClean="0"/>
              <a:t>=489kByte/s</a:t>
            </a:r>
          </a:p>
          <a:p>
            <a:r>
              <a:rPr lang="en-US" sz="1200" dirty="0" smtClean="0"/>
              <a:t>PRE SLA = 39 min</a:t>
            </a:r>
          </a:p>
        </p:txBody>
      </p:sp>
      <p:pic>
        <p:nvPicPr>
          <p:cNvPr id="22" name="Picture 21" descr="Data_rates_AR1_k04_ProcessVariance10000_NoiseVariance4000_zoomedIn.png"/>
          <p:cNvPicPr>
            <a:picLocks noChangeAspect="1"/>
          </p:cNvPicPr>
          <p:nvPr/>
        </p:nvPicPr>
        <p:blipFill>
          <a:blip r:embed="rId8" cstate="print"/>
          <a:stretch>
            <a:fillRect/>
          </a:stretch>
        </p:blipFill>
        <p:spPr>
          <a:xfrm>
            <a:off x="1008382" y="4355924"/>
            <a:ext cx="1716366" cy="12666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increase process mean</a:t>
            </a:r>
            <a:endParaRPr lang="sv-SE" dirty="0"/>
          </a:p>
        </p:txBody>
      </p:sp>
      <p:pic>
        <p:nvPicPr>
          <p:cNvPr id="4" name="Content Placeholder 3" descr="Data_rates_AR1_k04_ProcessVariance10000_NoiseVariance4000_ProcessMean528.png"/>
          <p:cNvPicPr>
            <a:picLocks noGrp="1" noChangeAspect="1"/>
          </p:cNvPicPr>
          <p:nvPr>
            <p:ph idx="1"/>
          </p:nvPr>
        </p:nvPicPr>
        <p:blipFill>
          <a:blip r:embed="rId3" cstate="print"/>
          <a:stretch>
            <a:fillRect/>
          </a:stretch>
        </p:blipFill>
        <p:spPr>
          <a:xfrm>
            <a:off x="4199749" y="2388678"/>
            <a:ext cx="3536685" cy="2647785"/>
          </a:xfrm>
        </p:spPr>
      </p:pic>
      <p:sp>
        <p:nvSpPr>
          <p:cNvPr id="5" name="TextBox 4"/>
          <p:cNvSpPr txBox="1"/>
          <p:nvPr/>
        </p:nvSpPr>
        <p:spPr>
          <a:xfrm>
            <a:off x="7518499" y="2388679"/>
            <a:ext cx="1633781" cy="1938992"/>
          </a:xfrm>
          <a:prstGeom prst="rect">
            <a:avLst/>
          </a:prstGeom>
          <a:solidFill>
            <a:schemeClr val="bg1"/>
          </a:solidFill>
        </p:spPr>
        <p:txBody>
          <a:bodyPr wrap="square" rtlCol="0">
            <a:spAutoFit/>
          </a:bodyPr>
          <a:lstStyle/>
          <a:p>
            <a:r>
              <a:rPr lang="en-US" sz="1200" dirty="0" smtClean="0"/>
              <a:t>k=</a:t>
            </a:r>
            <a:r>
              <a:rPr lang="el-GR" sz="1200" dirty="0" smtClean="0"/>
              <a:t>σ</a:t>
            </a:r>
            <a:r>
              <a:rPr lang="el-GR" sz="1200" baseline="-25000" dirty="0" smtClean="0"/>
              <a:t>ε</a:t>
            </a:r>
            <a:r>
              <a:rPr lang="en-US" sz="1200" baseline="30000" dirty="0" smtClean="0"/>
              <a:t>2</a:t>
            </a:r>
            <a:r>
              <a:rPr lang="en-US" sz="1200" dirty="0" smtClean="0"/>
              <a:t>/</a:t>
            </a:r>
            <a:r>
              <a:rPr lang="el-GR" sz="1200" dirty="0" smtClean="0"/>
              <a:t>σ</a:t>
            </a:r>
            <a:r>
              <a:rPr lang="en-US" sz="1200" baseline="-25000" dirty="0" smtClean="0"/>
              <a:t>AR</a:t>
            </a:r>
            <a:r>
              <a:rPr lang="en-US" sz="1200" baseline="30000" dirty="0" smtClean="0"/>
              <a:t>2</a:t>
            </a:r>
            <a:r>
              <a:rPr lang="en-US" sz="1200" dirty="0" smtClean="0"/>
              <a:t>=</a:t>
            </a:r>
            <a:r>
              <a:rPr lang="en-US" sz="1200" baseline="30000" dirty="0" smtClean="0"/>
              <a:t> </a:t>
            </a:r>
            <a:r>
              <a:rPr lang="en-US" sz="1200" dirty="0" smtClean="0"/>
              <a:t>0.4</a:t>
            </a:r>
          </a:p>
          <a:p>
            <a:r>
              <a:rPr lang="el-GR" sz="1200" dirty="0" smtClean="0"/>
              <a:t>σ</a:t>
            </a:r>
            <a:r>
              <a:rPr lang="en-US" sz="1200" baseline="-25000" dirty="0" smtClean="0"/>
              <a:t>AR</a:t>
            </a:r>
            <a:r>
              <a:rPr lang="en-US" sz="1200" baseline="30000" dirty="0" smtClean="0"/>
              <a:t>2</a:t>
            </a:r>
            <a:r>
              <a:rPr lang="en-US" sz="1200" dirty="0" smtClean="0"/>
              <a:t>=10000</a:t>
            </a:r>
          </a:p>
          <a:p>
            <a:r>
              <a:rPr lang="el-GR" sz="1200" dirty="0" smtClean="0"/>
              <a:t>σ</a:t>
            </a:r>
            <a:r>
              <a:rPr lang="el-GR" sz="1200" baseline="-25000" dirty="0" smtClean="0"/>
              <a:t>ε</a:t>
            </a:r>
            <a:r>
              <a:rPr lang="en-US" sz="1200" baseline="30000" dirty="0" smtClean="0"/>
              <a:t>2</a:t>
            </a:r>
            <a:r>
              <a:rPr lang="en-US" sz="1200" dirty="0" smtClean="0"/>
              <a:t>=4000</a:t>
            </a:r>
          </a:p>
          <a:p>
            <a:r>
              <a:rPr lang="en-US" sz="1200" dirty="0" smtClean="0"/>
              <a:t>µ = 562 </a:t>
            </a:r>
            <a:r>
              <a:rPr lang="en-US" sz="1200" dirty="0" err="1" smtClean="0"/>
              <a:t>kByte</a:t>
            </a:r>
            <a:r>
              <a:rPr lang="en-US" sz="1200" dirty="0" smtClean="0"/>
              <a:t>/s</a:t>
            </a:r>
          </a:p>
          <a:p>
            <a:r>
              <a:rPr lang="en-US" sz="1200" dirty="0" smtClean="0"/>
              <a:t>Peak-to-mean=1.72</a:t>
            </a:r>
          </a:p>
          <a:p>
            <a:r>
              <a:rPr lang="en-US" sz="1200" dirty="0" smtClean="0"/>
              <a:t>Energy saving ≈ 8%</a:t>
            </a:r>
          </a:p>
          <a:p>
            <a:r>
              <a:rPr lang="en-US" sz="1200" dirty="0" smtClean="0"/>
              <a:t>(OTT PRE)</a:t>
            </a:r>
          </a:p>
          <a:p>
            <a:r>
              <a:rPr lang="en-US" sz="1200" dirty="0" smtClean="0"/>
              <a:t>R</a:t>
            </a:r>
            <a:r>
              <a:rPr lang="sv-SE" sz="1200" dirty="0" smtClean="0"/>
              <a:t>^</a:t>
            </a:r>
            <a:r>
              <a:rPr lang="en-US" sz="1200" dirty="0" smtClean="0"/>
              <a:t>=600kByte/s</a:t>
            </a:r>
          </a:p>
          <a:p>
            <a:r>
              <a:rPr lang="en-US" sz="1200" dirty="0" smtClean="0"/>
              <a:t>R</a:t>
            </a:r>
            <a:r>
              <a:rPr lang="sv-SE" sz="1200" dirty="0" smtClean="0"/>
              <a:t> ^</a:t>
            </a:r>
            <a:r>
              <a:rPr lang="en-US" sz="1200" baseline="-25000" dirty="0" err="1" smtClean="0"/>
              <a:t>est</a:t>
            </a:r>
            <a:r>
              <a:rPr lang="en-US" sz="1200" dirty="0" smtClean="0"/>
              <a:t>=643kByte/s</a:t>
            </a:r>
          </a:p>
          <a:p>
            <a:r>
              <a:rPr lang="en-US" sz="1200" dirty="0" smtClean="0"/>
              <a:t>PRE SLA = 36 min</a:t>
            </a:r>
          </a:p>
        </p:txBody>
      </p:sp>
      <p:pic>
        <p:nvPicPr>
          <p:cNvPr id="6" name="Picture 5" descr="Data_rates_AR1_k04_ProcessVariance10000_NoiseVariance4000.png"/>
          <p:cNvPicPr>
            <a:picLocks noChangeAspect="1"/>
          </p:cNvPicPr>
          <p:nvPr/>
        </p:nvPicPr>
        <p:blipFill>
          <a:blip r:embed="rId4" cstate="print"/>
          <a:stretch>
            <a:fillRect/>
          </a:stretch>
        </p:blipFill>
        <p:spPr>
          <a:xfrm>
            <a:off x="0" y="2388679"/>
            <a:ext cx="2989605" cy="2238207"/>
          </a:xfrm>
          <a:prstGeom prst="rect">
            <a:avLst/>
          </a:prstGeom>
        </p:spPr>
      </p:pic>
      <p:pic>
        <p:nvPicPr>
          <p:cNvPr id="8" name="Picture 7" descr="Data_rates_AR1_k04_ProcessVariance10000_NoiseVariance4000_zoomedIn.png"/>
          <p:cNvPicPr>
            <a:picLocks noChangeAspect="1"/>
          </p:cNvPicPr>
          <p:nvPr/>
        </p:nvPicPr>
        <p:blipFill>
          <a:blip r:embed="rId5" cstate="print"/>
          <a:stretch>
            <a:fillRect/>
          </a:stretch>
        </p:blipFill>
        <p:spPr>
          <a:xfrm>
            <a:off x="1065766" y="1414287"/>
            <a:ext cx="1716366" cy="1266623"/>
          </a:xfrm>
          <a:prstGeom prst="rect">
            <a:avLst/>
          </a:prstGeom>
        </p:spPr>
      </p:pic>
      <p:pic>
        <p:nvPicPr>
          <p:cNvPr id="9" name="Picture 8" descr="Data_rates_AR1_k04_ProcessVariance10000_NoiseVariance4000_ProcessMean528_zoomedIn.png"/>
          <p:cNvPicPr>
            <a:picLocks noChangeAspect="1"/>
          </p:cNvPicPr>
          <p:nvPr/>
        </p:nvPicPr>
        <p:blipFill>
          <a:blip r:embed="rId6" cstate="print"/>
          <a:stretch>
            <a:fillRect/>
          </a:stretch>
        </p:blipFill>
        <p:spPr>
          <a:xfrm>
            <a:off x="5656912" y="1414287"/>
            <a:ext cx="1694796" cy="1266623"/>
          </a:xfrm>
          <a:prstGeom prst="rect">
            <a:avLst/>
          </a:prstGeom>
        </p:spPr>
      </p:pic>
      <p:sp>
        <p:nvSpPr>
          <p:cNvPr id="10" name="Right Arrow 9"/>
          <p:cNvSpPr/>
          <p:nvPr/>
        </p:nvSpPr>
        <p:spPr>
          <a:xfrm>
            <a:off x="3899052" y="1768248"/>
            <a:ext cx="702445" cy="6204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schemeClr val="tx1"/>
              </a:solidFill>
            </a:endParaRPr>
          </a:p>
        </p:txBody>
      </p:sp>
      <p:sp>
        <p:nvSpPr>
          <p:cNvPr id="11" name="TextBox 10"/>
          <p:cNvSpPr txBox="1"/>
          <p:nvPr/>
        </p:nvSpPr>
        <p:spPr>
          <a:xfrm>
            <a:off x="2782132" y="2505075"/>
            <a:ext cx="1633781" cy="1938992"/>
          </a:xfrm>
          <a:prstGeom prst="rect">
            <a:avLst/>
          </a:prstGeom>
          <a:solidFill>
            <a:schemeClr val="bg1"/>
          </a:solidFill>
        </p:spPr>
        <p:txBody>
          <a:bodyPr wrap="square" rtlCol="0">
            <a:spAutoFit/>
          </a:bodyPr>
          <a:lstStyle/>
          <a:p>
            <a:r>
              <a:rPr lang="en-US" sz="1200" dirty="0" smtClean="0"/>
              <a:t>k=</a:t>
            </a:r>
            <a:r>
              <a:rPr lang="el-GR" sz="1200" dirty="0" smtClean="0"/>
              <a:t>σ</a:t>
            </a:r>
            <a:r>
              <a:rPr lang="el-GR" sz="1200" baseline="-25000" dirty="0" smtClean="0"/>
              <a:t>ε</a:t>
            </a:r>
            <a:r>
              <a:rPr lang="en-US" sz="1200" baseline="30000" dirty="0" smtClean="0"/>
              <a:t>2</a:t>
            </a:r>
            <a:r>
              <a:rPr lang="en-US" sz="1200" dirty="0" smtClean="0"/>
              <a:t>/</a:t>
            </a:r>
            <a:r>
              <a:rPr lang="el-GR" sz="1200" dirty="0" smtClean="0"/>
              <a:t>σ</a:t>
            </a:r>
            <a:r>
              <a:rPr lang="en-US" sz="1200" baseline="-25000" dirty="0" smtClean="0"/>
              <a:t>AR</a:t>
            </a:r>
            <a:r>
              <a:rPr lang="en-US" sz="1200" baseline="30000" dirty="0" smtClean="0"/>
              <a:t>2</a:t>
            </a:r>
            <a:r>
              <a:rPr lang="en-US" sz="1200" dirty="0" smtClean="0"/>
              <a:t>=</a:t>
            </a:r>
            <a:r>
              <a:rPr lang="en-US" sz="1200" baseline="30000" dirty="0" smtClean="0"/>
              <a:t> </a:t>
            </a:r>
            <a:r>
              <a:rPr lang="en-US" sz="1200" dirty="0" smtClean="0"/>
              <a:t>0.4</a:t>
            </a:r>
          </a:p>
          <a:p>
            <a:r>
              <a:rPr lang="el-GR" sz="1200" dirty="0" smtClean="0"/>
              <a:t>σ</a:t>
            </a:r>
            <a:r>
              <a:rPr lang="en-US" sz="1200" baseline="-25000" dirty="0" smtClean="0"/>
              <a:t>AR</a:t>
            </a:r>
            <a:r>
              <a:rPr lang="en-US" sz="1200" baseline="30000" dirty="0" smtClean="0"/>
              <a:t>2</a:t>
            </a:r>
            <a:r>
              <a:rPr lang="en-US" sz="1200" dirty="0" smtClean="0"/>
              <a:t>=10000</a:t>
            </a:r>
          </a:p>
          <a:p>
            <a:r>
              <a:rPr lang="el-GR" sz="1200" dirty="0" smtClean="0"/>
              <a:t>σ</a:t>
            </a:r>
            <a:r>
              <a:rPr lang="el-GR" sz="1200" baseline="-25000" dirty="0" smtClean="0"/>
              <a:t>ε</a:t>
            </a:r>
            <a:r>
              <a:rPr lang="en-US" sz="1200" baseline="30000" dirty="0" smtClean="0"/>
              <a:t>2</a:t>
            </a:r>
            <a:r>
              <a:rPr lang="en-US" sz="1200" dirty="0" smtClean="0"/>
              <a:t>=4000</a:t>
            </a:r>
          </a:p>
          <a:p>
            <a:r>
              <a:rPr lang="en-US" sz="1200" dirty="0" smtClean="0"/>
              <a:t>µ =90kByte/s</a:t>
            </a:r>
          </a:p>
          <a:p>
            <a:r>
              <a:rPr lang="en-US" sz="1200" dirty="0" smtClean="0"/>
              <a:t>Peak-to-mean=4.77</a:t>
            </a:r>
          </a:p>
          <a:p>
            <a:r>
              <a:rPr lang="en-US" sz="1200" dirty="0" smtClean="0"/>
              <a:t>Energy saving ≈ 20%</a:t>
            </a:r>
          </a:p>
          <a:p>
            <a:r>
              <a:rPr lang="en-US" sz="1200" dirty="0" smtClean="0"/>
              <a:t>(OTT PRE)</a:t>
            </a:r>
          </a:p>
          <a:p>
            <a:r>
              <a:rPr lang="en-US" sz="1200" dirty="0" smtClean="0"/>
              <a:t>R</a:t>
            </a:r>
            <a:r>
              <a:rPr lang="sv-SE" sz="1200" dirty="0" smtClean="0"/>
              <a:t>^</a:t>
            </a:r>
            <a:r>
              <a:rPr lang="en-US" sz="1200" dirty="0" smtClean="0"/>
              <a:t>=100kByte/s</a:t>
            </a:r>
          </a:p>
          <a:p>
            <a:r>
              <a:rPr lang="en-US" sz="1200" dirty="0" smtClean="0"/>
              <a:t>R</a:t>
            </a:r>
            <a:r>
              <a:rPr lang="sv-SE" sz="1200" dirty="0" smtClean="0"/>
              <a:t> ^</a:t>
            </a:r>
            <a:r>
              <a:rPr lang="en-US" sz="1200" baseline="-25000" dirty="0" err="1" smtClean="0"/>
              <a:t>est</a:t>
            </a:r>
            <a:r>
              <a:rPr lang="en-US" sz="1200" dirty="0" smtClean="0"/>
              <a:t>=190kByte/s</a:t>
            </a:r>
          </a:p>
          <a:p>
            <a:r>
              <a:rPr lang="en-US" sz="1200" dirty="0" smtClean="0"/>
              <a:t>PRE SLA = 3.7h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Prefetching</a:t>
            </a:r>
            <a:r>
              <a:rPr lang="en-US" dirty="0" smtClean="0"/>
              <a:t> performances depending on channel model parameters</a:t>
            </a:r>
            <a:endParaRPr lang="sv-SE" dirty="0"/>
          </a:p>
        </p:txBody>
      </p:sp>
      <p:pic>
        <p:nvPicPr>
          <p:cNvPr id="65541" name="Picture 5"/>
          <p:cNvPicPr>
            <a:picLocks noChangeAspect="1" noChangeArrowheads="1"/>
          </p:cNvPicPr>
          <p:nvPr/>
        </p:nvPicPr>
        <p:blipFill>
          <a:blip r:embed="rId2" cstate="print"/>
          <a:srcRect/>
          <a:stretch>
            <a:fillRect/>
          </a:stretch>
        </p:blipFill>
        <p:spPr bwMode="auto">
          <a:xfrm>
            <a:off x="1619249" y="1268361"/>
            <a:ext cx="6524625" cy="4602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Prefetching</a:t>
            </a:r>
            <a:r>
              <a:rPr lang="en-US" dirty="0" smtClean="0"/>
              <a:t> results – </a:t>
            </a:r>
            <a:r>
              <a:rPr lang="en-US" dirty="0" err="1" smtClean="0"/>
              <a:t>cntd</a:t>
            </a:r>
            <a:r>
              <a:rPr lang="en-US" dirty="0" smtClean="0"/>
              <a:t>.</a:t>
            </a:r>
            <a:endParaRPr lang="sv-SE" dirty="0"/>
          </a:p>
        </p:txBody>
      </p:sp>
      <p:sp>
        <p:nvSpPr>
          <p:cNvPr id="4" name="Content Placeholder 2"/>
          <p:cNvSpPr>
            <a:spLocks noGrp="1"/>
          </p:cNvSpPr>
          <p:nvPr>
            <p:ph idx="1"/>
          </p:nvPr>
        </p:nvSpPr>
        <p:spPr>
          <a:xfrm>
            <a:off x="1185299" y="1360488"/>
            <a:ext cx="7089775" cy="976312"/>
          </a:xfrm>
        </p:spPr>
        <p:txBody>
          <a:bodyPr/>
          <a:lstStyle/>
          <a:p>
            <a:pPr>
              <a:buFont typeface="Arial" pitchFamily="34" charset="0"/>
              <a:buChar char="•"/>
            </a:pPr>
            <a:r>
              <a:rPr lang="en-US" dirty="0" smtClean="0"/>
              <a:t> To simulate different access channels and user behavior, we scanned the entire AR(1) parameter space (µ, </a:t>
            </a:r>
            <a:r>
              <a:rPr lang="el-GR" dirty="0" smtClean="0"/>
              <a:t>σ</a:t>
            </a:r>
            <a:r>
              <a:rPr lang="en-US" baseline="-25000" dirty="0" smtClean="0"/>
              <a:t>AR</a:t>
            </a:r>
            <a:r>
              <a:rPr lang="en-US" baseline="30000" dirty="0" smtClean="0"/>
              <a:t>2</a:t>
            </a:r>
            <a:r>
              <a:rPr lang="en-US" dirty="0" smtClean="0"/>
              <a:t>, </a:t>
            </a:r>
            <a:r>
              <a:rPr lang="el-GR" dirty="0" smtClean="0"/>
              <a:t>σ</a:t>
            </a:r>
            <a:r>
              <a:rPr lang="el-GR" baseline="-25000" dirty="0" smtClean="0"/>
              <a:t>ε</a:t>
            </a:r>
            <a:r>
              <a:rPr lang="en-US" baseline="30000" dirty="0" smtClean="0"/>
              <a:t>2</a:t>
            </a:r>
            <a:r>
              <a:rPr lang="en-US" dirty="0" smtClean="0"/>
              <a:t>)</a:t>
            </a:r>
          </a:p>
          <a:p>
            <a:pPr>
              <a:buFont typeface="Arial" pitchFamily="34" charset="0"/>
              <a:buChar char="•"/>
            </a:pPr>
            <a:r>
              <a:rPr lang="en-US" dirty="0" smtClean="0"/>
              <a:t> Impact of process variance on </a:t>
            </a:r>
            <a:r>
              <a:rPr lang="en-US" dirty="0" err="1" smtClean="0"/>
              <a:t>E</a:t>
            </a:r>
            <a:r>
              <a:rPr lang="en-US" baseline="-25000" dirty="0" err="1" smtClean="0"/>
              <a:t>max</a:t>
            </a:r>
            <a:r>
              <a:rPr lang="en-US" dirty="0" smtClean="0"/>
              <a:t> and </a:t>
            </a:r>
            <a:r>
              <a:rPr lang="en-US" dirty="0" err="1" smtClean="0"/>
              <a:t>prefetching</a:t>
            </a:r>
            <a:r>
              <a:rPr lang="en-US" dirty="0" smtClean="0"/>
              <a:t> SLA:</a:t>
            </a:r>
            <a:endParaRPr lang="sv-SE" dirty="0" smtClean="0"/>
          </a:p>
        </p:txBody>
      </p:sp>
      <p:pic>
        <p:nvPicPr>
          <p:cNvPr id="5" name="Picture 3" descr="MaxEnergyCostReduction4_PrefetchingSLA_2.png"/>
          <p:cNvPicPr>
            <a:picLocks noChangeAspect="1"/>
          </p:cNvPicPr>
          <p:nvPr/>
        </p:nvPicPr>
        <p:blipFill>
          <a:blip r:embed="rId2" cstate="print"/>
          <a:srcRect/>
          <a:stretch>
            <a:fillRect/>
          </a:stretch>
        </p:blipFill>
        <p:spPr bwMode="auto">
          <a:xfrm>
            <a:off x="769388" y="2542457"/>
            <a:ext cx="7785650" cy="3135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Prefetching</a:t>
            </a:r>
            <a:r>
              <a:rPr lang="en-US" dirty="0" smtClean="0"/>
              <a:t> results – </a:t>
            </a:r>
            <a:r>
              <a:rPr lang="en-US" dirty="0" err="1" smtClean="0"/>
              <a:t>cntd</a:t>
            </a:r>
            <a:r>
              <a:rPr lang="en-US" dirty="0" smtClean="0"/>
              <a:t>.</a:t>
            </a:r>
            <a:endParaRPr lang="sv-SE" dirty="0"/>
          </a:p>
        </p:txBody>
      </p:sp>
      <p:pic>
        <p:nvPicPr>
          <p:cNvPr id="4" name="Content Placeholder 6" descr="ImpactOfConstant.png"/>
          <p:cNvPicPr>
            <a:picLocks noGrp="1" noChangeAspect="1"/>
          </p:cNvPicPr>
          <p:nvPr>
            <p:ph idx="1"/>
          </p:nvPr>
        </p:nvPicPr>
        <p:blipFill>
          <a:blip r:embed="rId2" cstate="print"/>
          <a:srcRect/>
          <a:stretch>
            <a:fillRect/>
          </a:stretch>
        </p:blipFill>
        <p:spPr>
          <a:xfrm>
            <a:off x="1692275" y="2089150"/>
            <a:ext cx="4186238" cy="1008062"/>
          </a:xfrm>
        </p:spPr>
      </p:pic>
      <p:sp>
        <p:nvSpPr>
          <p:cNvPr id="5" name="TextBox 7"/>
          <p:cNvSpPr txBox="1">
            <a:spLocks noChangeArrowheads="1"/>
          </p:cNvSpPr>
          <p:nvPr/>
        </p:nvSpPr>
        <p:spPr bwMode="auto">
          <a:xfrm>
            <a:off x="1619250" y="1433512"/>
            <a:ext cx="6172200" cy="646113"/>
          </a:xfrm>
          <a:prstGeom prst="rect">
            <a:avLst/>
          </a:prstGeom>
          <a:noFill/>
          <a:ln w="9525">
            <a:noFill/>
            <a:miter lim="800000"/>
            <a:headEnd/>
            <a:tailEnd/>
          </a:ln>
        </p:spPr>
        <p:txBody>
          <a:bodyPr>
            <a:spAutoFit/>
          </a:bodyPr>
          <a:lstStyle/>
          <a:p>
            <a:r>
              <a:rPr lang="en-US" dirty="0"/>
              <a:t>Impact of constant c on the range and average data rate [</a:t>
            </a:r>
            <a:r>
              <a:rPr lang="en-US" dirty="0" err="1"/>
              <a:t>kByte</a:t>
            </a:r>
            <a:r>
              <a:rPr lang="en-US" dirty="0"/>
              <a:t>/s], using </a:t>
            </a:r>
            <a:r>
              <a:rPr lang="el-GR" dirty="0"/>
              <a:t>φ</a:t>
            </a:r>
            <a:r>
              <a:rPr lang="en-US" dirty="0"/>
              <a:t>1=0.8885:</a:t>
            </a:r>
            <a:endParaRPr lang="sv-SE" dirty="0"/>
          </a:p>
        </p:txBody>
      </p:sp>
      <p:pic>
        <p:nvPicPr>
          <p:cNvPr id="6" name="Picture 9" descr="MaxEnergyCostReduction_PrefetchingSLAvsConstant.png"/>
          <p:cNvPicPr>
            <a:picLocks noChangeAspect="1"/>
          </p:cNvPicPr>
          <p:nvPr/>
        </p:nvPicPr>
        <p:blipFill>
          <a:blip r:embed="rId3" cstate="print"/>
          <a:srcRect/>
          <a:stretch>
            <a:fillRect/>
          </a:stretch>
        </p:blipFill>
        <p:spPr bwMode="auto">
          <a:xfrm>
            <a:off x="1284288" y="3122612"/>
            <a:ext cx="7510462" cy="3086100"/>
          </a:xfrm>
          <a:prstGeom prst="rect">
            <a:avLst/>
          </a:prstGeom>
          <a:noFill/>
          <a:ln w="9525">
            <a:noFill/>
            <a:miter lim="800000"/>
            <a:headEnd/>
            <a:tailEnd/>
          </a:ln>
        </p:spPr>
      </p:pic>
      <p:sp>
        <p:nvSpPr>
          <p:cNvPr id="7" name="TextBox 10"/>
          <p:cNvSpPr txBox="1">
            <a:spLocks noChangeArrowheads="1"/>
          </p:cNvSpPr>
          <p:nvPr/>
        </p:nvSpPr>
        <p:spPr bwMode="auto">
          <a:xfrm>
            <a:off x="6769099" y="2752724"/>
            <a:ext cx="1357313" cy="369888"/>
          </a:xfrm>
          <a:prstGeom prst="rect">
            <a:avLst/>
          </a:prstGeom>
          <a:noFill/>
          <a:ln w="9525">
            <a:noFill/>
            <a:miter lim="800000"/>
            <a:headEnd/>
            <a:tailEnd/>
          </a:ln>
        </p:spPr>
        <p:txBody>
          <a:bodyPr wrap="none">
            <a:spAutoFit/>
          </a:bodyPr>
          <a:lstStyle/>
          <a:p>
            <a:r>
              <a:rPr lang="el-GR" dirty="0"/>
              <a:t>σ</a:t>
            </a:r>
            <a:r>
              <a:rPr lang="en-US" baseline="-25000" dirty="0"/>
              <a:t>AR</a:t>
            </a:r>
            <a:r>
              <a:rPr lang="en-US" baseline="30000" dirty="0"/>
              <a:t>2</a:t>
            </a:r>
            <a:r>
              <a:rPr lang="en-US" dirty="0"/>
              <a:t> = 100</a:t>
            </a:r>
            <a:r>
              <a:rPr lang="en-US" baseline="30000" dirty="0"/>
              <a:t>2</a:t>
            </a:r>
            <a:endParaRPr lang="sv-SE" baseline="30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788" y="214312"/>
            <a:ext cx="7083425" cy="668338"/>
          </a:xfrm>
        </p:spPr>
        <p:txBody>
          <a:bodyPr/>
          <a:lstStyle/>
          <a:p>
            <a:r>
              <a:rPr lang="en-US" sz="2200" dirty="0" smtClean="0"/>
              <a:t>Market Trends</a:t>
            </a:r>
            <a:endParaRPr lang="sv-SE" sz="2200" dirty="0"/>
          </a:p>
        </p:txBody>
      </p:sp>
      <p:pic>
        <p:nvPicPr>
          <p:cNvPr id="3084" name="Picture 12" descr="http://www.neomobile-blog.com/wp-content/uploads/2015/09/mobile-video-growth-03.jpg"/>
          <p:cNvPicPr>
            <a:picLocks noChangeAspect="1" noChangeArrowheads="1"/>
          </p:cNvPicPr>
          <p:nvPr/>
        </p:nvPicPr>
        <p:blipFill>
          <a:blip r:embed="rId3" cstate="print"/>
          <a:srcRect/>
          <a:stretch>
            <a:fillRect/>
          </a:stretch>
        </p:blipFill>
        <p:spPr bwMode="auto">
          <a:xfrm>
            <a:off x="0" y="1459205"/>
            <a:ext cx="4985135" cy="4006802"/>
          </a:xfrm>
          <a:prstGeom prst="rect">
            <a:avLst/>
          </a:prstGeom>
          <a:noFill/>
        </p:spPr>
      </p:pic>
      <p:sp>
        <p:nvSpPr>
          <p:cNvPr id="15" name="Hexagon 14"/>
          <p:cNvSpPr/>
          <p:nvPr/>
        </p:nvSpPr>
        <p:spPr>
          <a:xfrm>
            <a:off x="736693" y="5269939"/>
            <a:ext cx="1871003" cy="1287194"/>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every year mobile video traffic doubles!</a:t>
            </a:r>
            <a:endParaRPr lang="sv-SE" sz="1700" dirty="0" err="1" smtClean="0">
              <a:solidFill>
                <a:schemeClr val="tx1"/>
              </a:solidFill>
            </a:endParaRPr>
          </a:p>
        </p:txBody>
      </p:sp>
      <p:sp>
        <p:nvSpPr>
          <p:cNvPr id="16" name="Hexagon 15"/>
          <p:cNvSpPr/>
          <p:nvPr/>
        </p:nvSpPr>
        <p:spPr>
          <a:xfrm>
            <a:off x="2804643" y="5255871"/>
            <a:ext cx="1674055" cy="127312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72% mobile video by 2019.</a:t>
            </a:r>
            <a:endParaRPr lang="sv-SE" sz="1700" dirty="0" err="1" smtClean="0">
              <a:solidFill>
                <a:schemeClr val="tx1"/>
              </a:solidFill>
            </a:endParaRPr>
          </a:p>
        </p:txBody>
      </p:sp>
      <p:pic>
        <p:nvPicPr>
          <p:cNvPr id="14" name="Picture 13" descr="Smartphone dislikes.PNG"/>
          <p:cNvPicPr>
            <a:picLocks noChangeAspect="1"/>
          </p:cNvPicPr>
          <p:nvPr/>
        </p:nvPicPr>
        <p:blipFill>
          <a:blip r:embed="rId4" cstate="print"/>
          <a:stretch>
            <a:fillRect/>
          </a:stretch>
        </p:blipFill>
        <p:spPr>
          <a:xfrm>
            <a:off x="4922603" y="1457326"/>
            <a:ext cx="4221397" cy="3186112"/>
          </a:xfrm>
          <a:prstGeom prst="rect">
            <a:avLst/>
          </a:prstGeom>
        </p:spPr>
      </p:pic>
      <p:sp>
        <p:nvSpPr>
          <p:cNvPr id="17" name="Hexagon 16"/>
          <p:cNvSpPr/>
          <p:nvPr/>
        </p:nvSpPr>
        <p:spPr>
          <a:xfrm>
            <a:off x="5928842" y="5214937"/>
            <a:ext cx="2315045" cy="1295009"/>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Operational time is the least satisfying aspect of </a:t>
            </a:r>
            <a:r>
              <a:rPr lang="en-US" sz="1700" dirty="0" err="1" smtClean="0">
                <a:solidFill>
                  <a:schemeClr val="tx1"/>
                </a:solidFill>
              </a:rPr>
              <a:t>smartphones</a:t>
            </a:r>
            <a:endParaRPr lang="sv-SE" sz="1700" dirty="0" err="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Prefetching</a:t>
            </a:r>
            <a:r>
              <a:rPr lang="en-US" dirty="0" smtClean="0"/>
              <a:t> prediction results</a:t>
            </a:r>
            <a:endParaRPr lang="sv-SE" dirty="0"/>
          </a:p>
        </p:txBody>
      </p:sp>
      <p:pic>
        <p:nvPicPr>
          <p:cNvPr id="4" name="Content Placeholder 3" descr="PredictionResults.png"/>
          <p:cNvPicPr>
            <a:picLocks noGrp="1" noChangeAspect="1"/>
          </p:cNvPicPr>
          <p:nvPr>
            <p:ph idx="1"/>
          </p:nvPr>
        </p:nvPicPr>
        <p:blipFill>
          <a:blip r:embed="rId2" cstate="print"/>
          <a:srcRect/>
          <a:stretch>
            <a:fillRect/>
          </a:stretch>
        </p:blipFill>
        <p:spPr>
          <a:xfrm>
            <a:off x="1906588" y="2282031"/>
            <a:ext cx="5732463" cy="1966912"/>
          </a:xfrm>
        </p:spPr>
      </p:pic>
      <p:sp>
        <p:nvSpPr>
          <p:cNvPr id="5" name="TextBox 4"/>
          <p:cNvSpPr txBox="1">
            <a:spLocks noChangeArrowheads="1"/>
          </p:cNvSpPr>
          <p:nvPr/>
        </p:nvSpPr>
        <p:spPr bwMode="auto">
          <a:xfrm>
            <a:off x="1557338" y="1391443"/>
            <a:ext cx="6997700" cy="646113"/>
          </a:xfrm>
          <a:prstGeom prst="rect">
            <a:avLst/>
          </a:prstGeom>
          <a:noFill/>
          <a:ln w="9525">
            <a:noFill/>
            <a:miter lim="800000"/>
            <a:headEnd/>
            <a:tailEnd/>
          </a:ln>
        </p:spPr>
        <p:txBody>
          <a:bodyPr>
            <a:spAutoFit/>
          </a:bodyPr>
          <a:lstStyle/>
          <a:p>
            <a:pPr>
              <a:buFont typeface="Arial" charset="0"/>
              <a:buChar char="•"/>
            </a:pPr>
            <a:r>
              <a:rPr lang="en-US" dirty="0"/>
              <a:t> predicts optimal target </a:t>
            </a:r>
            <a:r>
              <a:rPr lang="en-US" dirty="0" err="1"/>
              <a:t>prefetching</a:t>
            </a:r>
            <a:r>
              <a:rPr lang="en-US" dirty="0"/>
              <a:t> data rate (      ) for 6 channel states extracted from mobile users traces</a:t>
            </a:r>
            <a:endParaRPr lang="sv-SE" dirty="0"/>
          </a:p>
        </p:txBody>
      </p:sp>
      <p:sp>
        <p:nvSpPr>
          <p:cNvPr id="6" name="TextBox 6"/>
          <p:cNvSpPr txBox="1">
            <a:spLocks noChangeArrowheads="1"/>
          </p:cNvSpPr>
          <p:nvPr/>
        </p:nvSpPr>
        <p:spPr bwMode="auto">
          <a:xfrm>
            <a:off x="1582738" y="4477543"/>
            <a:ext cx="7289800" cy="1200150"/>
          </a:xfrm>
          <a:prstGeom prst="rect">
            <a:avLst/>
          </a:prstGeom>
          <a:noFill/>
          <a:ln w="9525">
            <a:noFill/>
            <a:miter lim="800000"/>
            <a:headEnd/>
            <a:tailEnd/>
          </a:ln>
        </p:spPr>
        <p:txBody>
          <a:bodyPr>
            <a:spAutoFit/>
          </a:bodyPr>
          <a:lstStyle/>
          <a:p>
            <a:pPr>
              <a:buFont typeface="Arial" charset="0"/>
              <a:buChar char="•"/>
            </a:pPr>
            <a:r>
              <a:rPr lang="en-US"/>
              <a:t> predictions are close to actual values for data rates with strong correlation (higher </a:t>
            </a:r>
            <a:r>
              <a:rPr lang="el-GR"/>
              <a:t>φ</a:t>
            </a:r>
            <a:r>
              <a:rPr lang="en-US" baseline="-25000"/>
              <a:t>1</a:t>
            </a:r>
            <a:r>
              <a:rPr lang="en-US"/>
              <a:t>)</a:t>
            </a:r>
          </a:p>
          <a:p>
            <a:pPr>
              <a:buFont typeface="Arial" charset="0"/>
              <a:buChar char="•"/>
            </a:pPr>
            <a:r>
              <a:rPr lang="en-US"/>
              <a:t> moderate correlation observed in shorter data rate logs and deviations of mobile user behavior from daily routine </a:t>
            </a:r>
          </a:p>
        </p:txBody>
      </p:sp>
      <p:pic>
        <p:nvPicPr>
          <p:cNvPr id="7" name="Picture 5" descr="letter3.png"/>
          <p:cNvPicPr>
            <a:picLocks noChangeAspect="1"/>
          </p:cNvPicPr>
          <p:nvPr/>
        </p:nvPicPr>
        <p:blipFill>
          <a:blip r:embed="rId3" cstate="print"/>
          <a:srcRect/>
          <a:stretch>
            <a:fillRect/>
          </a:stretch>
        </p:blipFill>
        <p:spPr bwMode="auto">
          <a:xfrm>
            <a:off x="6342063" y="1447800"/>
            <a:ext cx="36195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551471"/>
            <a:ext cx="6935788" cy="668338"/>
          </a:xfrm>
        </p:spPr>
        <p:txBody>
          <a:bodyPr/>
          <a:lstStyle/>
          <a:p>
            <a:r>
              <a:rPr lang="en-US" dirty="0" smtClean="0"/>
              <a:t>Video optimization</a:t>
            </a:r>
            <a:endParaRPr lang="sv-S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90570"/>
            <a:ext cx="6935788" cy="668338"/>
          </a:xfrm>
        </p:spPr>
        <p:txBody>
          <a:bodyPr/>
          <a:lstStyle/>
          <a:p>
            <a:r>
              <a:rPr lang="en-US" sz="2400" dirty="0" smtClean="0"/>
              <a:t>How to measure perceptual video quality/</a:t>
            </a:r>
            <a:r>
              <a:rPr lang="en-US" sz="2400" dirty="0" err="1" smtClean="0"/>
              <a:t>QoE</a:t>
            </a:r>
            <a:r>
              <a:rPr lang="en-US" sz="2400" dirty="0" smtClean="0"/>
              <a:t>?</a:t>
            </a:r>
            <a:endParaRPr lang="sv-SE" sz="2400" dirty="0"/>
          </a:p>
        </p:txBody>
      </p:sp>
      <p:sp>
        <p:nvSpPr>
          <p:cNvPr id="3" name="Content Placeholder 2"/>
          <p:cNvSpPr>
            <a:spLocks noGrp="1"/>
          </p:cNvSpPr>
          <p:nvPr>
            <p:ph idx="1"/>
          </p:nvPr>
        </p:nvSpPr>
        <p:spPr>
          <a:xfrm>
            <a:off x="1519237" y="1411290"/>
            <a:ext cx="6935788" cy="860424"/>
          </a:xfrm>
        </p:spPr>
        <p:txBody>
          <a:bodyPr/>
          <a:lstStyle/>
          <a:p>
            <a:pPr>
              <a:buFont typeface="Arial" pitchFamily="34" charset="0"/>
              <a:buChar char="•"/>
            </a:pPr>
            <a:r>
              <a:rPr lang="en-US" dirty="0" smtClean="0"/>
              <a:t> captured via Mean Opinion Scores (MOS)</a:t>
            </a:r>
          </a:p>
          <a:p>
            <a:r>
              <a:rPr lang="en-US" sz="1600" dirty="0" smtClean="0"/>
              <a:t>    - video sequences are shown to the users, whose opinion is recorded and averaged into MOS</a:t>
            </a:r>
          </a:p>
        </p:txBody>
      </p:sp>
      <p:pic>
        <p:nvPicPr>
          <p:cNvPr id="4" name="Picture 3" descr="MOS scales.png"/>
          <p:cNvPicPr>
            <a:picLocks noChangeAspect="1"/>
          </p:cNvPicPr>
          <p:nvPr/>
        </p:nvPicPr>
        <p:blipFill>
          <a:blip r:embed="rId2" cstate="print"/>
          <a:stretch>
            <a:fillRect/>
          </a:stretch>
        </p:blipFill>
        <p:spPr>
          <a:xfrm>
            <a:off x="1728324" y="2743201"/>
            <a:ext cx="5915489" cy="2127947"/>
          </a:xfrm>
          <a:prstGeom prst="rect">
            <a:avLst/>
          </a:prstGeom>
        </p:spPr>
      </p:pic>
      <p:cxnSp>
        <p:nvCxnSpPr>
          <p:cNvPr id="5" name="Straight Arrow Connector 7"/>
          <p:cNvCxnSpPr>
            <a:cxnSpLocks noChangeShapeType="1"/>
          </p:cNvCxnSpPr>
          <p:nvPr/>
        </p:nvCxnSpPr>
        <p:spPr bwMode="auto">
          <a:xfrm flipH="1">
            <a:off x="5972176" y="2686050"/>
            <a:ext cx="242887" cy="557213"/>
          </a:xfrm>
          <a:prstGeom prst="straightConnector1">
            <a:avLst/>
          </a:prstGeom>
          <a:noFill/>
          <a:ln w="9525" algn="ctr">
            <a:solidFill>
              <a:schemeClr val="tx1"/>
            </a:solidFill>
            <a:round/>
            <a:headEnd/>
            <a:tailEnd type="arrow" w="med" len="med"/>
          </a:ln>
        </p:spPr>
      </p:cxnSp>
      <p:sp>
        <p:nvSpPr>
          <p:cNvPr id="6" name="TextBox 8"/>
          <p:cNvSpPr txBox="1">
            <a:spLocks noChangeArrowheads="1"/>
          </p:cNvSpPr>
          <p:nvPr/>
        </p:nvSpPr>
        <p:spPr bwMode="auto">
          <a:xfrm>
            <a:off x="5014913" y="2028825"/>
            <a:ext cx="3686175" cy="738664"/>
          </a:xfrm>
          <a:prstGeom prst="rect">
            <a:avLst/>
          </a:prstGeom>
          <a:noFill/>
          <a:ln w="9525">
            <a:noFill/>
            <a:miter lim="800000"/>
            <a:headEnd/>
            <a:tailEnd/>
          </a:ln>
        </p:spPr>
        <p:txBody>
          <a:bodyPr wrap="square">
            <a:spAutoFit/>
          </a:bodyPr>
          <a:lstStyle/>
          <a:p>
            <a:r>
              <a:rPr lang="en-US" sz="1400" dirty="0"/>
              <a:t>Represents </a:t>
            </a:r>
            <a:r>
              <a:rPr lang="en-US" sz="1400" b="1" i="1" dirty="0">
                <a:solidFill>
                  <a:srgbClr val="FF0000"/>
                </a:solidFill>
              </a:rPr>
              <a:t>quality degradation</a:t>
            </a:r>
            <a:r>
              <a:rPr lang="en-US" sz="1400" b="1" dirty="0">
                <a:solidFill>
                  <a:srgbClr val="FF0000"/>
                </a:solidFill>
              </a:rPr>
              <a:t> of impaired video </a:t>
            </a:r>
            <a:r>
              <a:rPr lang="en-US" sz="1400" dirty="0"/>
              <a:t>when compared to reference video</a:t>
            </a:r>
            <a:endParaRPr lang="sv-SE" sz="1400" dirty="0"/>
          </a:p>
        </p:txBody>
      </p:sp>
      <p:sp>
        <p:nvSpPr>
          <p:cNvPr id="7" name="Content Placeholder 2"/>
          <p:cNvSpPr txBox="1">
            <a:spLocks/>
          </p:cNvSpPr>
          <p:nvPr/>
        </p:nvSpPr>
        <p:spPr bwMode="auto">
          <a:xfrm>
            <a:off x="1489074" y="4860926"/>
            <a:ext cx="7454900" cy="1206500"/>
          </a:xfrm>
          <a:prstGeom prst="rect">
            <a:avLst/>
          </a:prstGeom>
          <a:noFill/>
          <a:ln w="9525">
            <a:noFill/>
            <a:miter lim="800000"/>
            <a:headEnd/>
            <a:tailEnd/>
          </a:ln>
        </p:spPr>
        <p:txBody>
          <a:bodyPr lIns="91428" tIns="45715" rIns="91428" bIns="45715"/>
          <a:lstStyle/>
          <a:p>
            <a:pPr marL="342900" indent="-342900" eaLnBrk="0" hangingPunct="0">
              <a:spcBef>
                <a:spcPct val="20000"/>
              </a:spcBef>
              <a:buClr>
                <a:srgbClr val="C01900"/>
              </a:buClr>
              <a:buFont typeface="Arial" pitchFamily="34" charset="0"/>
              <a:buChar char="•"/>
              <a:defRPr/>
            </a:pPr>
            <a:r>
              <a:rPr lang="en-US" sz="1600" kern="0" dirty="0">
                <a:latin typeface="+mn-lt"/>
              </a:rPr>
              <a:t>Subjective video quality tests – most accurate, but very expensive</a:t>
            </a:r>
          </a:p>
          <a:p>
            <a:pPr marL="342900" indent="-342900" eaLnBrk="0" hangingPunct="0">
              <a:spcBef>
                <a:spcPct val="20000"/>
              </a:spcBef>
              <a:buClr>
                <a:srgbClr val="C01900"/>
              </a:buClr>
              <a:buFont typeface="Arial" pitchFamily="34" charset="0"/>
              <a:buChar char="•"/>
              <a:defRPr/>
            </a:pPr>
            <a:r>
              <a:rPr lang="en-US" sz="1600" kern="0" dirty="0">
                <a:latin typeface="+mn-lt"/>
              </a:rPr>
              <a:t>Objective video quality metrics – mathematical models approximating results of subjective tests </a:t>
            </a:r>
          </a:p>
          <a:p>
            <a:pPr marL="742950" lvl="1" indent="-285750" eaLnBrk="0" hangingPunct="0">
              <a:spcBef>
                <a:spcPct val="20000"/>
              </a:spcBef>
              <a:buFont typeface="Arial" pitchFamily="34" charset="0"/>
              <a:buChar char="•"/>
              <a:defRPr/>
            </a:pPr>
            <a:r>
              <a:rPr lang="en-US" sz="1400" kern="0" dirty="0">
                <a:latin typeface="+mn-lt"/>
              </a:rPr>
              <a:t>their performance is evaluated by correlating results with MOS grades</a:t>
            </a:r>
            <a:endParaRPr lang="sv-SE" sz="1400" kern="0" dirty="0">
              <a:latin typeface="+mn-lt"/>
            </a:endParaRPr>
          </a:p>
          <a:p>
            <a:pPr marL="342900" indent="-342900" eaLnBrk="0" hangingPunct="0">
              <a:spcBef>
                <a:spcPct val="20000"/>
              </a:spcBef>
              <a:buClr>
                <a:srgbClr val="C01900"/>
              </a:buClr>
              <a:defRPr/>
            </a:pPr>
            <a:endParaRPr lang="sv-SE" sz="1600" kern="0"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17" y="286336"/>
            <a:ext cx="6935788" cy="668338"/>
          </a:xfrm>
        </p:spPr>
        <p:txBody>
          <a:bodyPr/>
          <a:lstStyle/>
          <a:p>
            <a:r>
              <a:rPr lang="en-US" dirty="0" smtClean="0"/>
              <a:t>Subjective video quality tests</a:t>
            </a:r>
            <a:endParaRPr lang="sv-SE" dirty="0"/>
          </a:p>
        </p:txBody>
      </p:sp>
      <p:pic>
        <p:nvPicPr>
          <p:cNvPr id="4" name="Content Placeholder 6" descr="DSIS.png"/>
          <p:cNvPicPr>
            <a:picLocks noChangeAspect="1"/>
          </p:cNvPicPr>
          <p:nvPr/>
        </p:nvPicPr>
        <p:blipFill>
          <a:blip r:embed="rId2" cstate="print"/>
          <a:srcRect/>
          <a:stretch>
            <a:fillRect/>
          </a:stretch>
        </p:blipFill>
        <p:spPr bwMode="auto">
          <a:xfrm>
            <a:off x="5294313" y="3687233"/>
            <a:ext cx="3579812" cy="1876425"/>
          </a:xfrm>
          <a:prstGeom prst="rect">
            <a:avLst/>
          </a:prstGeom>
          <a:noFill/>
          <a:ln w="9525">
            <a:noFill/>
            <a:miter lim="800000"/>
            <a:headEnd/>
            <a:tailEnd/>
          </a:ln>
        </p:spPr>
      </p:pic>
      <p:sp>
        <p:nvSpPr>
          <p:cNvPr id="5" name="Content Placeholder 2"/>
          <p:cNvSpPr txBox="1">
            <a:spLocks/>
          </p:cNvSpPr>
          <p:nvPr/>
        </p:nvSpPr>
        <p:spPr>
          <a:xfrm>
            <a:off x="369888" y="1196446"/>
            <a:ext cx="4105275" cy="2449512"/>
          </a:xfrm>
          <a:prstGeom prst="rect">
            <a:avLst/>
          </a:prstGeom>
          <a:solidFill>
            <a:schemeClr val="bg1"/>
          </a:solidFill>
        </p:spPr>
        <p:txBody>
          <a:bodyPr/>
          <a:lstStyle/>
          <a:p>
            <a:pPr marL="342900" indent="-342900" fontAlgn="auto">
              <a:spcBef>
                <a:spcPct val="20000"/>
              </a:spcBef>
              <a:spcAft>
                <a:spcPts val="0"/>
              </a:spcAft>
              <a:buFont typeface="Arial" pitchFamily="34" charset="0"/>
              <a:buChar char="•"/>
              <a:defRPr/>
            </a:pPr>
            <a:r>
              <a:rPr lang="en-US" sz="1600" dirty="0">
                <a:latin typeface="+mn-lt"/>
              </a:rPr>
              <a:t>6 clips, each with 7 qualities:</a:t>
            </a:r>
          </a:p>
          <a:p>
            <a:pPr marL="971550" lvl="1" indent="-514350" fontAlgn="auto">
              <a:spcBef>
                <a:spcPct val="20000"/>
              </a:spcBef>
              <a:spcAft>
                <a:spcPts val="0"/>
              </a:spcAft>
              <a:buFont typeface="+mj-lt"/>
              <a:buAutoNum type="arabicParenR"/>
              <a:defRPr/>
            </a:pPr>
            <a:r>
              <a:rPr lang="en-US" sz="1600" dirty="0">
                <a:latin typeface="+mn-lt"/>
              </a:rPr>
              <a:t>720p</a:t>
            </a:r>
          </a:p>
          <a:p>
            <a:pPr marL="971550" lvl="1" indent="-514350" fontAlgn="auto">
              <a:spcBef>
                <a:spcPct val="20000"/>
              </a:spcBef>
              <a:spcAft>
                <a:spcPts val="0"/>
              </a:spcAft>
              <a:buFont typeface="+mj-lt"/>
              <a:buAutoNum type="arabicParenR"/>
              <a:defRPr/>
            </a:pPr>
            <a:r>
              <a:rPr lang="en-US" sz="1600" dirty="0">
                <a:latin typeface="+mn-lt"/>
              </a:rPr>
              <a:t>480p</a:t>
            </a:r>
          </a:p>
          <a:p>
            <a:pPr marL="971550" lvl="1" indent="-514350" fontAlgn="auto">
              <a:spcBef>
                <a:spcPct val="20000"/>
              </a:spcBef>
              <a:spcAft>
                <a:spcPts val="0"/>
              </a:spcAft>
              <a:buFont typeface="+mj-lt"/>
              <a:buAutoNum type="arabicParenR"/>
              <a:defRPr/>
            </a:pPr>
            <a:r>
              <a:rPr lang="en-US" sz="1600" dirty="0">
                <a:latin typeface="+mn-lt"/>
              </a:rPr>
              <a:t>360p</a:t>
            </a:r>
          </a:p>
          <a:p>
            <a:pPr marL="971550" lvl="1" indent="-514350" fontAlgn="auto">
              <a:spcBef>
                <a:spcPct val="20000"/>
              </a:spcBef>
              <a:spcAft>
                <a:spcPts val="0"/>
              </a:spcAft>
              <a:buFont typeface="+mj-lt"/>
              <a:buAutoNum type="arabicParenR"/>
              <a:defRPr/>
            </a:pPr>
            <a:r>
              <a:rPr lang="en-US" sz="1600" dirty="0">
                <a:latin typeface="+mn-lt"/>
              </a:rPr>
              <a:t>240p</a:t>
            </a:r>
          </a:p>
          <a:p>
            <a:pPr marL="971550" lvl="1" indent="-514350" fontAlgn="auto">
              <a:spcBef>
                <a:spcPct val="20000"/>
              </a:spcBef>
              <a:spcAft>
                <a:spcPts val="0"/>
              </a:spcAft>
              <a:buFont typeface="+mj-lt"/>
              <a:buAutoNum type="arabicParenR"/>
              <a:defRPr/>
            </a:pPr>
            <a:r>
              <a:rPr lang="en-US" sz="1600" dirty="0">
                <a:latin typeface="+mn-lt"/>
              </a:rPr>
              <a:t>VQM threshold = 0.11</a:t>
            </a:r>
          </a:p>
          <a:p>
            <a:pPr marL="971550" lvl="1" indent="-514350" fontAlgn="auto">
              <a:spcBef>
                <a:spcPct val="20000"/>
              </a:spcBef>
              <a:spcAft>
                <a:spcPts val="0"/>
              </a:spcAft>
              <a:buFont typeface="+mj-lt"/>
              <a:buAutoNum type="arabicParenR"/>
              <a:defRPr/>
            </a:pPr>
            <a:r>
              <a:rPr lang="en-US" sz="1600" dirty="0">
                <a:latin typeface="+mn-lt"/>
              </a:rPr>
              <a:t>VQM threshold = 0.21</a:t>
            </a:r>
          </a:p>
          <a:p>
            <a:pPr marL="971550" lvl="1" indent="-514350" fontAlgn="auto">
              <a:spcBef>
                <a:spcPct val="20000"/>
              </a:spcBef>
              <a:spcAft>
                <a:spcPts val="0"/>
              </a:spcAft>
              <a:buFont typeface="+mj-lt"/>
              <a:buAutoNum type="arabicParenR"/>
              <a:defRPr/>
            </a:pPr>
            <a:r>
              <a:rPr lang="en-US" sz="1600" dirty="0">
                <a:latin typeface="+mn-lt"/>
              </a:rPr>
              <a:t>VQM threshold = 0.31</a:t>
            </a:r>
          </a:p>
          <a:p>
            <a:pPr marL="571500" indent="-514350" fontAlgn="auto">
              <a:spcBef>
                <a:spcPct val="20000"/>
              </a:spcBef>
              <a:spcAft>
                <a:spcPts val="0"/>
              </a:spcAft>
              <a:buFont typeface="Arial" pitchFamily="34" charset="0"/>
              <a:buNone/>
              <a:defRPr/>
            </a:pPr>
            <a:endParaRPr lang="en-US" sz="2600" dirty="0">
              <a:latin typeface="+mn-lt"/>
            </a:endParaRPr>
          </a:p>
        </p:txBody>
      </p:sp>
      <p:pic>
        <p:nvPicPr>
          <p:cNvPr id="6" name="Picture 5" descr="Samsung_1.png"/>
          <p:cNvPicPr>
            <a:picLocks noChangeAspect="1"/>
          </p:cNvPicPr>
          <p:nvPr/>
        </p:nvPicPr>
        <p:blipFill>
          <a:blip r:embed="rId3" cstate="print"/>
          <a:srcRect/>
          <a:stretch>
            <a:fillRect/>
          </a:stretch>
        </p:blipFill>
        <p:spPr bwMode="auto">
          <a:xfrm>
            <a:off x="3987800" y="1277408"/>
            <a:ext cx="1030288" cy="641350"/>
          </a:xfrm>
          <a:prstGeom prst="rect">
            <a:avLst/>
          </a:prstGeom>
          <a:noFill/>
          <a:ln w="9525">
            <a:noFill/>
            <a:miter lim="800000"/>
            <a:headEnd/>
            <a:tailEnd/>
          </a:ln>
        </p:spPr>
      </p:pic>
      <p:cxnSp>
        <p:nvCxnSpPr>
          <p:cNvPr id="7" name="Straight Arrow Connector 6"/>
          <p:cNvCxnSpPr/>
          <p:nvPr/>
        </p:nvCxnSpPr>
        <p:spPr>
          <a:xfrm flipH="1" flipV="1">
            <a:off x="2108200" y="1642533"/>
            <a:ext cx="1785938" cy="79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Picture2.png"/>
          <p:cNvPicPr>
            <a:picLocks noChangeAspect="1"/>
          </p:cNvPicPr>
          <p:nvPr/>
        </p:nvPicPr>
        <p:blipFill>
          <a:blip r:embed="rId4" cstate="print"/>
          <a:srcRect/>
          <a:stretch>
            <a:fillRect/>
          </a:stretch>
        </p:blipFill>
        <p:spPr bwMode="auto">
          <a:xfrm>
            <a:off x="533400" y="3598333"/>
            <a:ext cx="4076700" cy="2381250"/>
          </a:xfrm>
          <a:prstGeom prst="rect">
            <a:avLst/>
          </a:prstGeom>
          <a:noFill/>
          <a:ln w="9525">
            <a:noFill/>
            <a:miter lim="800000"/>
            <a:headEnd/>
            <a:tailEnd/>
          </a:ln>
        </p:spPr>
      </p:pic>
      <p:pic>
        <p:nvPicPr>
          <p:cNvPr id="9" name="Picture 17" descr="Test.png"/>
          <p:cNvPicPr>
            <a:picLocks noChangeAspect="1"/>
          </p:cNvPicPr>
          <p:nvPr/>
        </p:nvPicPr>
        <p:blipFill>
          <a:blip r:embed="rId5" cstate="print"/>
          <a:srcRect/>
          <a:stretch>
            <a:fillRect/>
          </a:stretch>
        </p:blipFill>
        <p:spPr bwMode="auto">
          <a:xfrm>
            <a:off x="5057775" y="1977496"/>
            <a:ext cx="4086225" cy="1743075"/>
          </a:xfrm>
          <a:prstGeom prst="rect">
            <a:avLst/>
          </a:prstGeom>
          <a:noFill/>
          <a:ln w="9525">
            <a:noFill/>
            <a:miter lim="800000"/>
            <a:headEnd/>
            <a:tailEnd/>
          </a:ln>
        </p:spPr>
      </p:pic>
      <p:cxnSp>
        <p:nvCxnSpPr>
          <p:cNvPr id="10" name="Straight Arrow Connector 9"/>
          <p:cNvCxnSpPr/>
          <p:nvPr/>
        </p:nvCxnSpPr>
        <p:spPr>
          <a:xfrm>
            <a:off x="2195513" y="1672696"/>
            <a:ext cx="3506787" cy="26574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23"/>
          <p:cNvSpPr txBox="1">
            <a:spLocks noChangeArrowheads="1"/>
          </p:cNvSpPr>
          <p:nvPr/>
        </p:nvSpPr>
        <p:spPr bwMode="auto">
          <a:xfrm>
            <a:off x="4641850" y="5504921"/>
            <a:ext cx="3863975" cy="461962"/>
          </a:xfrm>
          <a:prstGeom prst="rect">
            <a:avLst/>
          </a:prstGeom>
          <a:noFill/>
          <a:ln w="9525">
            <a:noFill/>
            <a:miter lim="800000"/>
            <a:headEnd/>
            <a:tailEnd/>
          </a:ln>
        </p:spPr>
        <p:txBody>
          <a:bodyPr>
            <a:spAutoFit/>
          </a:bodyPr>
          <a:lstStyle/>
          <a:p>
            <a:r>
              <a:rPr lang="en-US" sz="1200" dirty="0"/>
              <a:t>Test:   32 people, 20-33 years old, 87.5% men, </a:t>
            </a:r>
          </a:p>
          <a:p>
            <a:r>
              <a:rPr lang="en-US" sz="1200" dirty="0"/>
              <a:t>           50% had contact lenses or glasses</a:t>
            </a:r>
            <a:endParaRPr lang="sv-SE" sz="1200" dirty="0"/>
          </a:p>
        </p:txBody>
      </p:sp>
      <p:sp>
        <p:nvSpPr>
          <p:cNvPr id="12" name="Content Placeholder 3"/>
          <p:cNvSpPr txBox="1">
            <a:spLocks/>
          </p:cNvSpPr>
          <p:nvPr/>
        </p:nvSpPr>
        <p:spPr>
          <a:xfrm>
            <a:off x="5346700" y="1289580"/>
            <a:ext cx="3797300" cy="560387"/>
          </a:xfrm>
          <a:prstGeom prst="rect">
            <a:avLst/>
          </a:prstGeom>
        </p:spPr>
        <p:txBody>
          <a:bodyPr/>
          <a:lstStyle/>
          <a:p>
            <a:pPr marL="342900" indent="-342900" fontAlgn="auto">
              <a:spcBef>
                <a:spcPct val="20000"/>
              </a:spcBef>
              <a:spcAft>
                <a:spcPts val="0"/>
              </a:spcAft>
              <a:defRPr/>
            </a:pPr>
            <a:r>
              <a:rPr lang="en-US" sz="1600" dirty="0">
                <a:latin typeface="+mn-lt"/>
              </a:rPr>
              <a:t>Double Stimulus Impairment Scale (DSIS) method</a:t>
            </a:r>
            <a:endParaRPr lang="sv-SE"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optimization</a:t>
            </a:r>
            <a:endParaRPr lang="sv-SE" dirty="0"/>
          </a:p>
        </p:txBody>
      </p:sp>
      <p:graphicFrame>
        <p:nvGraphicFramePr>
          <p:cNvPr id="67586" name="Object 1"/>
          <p:cNvGraphicFramePr>
            <a:graphicFrameLocks noChangeAspect="1"/>
          </p:cNvGraphicFramePr>
          <p:nvPr/>
        </p:nvGraphicFramePr>
        <p:xfrm>
          <a:off x="1619250" y="1681316"/>
          <a:ext cx="6629400" cy="3687763"/>
        </p:xfrm>
        <a:graphic>
          <a:graphicData uri="http://schemas.openxmlformats.org/presentationml/2006/ole">
            <p:oleObj spid="_x0000_s67594" name="Visio" r:id="rId3" imgW="5418793" imgH="3005171" progId="Visio.Drawing.11">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optimization algorithm</a:t>
            </a:r>
            <a:endParaRPr lang="sv-SE" dirty="0"/>
          </a:p>
        </p:txBody>
      </p:sp>
      <p:pic>
        <p:nvPicPr>
          <p:cNvPr id="4" name="Picture 3" descr="VideoOptimizationAlgorithm.png"/>
          <p:cNvPicPr>
            <a:picLocks noChangeAspect="1"/>
          </p:cNvPicPr>
          <p:nvPr/>
        </p:nvPicPr>
        <p:blipFill>
          <a:blip r:embed="rId2" cstate="print"/>
          <a:srcRect/>
          <a:stretch>
            <a:fillRect/>
          </a:stretch>
        </p:blipFill>
        <p:spPr bwMode="auto">
          <a:xfrm>
            <a:off x="2160588" y="1548581"/>
            <a:ext cx="5915025" cy="3656012"/>
          </a:xfrm>
          <a:prstGeom prst="rect">
            <a:avLst/>
          </a:prstGeom>
          <a:noFill/>
          <a:ln w="9525">
            <a:noFill/>
            <a:miter lim="800000"/>
            <a:headEnd/>
            <a:tailEnd/>
          </a:ln>
        </p:spPr>
      </p:pic>
      <p:sp>
        <p:nvSpPr>
          <p:cNvPr id="5" name="TextBox 3"/>
          <p:cNvSpPr txBox="1">
            <a:spLocks noChangeArrowheads="1"/>
          </p:cNvSpPr>
          <p:nvPr/>
        </p:nvSpPr>
        <p:spPr bwMode="auto">
          <a:xfrm>
            <a:off x="695325" y="5247456"/>
            <a:ext cx="7935913" cy="646112"/>
          </a:xfrm>
          <a:prstGeom prst="rect">
            <a:avLst/>
          </a:prstGeom>
          <a:noFill/>
          <a:ln w="9525">
            <a:noFill/>
            <a:miter lim="800000"/>
            <a:headEnd/>
            <a:tailEnd/>
          </a:ln>
        </p:spPr>
        <p:txBody>
          <a:bodyPr>
            <a:spAutoFit/>
          </a:bodyPr>
          <a:lstStyle/>
          <a:p>
            <a:r>
              <a:rPr lang="en-US"/>
              <a:t>The quality of optimized segments will always be equal to or higher than the desired video quality, depending on available VQM scores</a:t>
            </a:r>
            <a:endParaRPr lang="sv-S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Converging optimization algorithm</a:t>
            </a:r>
            <a:endParaRPr lang="sv-SE" dirty="0"/>
          </a:p>
        </p:txBody>
      </p:sp>
      <p:pic>
        <p:nvPicPr>
          <p:cNvPr id="4" name="Picture 14" descr="Picture1.png"/>
          <p:cNvPicPr>
            <a:picLocks noChangeAspect="1"/>
          </p:cNvPicPr>
          <p:nvPr/>
        </p:nvPicPr>
        <p:blipFill>
          <a:blip r:embed="rId2" cstate="print"/>
          <a:srcRect/>
          <a:stretch>
            <a:fillRect/>
          </a:stretch>
        </p:blipFill>
        <p:spPr bwMode="auto">
          <a:xfrm>
            <a:off x="1851025" y="1298575"/>
            <a:ext cx="6290085" cy="4647754"/>
          </a:xfrm>
          <a:prstGeom prst="rect">
            <a:avLst/>
          </a:prstGeom>
          <a:noFill/>
          <a:ln w="9525">
            <a:noFill/>
            <a:miter lim="800000"/>
            <a:headEnd/>
            <a:tailEnd/>
          </a:ln>
        </p:spPr>
      </p:pic>
      <p:sp>
        <p:nvSpPr>
          <p:cNvPr id="5" name="TextBox 15"/>
          <p:cNvSpPr txBox="1">
            <a:spLocks noChangeArrowheads="1"/>
          </p:cNvSpPr>
          <p:nvPr/>
        </p:nvSpPr>
        <p:spPr bwMode="auto">
          <a:xfrm>
            <a:off x="0" y="5060951"/>
            <a:ext cx="2325688" cy="646112"/>
          </a:xfrm>
          <a:prstGeom prst="rect">
            <a:avLst/>
          </a:prstGeom>
          <a:noFill/>
          <a:ln w="9525">
            <a:noFill/>
            <a:miter lim="800000"/>
            <a:headEnd/>
            <a:tailEnd/>
          </a:ln>
        </p:spPr>
        <p:txBody>
          <a:bodyPr wrap="none">
            <a:spAutoFit/>
          </a:bodyPr>
          <a:lstStyle/>
          <a:p>
            <a:r>
              <a:rPr lang="en-US" dirty="0"/>
              <a:t>Amazing Spiderman </a:t>
            </a:r>
          </a:p>
          <a:p>
            <a:r>
              <a:rPr lang="en-US" dirty="0"/>
              <a:t>10 sec long video</a:t>
            </a:r>
            <a:endParaRPr lang="sv-SE" dirty="0"/>
          </a:p>
        </p:txBody>
      </p:sp>
      <p:sp>
        <p:nvSpPr>
          <p:cNvPr id="6" name="TextBox 4"/>
          <p:cNvSpPr txBox="1">
            <a:spLocks noChangeArrowheads="1"/>
          </p:cNvSpPr>
          <p:nvPr/>
        </p:nvSpPr>
        <p:spPr bwMode="auto">
          <a:xfrm>
            <a:off x="219075" y="1279525"/>
            <a:ext cx="4224338" cy="831850"/>
          </a:xfrm>
          <a:prstGeom prst="rect">
            <a:avLst/>
          </a:prstGeom>
          <a:noFill/>
          <a:ln w="9525">
            <a:noFill/>
            <a:miter lim="800000"/>
            <a:headEnd/>
            <a:tailEnd/>
          </a:ln>
        </p:spPr>
        <p:txBody>
          <a:bodyPr>
            <a:spAutoFit/>
          </a:bodyPr>
          <a:lstStyle/>
          <a:p>
            <a:r>
              <a:rPr lang="en-US" sz="1600"/>
              <a:t>By iterating video optimization, tuning VQM threshold to previously achieved VQM score, desired quality (or closest) can be achieved!</a:t>
            </a:r>
            <a:endParaRPr lang="sv-SE" sz="1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17" y="252470"/>
            <a:ext cx="6935788" cy="668338"/>
          </a:xfrm>
        </p:spPr>
        <p:txBody>
          <a:bodyPr/>
          <a:lstStyle/>
          <a:p>
            <a:r>
              <a:rPr lang="en-US" dirty="0" smtClean="0"/>
              <a:t>MOS vs. video file sizes</a:t>
            </a:r>
            <a:endParaRPr lang="sv-SE" dirty="0"/>
          </a:p>
        </p:txBody>
      </p:sp>
      <p:sp>
        <p:nvSpPr>
          <p:cNvPr id="4" name="Content Placeholder 2"/>
          <p:cNvSpPr>
            <a:spLocks noGrp="1"/>
          </p:cNvSpPr>
          <p:nvPr>
            <p:ph idx="1"/>
          </p:nvPr>
        </p:nvSpPr>
        <p:spPr>
          <a:xfrm>
            <a:off x="1423458" y="5994400"/>
            <a:ext cx="7144809" cy="863600"/>
          </a:xfrm>
        </p:spPr>
        <p:txBody>
          <a:bodyPr>
            <a:normAutofit lnSpcReduction="10000"/>
          </a:bodyPr>
          <a:lstStyle/>
          <a:p>
            <a:r>
              <a:rPr lang="en-US" dirty="0" smtClean="0">
                <a:solidFill>
                  <a:schemeClr val="bg1"/>
                </a:solidFill>
              </a:rPr>
              <a:t>MOS given by users for fixed and optimized video clips follow logarithmic function of their file sizes. It is possible to predict bandwidth savings of a video optimized for particular MOS!</a:t>
            </a:r>
            <a:endParaRPr lang="sv-SE" dirty="0" smtClean="0">
              <a:solidFill>
                <a:schemeClr val="bg1"/>
              </a:solidFill>
            </a:endParaRPr>
          </a:p>
          <a:p>
            <a:endParaRPr lang="sv-SE" dirty="0" smtClean="0"/>
          </a:p>
        </p:txBody>
      </p:sp>
      <p:pic>
        <p:nvPicPr>
          <p:cNvPr id="5" name="Picture 4" descr="Picture4.png"/>
          <p:cNvPicPr>
            <a:picLocks noChangeAspect="1"/>
          </p:cNvPicPr>
          <p:nvPr/>
        </p:nvPicPr>
        <p:blipFill>
          <a:blip r:embed="rId2" cstate="print"/>
          <a:srcRect/>
          <a:stretch>
            <a:fillRect/>
          </a:stretch>
        </p:blipFill>
        <p:spPr bwMode="auto">
          <a:xfrm>
            <a:off x="1109133" y="1238780"/>
            <a:ext cx="3605213" cy="2355850"/>
          </a:xfrm>
          <a:prstGeom prst="rect">
            <a:avLst/>
          </a:prstGeom>
          <a:noFill/>
          <a:ln w="9525">
            <a:noFill/>
            <a:miter lim="800000"/>
            <a:headEnd/>
            <a:tailEnd/>
          </a:ln>
        </p:spPr>
      </p:pic>
      <p:pic>
        <p:nvPicPr>
          <p:cNvPr id="6" name="Picture 5" descr="Picture6.png"/>
          <p:cNvPicPr>
            <a:picLocks noChangeAspect="1"/>
          </p:cNvPicPr>
          <p:nvPr/>
        </p:nvPicPr>
        <p:blipFill>
          <a:blip r:embed="rId3" cstate="print"/>
          <a:srcRect/>
          <a:stretch>
            <a:fillRect/>
          </a:stretch>
        </p:blipFill>
        <p:spPr bwMode="auto">
          <a:xfrm>
            <a:off x="4477808" y="1238780"/>
            <a:ext cx="3781425" cy="2374900"/>
          </a:xfrm>
          <a:prstGeom prst="rect">
            <a:avLst/>
          </a:prstGeom>
          <a:noFill/>
          <a:ln w="9525">
            <a:noFill/>
            <a:miter lim="800000"/>
            <a:headEnd/>
            <a:tailEnd/>
          </a:ln>
        </p:spPr>
      </p:pic>
      <p:pic>
        <p:nvPicPr>
          <p:cNvPr id="7" name="Picture 6" descr="Picture5.png"/>
          <p:cNvPicPr>
            <a:picLocks noChangeAspect="1"/>
          </p:cNvPicPr>
          <p:nvPr/>
        </p:nvPicPr>
        <p:blipFill>
          <a:blip r:embed="rId4" cstate="print"/>
          <a:srcRect/>
          <a:stretch>
            <a:fillRect/>
          </a:stretch>
        </p:blipFill>
        <p:spPr bwMode="auto">
          <a:xfrm>
            <a:off x="1115483" y="3443817"/>
            <a:ext cx="3868738" cy="2301875"/>
          </a:xfrm>
          <a:prstGeom prst="rect">
            <a:avLst/>
          </a:prstGeom>
          <a:noFill/>
          <a:ln w="9525">
            <a:noFill/>
            <a:miter lim="800000"/>
            <a:headEnd/>
            <a:tailEnd/>
          </a:ln>
        </p:spPr>
      </p:pic>
      <p:cxnSp>
        <p:nvCxnSpPr>
          <p:cNvPr id="8" name="Straight Arrow Connector 7"/>
          <p:cNvCxnSpPr>
            <a:cxnSpLocks noChangeShapeType="1"/>
          </p:cNvCxnSpPr>
          <p:nvPr/>
        </p:nvCxnSpPr>
        <p:spPr bwMode="auto">
          <a:xfrm flipH="1" flipV="1">
            <a:off x="3733271" y="4018492"/>
            <a:ext cx="1320800" cy="246063"/>
          </a:xfrm>
          <a:prstGeom prst="straightConnector1">
            <a:avLst/>
          </a:prstGeom>
          <a:noFill/>
          <a:ln w="9525" algn="ctr">
            <a:solidFill>
              <a:schemeClr val="tx1"/>
            </a:solidFill>
            <a:round/>
            <a:headEnd/>
            <a:tailEnd type="arrow" w="med" len="med"/>
          </a:ln>
        </p:spPr>
      </p:cxnSp>
      <p:sp>
        <p:nvSpPr>
          <p:cNvPr id="9" name="TextBox 9"/>
          <p:cNvSpPr txBox="1">
            <a:spLocks noChangeArrowheads="1"/>
          </p:cNvSpPr>
          <p:nvPr/>
        </p:nvSpPr>
        <p:spPr bwMode="auto">
          <a:xfrm>
            <a:off x="5087408" y="3745442"/>
            <a:ext cx="3016250" cy="831850"/>
          </a:xfrm>
          <a:prstGeom prst="rect">
            <a:avLst/>
          </a:prstGeom>
          <a:noFill/>
          <a:ln w="9525">
            <a:noFill/>
            <a:miter lim="800000"/>
            <a:headEnd/>
            <a:tailEnd/>
          </a:ln>
        </p:spPr>
        <p:txBody>
          <a:bodyPr>
            <a:spAutoFit/>
          </a:bodyPr>
          <a:lstStyle/>
          <a:p>
            <a:r>
              <a:rPr lang="en-US" sz="1600"/>
              <a:t>Increasingly more bits needs to be spent to notice a difference in video quality!</a:t>
            </a:r>
            <a:endParaRPr lang="sv-SE" sz="1600"/>
          </a:p>
        </p:txBody>
      </p:sp>
      <p:sp>
        <p:nvSpPr>
          <p:cNvPr id="10" name="TextBox 9"/>
          <p:cNvSpPr txBox="1">
            <a:spLocks noChangeArrowheads="1"/>
          </p:cNvSpPr>
          <p:nvPr/>
        </p:nvSpPr>
        <p:spPr bwMode="auto">
          <a:xfrm>
            <a:off x="5127096" y="4670955"/>
            <a:ext cx="3124200" cy="831850"/>
          </a:xfrm>
          <a:prstGeom prst="rect">
            <a:avLst/>
          </a:prstGeom>
          <a:noFill/>
          <a:ln w="9525">
            <a:noFill/>
            <a:miter lim="800000"/>
            <a:headEnd/>
            <a:tailEnd/>
          </a:ln>
        </p:spPr>
        <p:txBody>
          <a:bodyPr>
            <a:spAutoFit/>
          </a:bodyPr>
          <a:lstStyle/>
          <a:p>
            <a:r>
              <a:rPr lang="en-US" sz="1600"/>
              <a:t>Large bandwidth gap between existing resolutions (especially largest ones)!</a:t>
            </a:r>
            <a:endParaRPr lang="sv-SE"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9" grpId="0" build="allAtOnce"/>
      <p:bldP spid="10"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size of optimized long videos (movies)</a:t>
            </a:r>
            <a:endParaRPr lang="sv-SE" dirty="0"/>
          </a:p>
        </p:txBody>
      </p:sp>
      <p:sp>
        <p:nvSpPr>
          <p:cNvPr id="4" name="Content Placeholder 2"/>
          <p:cNvSpPr>
            <a:spLocks noGrp="1"/>
          </p:cNvSpPr>
          <p:nvPr>
            <p:ph idx="1"/>
          </p:nvPr>
        </p:nvSpPr>
        <p:spPr>
          <a:xfrm>
            <a:off x="4890030" y="1236134"/>
            <a:ext cx="4033837" cy="592138"/>
          </a:xfrm>
        </p:spPr>
        <p:txBody>
          <a:bodyPr/>
          <a:lstStyle/>
          <a:p>
            <a:pPr>
              <a:buFontTx/>
              <a:buNone/>
            </a:pPr>
            <a:r>
              <a:rPr lang="en-US" sz="1800" dirty="0" smtClean="0">
                <a:latin typeface="Arial" charset="0"/>
                <a:cs typeface="Arial" charset="0"/>
              </a:rPr>
              <a:t>VQM score vs. file size before and after removing short peaks</a:t>
            </a:r>
            <a:endParaRPr lang="sv-SE" sz="1800" dirty="0" smtClean="0">
              <a:latin typeface="Arial" charset="0"/>
              <a:cs typeface="Arial" charset="0"/>
            </a:endParaRPr>
          </a:p>
        </p:txBody>
      </p:sp>
      <p:pic>
        <p:nvPicPr>
          <p:cNvPr id="5" name="Content Placeholder 3" descr="LinearInterpolation.eps"/>
          <p:cNvPicPr>
            <a:picLocks noChangeAspect="1"/>
          </p:cNvPicPr>
          <p:nvPr/>
        </p:nvPicPr>
        <p:blipFill>
          <a:blip r:embed="rId2" cstate="print"/>
          <a:srcRect/>
          <a:stretch>
            <a:fillRect/>
          </a:stretch>
        </p:blipFill>
        <p:spPr bwMode="auto">
          <a:xfrm>
            <a:off x="0" y="1774297"/>
            <a:ext cx="4867275" cy="3141662"/>
          </a:xfrm>
          <a:prstGeom prst="rect">
            <a:avLst/>
          </a:prstGeom>
          <a:noFill/>
          <a:ln w="9525">
            <a:noFill/>
            <a:miter lim="800000"/>
            <a:headEnd/>
            <a:tailEnd/>
          </a:ln>
        </p:spPr>
      </p:pic>
      <p:sp>
        <p:nvSpPr>
          <p:cNvPr id="6" name="TextBox 5"/>
          <p:cNvSpPr txBox="1">
            <a:spLocks noChangeArrowheads="1"/>
          </p:cNvSpPr>
          <p:nvPr/>
        </p:nvSpPr>
        <p:spPr bwMode="auto">
          <a:xfrm>
            <a:off x="836613" y="1358372"/>
            <a:ext cx="2832100" cy="368300"/>
          </a:xfrm>
          <a:prstGeom prst="rect">
            <a:avLst/>
          </a:prstGeom>
          <a:noFill/>
          <a:ln w="9525">
            <a:noFill/>
            <a:miter lim="800000"/>
            <a:headEnd/>
            <a:tailEnd/>
          </a:ln>
        </p:spPr>
        <p:txBody>
          <a:bodyPr wrap="none">
            <a:spAutoFit/>
          </a:bodyPr>
          <a:lstStyle/>
          <a:p>
            <a:r>
              <a:rPr lang="en-US"/>
              <a:t>Linear interpolation method</a:t>
            </a:r>
            <a:endParaRPr lang="sv-SE"/>
          </a:p>
        </p:txBody>
      </p:sp>
      <p:pic>
        <p:nvPicPr>
          <p:cNvPr id="7" name="Picture 6" descr="CombinedFig.eps"/>
          <p:cNvPicPr>
            <a:picLocks noChangeAspect="1"/>
          </p:cNvPicPr>
          <p:nvPr/>
        </p:nvPicPr>
        <p:blipFill>
          <a:blip r:embed="rId3" cstate="print"/>
          <a:srcRect/>
          <a:stretch>
            <a:fillRect/>
          </a:stretch>
        </p:blipFill>
        <p:spPr bwMode="auto">
          <a:xfrm>
            <a:off x="4606925" y="1806047"/>
            <a:ext cx="4537075" cy="3302000"/>
          </a:xfrm>
          <a:prstGeom prst="rect">
            <a:avLst/>
          </a:prstGeom>
          <a:noFill/>
          <a:ln w="9525">
            <a:noFill/>
            <a:miter lim="800000"/>
            <a:headEnd/>
            <a:tailEnd/>
          </a:ln>
        </p:spPr>
      </p:pic>
      <p:sp>
        <p:nvSpPr>
          <p:cNvPr id="8" name="TextBox 7"/>
          <p:cNvSpPr txBox="1">
            <a:spLocks noChangeArrowheads="1"/>
          </p:cNvSpPr>
          <p:nvPr/>
        </p:nvSpPr>
        <p:spPr bwMode="auto">
          <a:xfrm>
            <a:off x="5208588" y="5123922"/>
            <a:ext cx="3217862" cy="369887"/>
          </a:xfrm>
          <a:prstGeom prst="rect">
            <a:avLst/>
          </a:prstGeom>
          <a:noFill/>
          <a:ln w="9525">
            <a:noFill/>
            <a:miter lim="800000"/>
            <a:headEnd/>
            <a:tailEnd/>
          </a:ln>
        </p:spPr>
        <p:txBody>
          <a:bodyPr>
            <a:spAutoFit/>
          </a:bodyPr>
          <a:lstStyle/>
          <a:p>
            <a:r>
              <a:rPr lang="en-US"/>
              <a:t>Prediction error up to 8.6%</a:t>
            </a:r>
            <a:endParaRPr lang="sv-SE"/>
          </a:p>
        </p:txBody>
      </p:sp>
      <p:sp>
        <p:nvSpPr>
          <p:cNvPr id="9" name="TextBox 7"/>
          <p:cNvSpPr txBox="1">
            <a:spLocks noChangeArrowheads="1"/>
          </p:cNvSpPr>
          <p:nvPr/>
        </p:nvSpPr>
        <p:spPr bwMode="auto">
          <a:xfrm>
            <a:off x="436563" y="5047722"/>
            <a:ext cx="4416425" cy="647700"/>
          </a:xfrm>
          <a:prstGeom prst="rect">
            <a:avLst/>
          </a:prstGeom>
          <a:noFill/>
          <a:ln w="9525">
            <a:noFill/>
            <a:miter lim="800000"/>
            <a:headEnd/>
            <a:tailEnd/>
          </a:ln>
        </p:spPr>
        <p:txBody>
          <a:bodyPr>
            <a:spAutoFit/>
          </a:bodyPr>
          <a:lstStyle/>
          <a:p>
            <a:r>
              <a:rPr lang="en-US"/>
              <a:t>Estimating size of 15 seconds optimized movie segments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8" grpId="0"/>
      <p:bldP spid="9"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 for computing bandwidth savings</a:t>
            </a:r>
            <a:endParaRPr lang="sv-SE" dirty="0"/>
          </a:p>
        </p:txBody>
      </p:sp>
      <p:pic>
        <p:nvPicPr>
          <p:cNvPr id="4" name="Content Placeholder 3" descr="AmazingSpiderman VQM CDF.png"/>
          <p:cNvPicPr>
            <a:picLocks noChangeAspect="1"/>
          </p:cNvPicPr>
          <p:nvPr/>
        </p:nvPicPr>
        <p:blipFill>
          <a:blip r:embed="rId2" cstate="print"/>
          <a:srcRect/>
          <a:stretch>
            <a:fillRect/>
          </a:stretch>
        </p:blipFill>
        <p:spPr bwMode="auto">
          <a:xfrm>
            <a:off x="4464051" y="1336675"/>
            <a:ext cx="3732213" cy="2794000"/>
          </a:xfrm>
          <a:prstGeom prst="rect">
            <a:avLst/>
          </a:prstGeom>
          <a:noFill/>
          <a:ln w="9525">
            <a:noFill/>
            <a:miter lim="800000"/>
            <a:headEnd/>
            <a:tailEnd/>
          </a:ln>
        </p:spPr>
      </p:pic>
      <p:sp>
        <p:nvSpPr>
          <p:cNvPr id="5" name="TextBox 4"/>
          <p:cNvSpPr txBox="1">
            <a:spLocks noChangeArrowheads="1"/>
          </p:cNvSpPr>
          <p:nvPr/>
        </p:nvSpPr>
        <p:spPr bwMode="auto">
          <a:xfrm>
            <a:off x="1207559" y="1355725"/>
            <a:ext cx="3624263" cy="508000"/>
          </a:xfrm>
          <a:prstGeom prst="rect">
            <a:avLst/>
          </a:prstGeom>
          <a:noFill/>
          <a:ln w="9525">
            <a:noFill/>
            <a:miter lim="800000"/>
            <a:headEnd/>
            <a:tailEnd/>
          </a:ln>
        </p:spPr>
        <p:txBody>
          <a:bodyPr>
            <a:spAutoFit/>
          </a:bodyPr>
          <a:lstStyle/>
          <a:p>
            <a:pPr algn="ctr"/>
            <a:r>
              <a:rPr lang="en-US" sz="1400" b="1" dirty="0">
                <a:solidFill>
                  <a:srgbClr val="00B050"/>
                </a:solidFill>
              </a:rPr>
              <a:t> </a:t>
            </a:r>
            <a:r>
              <a:rPr lang="en-US" sz="1300" b="1" dirty="0">
                <a:solidFill>
                  <a:srgbClr val="00B050"/>
                </a:solidFill>
              </a:rPr>
              <a:t>For selection of reference resolution: </a:t>
            </a:r>
          </a:p>
          <a:p>
            <a:pPr algn="ctr"/>
            <a:r>
              <a:rPr lang="en-US" sz="1300" b="1" dirty="0">
                <a:solidFill>
                  <a:srgbClr val="00B050"/>
                </a:solidFill>
              </a:rPr>
              <a:t>VQM  threshold &gt;= </a:t>
            </a:r>
            <a:r>
              <a:rPr lang="en-US" sz="1300" b="1" dirty="0"/>
              <a:t>95</a:t>
            </a:r>
            <a:r>
              <a:rPr lang="en-US" sz="1300" b="1" baseline="30000" dirty="0"/>
              <a:t>th</a:t>
            </a:r>
            <a:r>
              <a:rPr lang="en-US" sz="1300" b="1" dirty="0"/>
              <a:t> percentile </a:t>
            </a:r>
            <a:endParaRPr lang="sv-SE" sz="1300" b="1" dirty="0"/>
          </a:p>
        </p:txBody>
      </p:sp>
      <p:cxnSp>
        <p:nvCxnSpPr>
          <p:cNvPr id="6" name="Straight Connector 5"/>
          <p:cNvCxnSpPr/>
          <p:nvPr/>
        </p:nvCxnSpPr>
        <p:spPr>
          <a:xfrm>
            <a:off x="4682067" y="1666876"/>
            <a:ext cx="2476500" cy="0"/>
          </a:xfrm>
          <a:prstGeom prst="line">
            <a:avLst/>
          </a:prstGeom>
          <a:ln w="349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1286933" y="4165600"/>
            <a:ext cx="7268105" cy="1761067"/>
          </a:xfrm>
        </p:spPr>
        <p:txBody>
          <a:bodyPr>
            <a:noAutofit/>
          </a:bodyPr>
          <a:lstStyle/>
          <a:p>
            <a:pPr>
              <a:buFont typeface="Arial" pitchFamily="34" charset="0"/>
              <a:buChar char="•"/>
            </a:pPr>
            <a:r>
              <a:rPr lang="en-US" sz="1700" i="1" dirty="0" smtClean="0"/>
              <a:t> Reference movie resolution </a:t>
            </a:r>
            <a:r>
              <a:rPr lang="en-US" sz="1700" dirty="0" smtClean="0"/>
              <a:t>– minimum resolution of all movie segments, whose 5% worst quality is higher than perceptual quality of </a:t>
            </a:r>
            <a:r>
              <a:rPr lang="sv-SE" sz="1700" dirty="0" smtClean="0"/>
              <a:t>optimized movie</a:t>
            </a:r>
          </a:p>
          <a:p>
            <a:pPr>
              <a:buFont typeface="Arial" pitchFamily="34" charset="0"/>
              <a:buChar char="•"/>
            </a:pPr>
            <a:r>
              <a:rPr lang="en-US" sz="1700" i="1" dirty="0" smtClean="0"/>
              <a:t> Bytes saved</a:t>
            </a:r>
            <a:r>
              <a:rPr lang="en-US" sz="1700" dirty="0" smtClean="0"/>
              <a:t> - difference between the size of movie in reference resolution and the optimized movie </a:t>
            </a:r>
            <a:r>
              <a:rPr lang="sv-SE" sz="1700" dirty="0" smtClean="0"/>
              <a:t>size</a:t>
            </a:r>
          </a:p>
          <a:p>
            <a:pPr>
              <a:buFont typeface="Arial" pitchFamily="34" charset="0"/>
              <a:buChar char="•"/>
            </a:pPr>
            <a:r>
              <a:rPr lang="en-US" sz="1700" i="1" dirty="0" smtClean="0"/>
              <a:t> Bandwidth savings </a:t>
            </a:r>
            <a:r>
              <a:rPr lang="en-US" sz="1700" dirty="0" smtClean="0"/>
              <a:t>- ratio of bytes saved by optimizing movie and movie size in reference resolution</a:t>
            </a:r>
            <a:endParaRPr lang="sv-SE" sz="1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Questions addressed in the thesis</a:t>
            </a:r>
            <a:endParaRPr lang="sv-SE" dirty="0"/>
          </a:p>
        </p:txBody>
      </p:sp>
      <p:sp>
        <p:nvSpPr>
          <p:cNvPr id="3" name="Content Placeholder 2"/>
          <p:cNvSpPr>
            <a:spLocks noGrp="1"/>
          </p:cNvSpPr>
          <p:nvPr>
            <p:ph idx="1"/>
          </p:nvPr>
        </p:nvSpPr>
        <p:spPr/>
        <p:txBody>
          <a:bodyPr>
            <a:normAutofit fontScale="77500" lnSpcReduction="20000"/>
          </a:bodyPr>
          <a:lstStyle/>
          <a:p>
            <a:pPr marL="457200" indent="-457200">
              <a:lnSpc>
                <a:spcPct val="120000"/>
              </a:lnSpc>
              <a:buFont typeface="+mj-lt"/>
              <a:buAutoNum type="arabicPeriod"/>
            </a:pPr>
            <a:r>
              <a:rPr lang="en-US" sz="2400" dirty="0" smtClean="0"/>
              <a:t>Can we optimize video content for desired constant perceptual video quality in a programmatic manner, while reducing the video file size?</a:t>
            </a:r>
            <a:endParaRPr lang="sv-SE" sz="2400" dirty="0" smtClean="0"/>
          </a:p>
          <a:p>
            <a:pPr marL="457200" lvl="0" indent="-457200">
              <a:lnSpc>
                <a:spcPct val="120000"/>
              </a:lnSpc>
              <a:buFont typeface="+mj-lt"/>
              <a:buAutoNum type="arabicPeriod"/>
            </a:pPr>
            <a:r>
              <a:rPr lang="en-US" sz="2400" dirty="0" smtClean="0"/>
              <a:t>Can streaming of an optimized video to a user’s mobile device reduce video quality degradations experienced by Dynamic Adaptive Video Streaming over HTTP (DASH), while consuming fewer bits?</a:t>
            </a:r>
          </a:p>
          <a:p>
            <a:pPr marL="457200" indent="-457200">
              <a:lnSpc>
                <a:spcPct val="120000"/>
              </a:lnSpc>
              <a:buFont typeface="+mj-lt"/>
              <a:buAutoNum type="arabicPeriod"/>
            </a:pPr>
            <a:r>
              <a:rPr lang="en-US" sz="2400" dirty="0" smtClean="0"/>
              <a:t>Can opportunistic context-aware </a:t>
            </a:r>
            <a:r>
              <a:rPr lang="en-US" sz="2400" dirty="0" err="1" smtClean="0"/>
              <a:t>prefetching</a:t>
            </a:r>
            <a:r>
              <a:rPr lang="en-US" sz="2400" dirty="0" smtClean="0"/>
              <a:t> reduce energy consumption of mobile video delivery compared to on demand download?</a:t>
            </a:r>
          </a:p>
          <a:p>
            <a:pPr marL="457200" lvl="0" indent="-457200">
              <a:lnSpc>
                <a:spcPct val="120000"/>
              </a:lnSpc>
              <a:buFont typeface="+mj-lt"/>
              <a:buAutoNum type="arabicPeriod"/>
            </a:pPr>
            <a:r>
              <a:rPr lang="en-US" sz="2400" dirty="0" smtClean="0"/>
              <a:t>How to enable applications to discover, collect, and adapt to a new context information in timely and energy-efficient manner?</a:t>
            </a:r>
            <a:endParaRPr lang="sv-SE" sz="2400" dirty="0" smtClean="0"/>
          </a:p>
          <a:p>
            <a:pPr marL="457200" lvl="0" indent="-457200">
              <a:buFont typeface="+mj-lt"/>
              <a:buAutoNum type="arabicPeriod"/>
            </a:pPr>
            <a:endParaRPr lang="sv-SE" sz="2400" dirty="0" smtClean="0"/>
          </a:p>
          <a:p>
            <a:pPr marL="457200" indent="-457200">
              <a:buFont typeface="+mj-lt"/>
              <a:buAutoNum type="arabicPeriod"/>
            </a:pPr>
            <a:endParaRPr lang="sv-SE" sz="2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52470"/>
            <a:ext cx="6935788" cy="668338"/>
          </a:xfrm>
        </p:spPr>
        <p:txBody>
          <a:bodyPr/>
          <a:lstStyle/>
          <a:p>
            <a:r>
              <a:rPr lang="en-US" dirty="0" smtClean="0"/>
              <a:t>Video optimization results</a:t>
            </a:r>
            <a:endParaRPr lang="sv-SE" dirty="0"/>
          </a:p>
        </p:txBody>
      </p:sp>
      <p:pic>
        <p:nvPicPr>
          <p:cNvPr id="4" name="Picture 4" descr="BwSavingsTable.png"/>
          <p:cNvPicPr>
            <a:picLocks noChangeAspect="1"/>
          </p:cNvPicPr>
          <p:nvPr/>
        </p:nvPicPr>
        <p:blipFill>
          <a:blip r:embed="rId2" cstate="print"/>
          <a:srcRect/>
          <a:stretch>
            <a:fillRect/>
          </a:stretch>
        </p:blipFill>
        <p:spPr bwMode="auto">
          <a:xfrm>
            <a:off x="0" y="4456641"/>
            <a:ext cx="9167813" cy="2130425"/>
          </a:xfrm>
          <a:prstGeom prst="rect">
            <a:avLst/>
          </a:prstGeom>
          <a:noFill/>
          <a:ln w="9525">
            <a:noFill/>
            <a:miter lim="800000"/>
            <a:headEnd/>
            <a:tailEnd/>
          </a:ln>
        </p:spPr>
      </p:pic>
      <p:sp>
        <p:nvSpPr>
          <p:cNvPr id="5" name="TextBox 4"/>
          <p:cNvSpPr txBox="1">
            <a:spLocks noChangeArrowheads="1"/>
          </p:cNvSpPr>
          <p:nvPr/>
        </p:nvSpPr>
        <p:spPr bwMode="auto">
          <a:xfrm>
            <a:off x="0" y="1811338"/>
            <a:ext cx="2759075" cy="2185987"/>
          </a:xfrm>
          <a:prstGeom prst="rect">
            <a:avLst/>
          </a:prstGeom>
          <a:solidFill>
            <a:schemeClr val="bg1"/>
          </a:solidFill>
          <a:ln w="9525">
            <a:noFill/>
            <a:miter lim="800000"/>
            <a:headEnd/>
            <a:tailEnd/>
          </a:ln>
        </p:spPr>
        <p:txBody>
          <a:bodyPr>
            <a:spAutoFit/>
          </a:bodyPr>
          <a:lstStyle/>
          <a:p>
            <a:r>
              <a:rPr lang="en-US" sz="1600" b="1" dirty="0">
                <a:solidFill>
                  <a:srgbClr val="FF0000"/>
                </a:solidFill>
              </a:rPr>
              <a:t>Results:</a:t>
            </a:r>
          </a:p>
          <a:p>
            <a:r>
              <a:rPr lang="en-US" sz="1500" dirty="0"/>
              <a:t>Macro optimization:</a:t>
            </a:r>
          </a:p>
          <a:p>
            <a:r>
              <a:rPr lang="en-US" sz="1500" dirty="0"/>
              <a:t>Up to </a:t>
            </a:r>
            <a:r>
              <a:rPr lang="en-US" sz="1500" b="1" dirty="0"/>
              <a:t>50%</a:t>
            </a:r>
            <a:r>
              <a:rPr lang="en-US" sz="1500" dirty="0"/>
              <a:t> savings MOS = 4.5</a:t>
            </a:r>
          </a:p>
          <a:p>
            <a:r>
              <a:rPr lang="en-US" sz="1500" dirty="0"/>
              <a:t>Up to </a:t>
            </a:r>
            <a:r>
              <a:rPr lang="en-US" sz="1500" b="1" dirty="0"/>
              <a:t>60%</a:t>
            </a:r>
            <a:r>
              <a:rPr lang="en-US" sz="1500" dirty="0"/>
              <a:t> savings MOS = 4</a:t>
            </a:r>
          </a:p>
          <a:p>
            <a:endParaRPr lang="en-US" sz="1500" dirty="0"/>
          </a:p>
          <a:p>
            <a:r>
              <a:rPr lang="en-US" sz="1500" dirty="0"/>
              <a:t>Micro optimization:</a:t>
            </a:r>
          </a:p>
          <a:p>
            <a:r>
              <a:rPr lang="en-US" sz="1500" dirty="0"/>
              <a:t>Additional </a:t>
            </a:r>
            <a:r>
              <a:rPr lang="en-US" sz="1500" b="1" dirty="0"/>
              <a:t>10%</a:t>
            </a:r>
            <a:r>
              <a:rPr lang="en-US" sz="1500" dirty="0"/>
              <a:t> savings</a:t>
            </a:r>
          </a:p>
          <a:p>
            <a:r>
              <a:rPr lang="en-US" sz="1500" b="1" dirty="0"/>
              <a:t>3 GB </a:t>
            </a:r>
            <a:r>
              <a:rPr lang="en-US" sz="1500" dirty="0"/>
              <a:t>for MOS = 4.5</a:t>
            </a:r>
          </a:p>
          <a:p>
            <a:r>
              <a:rPr lang="en-US" sz="1500" b="1" dirty="0"/>
              <a:t>1.8 GB </a:t>
            </a:r>
            <a:r>
              <a:rPr lang="en-US" sz="1500" dirty="0"/>
              <a:t>for MOS = 4</a:t>
            </a:r>
          </a:p>
        </p:txBody>
      </p:sp>
      <p:pic>
        <p:nvPicPr>
          <p:cNvPr id="6" name="Content Placeholder 3" descr="AmazingSpiderman_Combined.png"/>
          <p:cNvPicPr>
            <a:picLocks noGrp="1" noChangeAspect="1"/>
          </p:cNvPicPr>
          <p:nvPr>
            <p:ph idx="1"/>
          </p:nvPr>
        </p:nvPicPr>
        <p:blipFill>
          <a:blip r:embed="rId3" cstate="print"/>
          <a:srcRect/>
          <a:stretch>
            <a:fillRect/>
          </a:stretch>
        </p:blipFill>
        <p:spPr>
          <a:xfrm>
            <a:off x="2719387" y="1136650"/>
            <a:ext cx="6400800" cy="32099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Tailoring video optimization to individual user perception</a:t>
            </a:r>
            <a:endParaRPr lang="sv-SE" sz="2400" dirty="0"/>
          </a:p>
        </p:txBody>
      </p:sp>
      <p:sp>
        <p:nvSpPr>
          <p:cNvPr id="4" name="TextBox 20"/>
          <p:cNvSpPr txBox="1">
            <a:spLocks noChangeArrowheads="1"/>
          </p:cNvSpPr>
          <p:nvPr/>
        </p:nvSpPr>
        <p:spPr bwMode="auto">
          <a:xfrm>
            <a:off x="0" y="2605088"/>
            <a:ext cx="1535113" cy="1200150"/>
          </a:xfrm>
          <a:prstGeom prst="rect">
            <a:avLst/>
          </a:prstGeom>
          <a:solidFill>
            <a:schemeClr val="bg1"/>
          </a:solidFill>
          <a:ln w="9525">
            <a:noFill/>
            <a:miter lim="800000"/>
            <a:headEnd/>
            <a:tailEnd/>
          </a:ln>
        </p:spPr>
        <p:txBody>
          <a:bodyPr>
            <a:spAutoFit/>
          </a:bodyPr>
          <a:lstStyle/>
          <a:p>
            <a:r>
              <a:rPr lang="en-US"/>
              <a:t>Based on individual user’s votes</a:t>
            </a:r>
          </a:p>
          <a:p>
            <a:endParaRPr lang="sv-SE"/>
          </a:p>
        </p:txBody>
      </p:sp>
      <p:sp>
        <p:nvSpPr>
          <p:cNvPr id="5" name="TextBox 22"/>
          <p:cNvSpPr txBox="1">
            <a:spLocks noChangeArrowheads="1"/>
          </p:cNvSpPr>
          <p:nvPr/>
        </p:nvSpPr>
        <p:spPr bwMode="auto">
          <a:xfrm>
            <a:off x="5214938" y="1274763"/>
            <a:ext cx="1960562" cy="646112"/>
          </a:xfrm>
          <a:prstGeom prst="rect">
            <a:avLst/>
          </a:prstGeom>
          <a:noFill/>
          <a:ln w="9525">
            <a:noFill/>
            <a:miter lim="800000"/>
            <a:headEnd/>
            <a:tailEnd/>
          </a:ln>
        </p:spPr>
        <p:txBody>
          <a:bodyPr>
            <a:spAutoFit/>
          </a:bodyPr>
          <a:lstStyle/>
          <a:p>
            <a:r>
              <a:rPr lang="en-US"/>
              <a:t>Based on scores of all users</a:t>
            </a:r>
            <a:endParaRPr lang="sv-SE"/>
          </a:p>
        </p:txBody>
      </p:sp>
      <p:pic>
        <p:nvPicPr>
          <p:cNvPr id="6" name="Picture 5" descr="ExtraBytes.png"/>
          <p:cNvPicPr>
            <a:picLocks noChangeAspect="1"/>
          </p:cNvPicPr>
          <p:nvPr/>
        </p:nvPicPr>
        <p:blipFill>
          <a:blip r:embed="rId2" cstate="print"/>
          <a:srcRect/>
          <a:stretch>
            <a:fillRect/>
          </a:stretch>
        </p:blipFill>
        <p:spPr bwMode="auto">
          <a:xfrm>
            <a:off x="5021263" y="3814763"/>
            <a:ext cx="4122737" cy="3043237"/>
          </a:xfrm>
          <a:prstGeom prst="rect">
            <a:avLst/>
          </a:prstGeom>
          <a:noFill/>
          <a:ln w="9525">
            <a:noFill/>
            <a:miter lim="800000"/>
            <a:headEnd/>
            <a:tailEnd/>
          </a:ln>
        </p:spPr>
      </p:pic>
      <p:pic>
        <p:nvPicPr>
          <p:cNvPr id="7" name="Picture 7" descr="ExtraMOS.png"/>
          <p:cNvPicPr>
            <a:picLocks noChangeAspect="1"/>
          </p:cNvPicPr>
          <p:nvPr/>
        </p:nvPicPr>
        <p:blipFill>
          <a:blip r:embed="rId3" cstate="print"/>
          <a:srcRect/>
          <a:stretch>
            <a:fillRect/>
          </a:stretch>
        </p:blipFill>
        <p:spPr bwMode="auto">
          <a:xfrm>
            <a:off x="231775" y="3787775"/>
            <a:ext cx="4154488" cy="3070225"/>
          </a:xfrm>
          <a:prstGeom prst="rect">
            <a:avLst/>
          </a:prstGeom>
          <a:noFill/>
          <a:ln w="9525">
            <a:noFill/>
            <a:miter lim="800000"/>
            <a:headEnd/>
            <a:tailEnd/>
          </a:ln>
        </p:spPr>
      </p:pic>
      <p:pic>
        <p:nvPicPr>
          <p:cNvPr id="8" name="Picture 26" descr="IndividualRegressionCurves.png"/>
          <p:cNvPicPr>
            <a:picLocks noChangeAspect="1"/>
          </p:cNvPicPr>
          <p:nvPr/>
        </p:nvPicPr>
        <p:blipFill>
          <a:blip r:embed="rId4" cstate="print"/>
          <a:srcRect/>
          <a:stretch>
            <a:fillRect/>
          </a:stretch>
        </p:blipFill>
        <p:spPr bwMode="auto">
          <a:xfrm>
            <a:off x="1612900" y="1119188"/>
            <a:ext cx="3573463" cy="2832100"/>
          </a:xfrm>
          <a:prstGeom prst="rect">
            <a:avLst/>
          </a:prstGeom>
          <a:noFill/>
          <a:ln w="9525">
            <a:noFill/>
            <a:miter lim="800000"/>
            <a:headEnd/>
            <a:tailEnd/>
          </a:ln>
        </p:spPr>
      </p:pic>
      <p:cxnSp>
        <p:nvCxnSpPr>
          <p:cNvPr id="9" name="Straight Arrow Connector 8"/>
          <p:cNvCxnSpPr/>
          <p:nvPr/>
        </p:nvCxnSpPr>
        <p:spPr>
          <a:xfrm flipH="1">
            <a:off x="3941763" y="1674813"/>
            <a:ext cx="1304925" cy="887412"/>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08088" y="2543175"/>
            <a:ext cx="1509712" cy="463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3502025" y="4337050"/>
            <a:ext cx="1974850" cy="400050"/>
          </a:xfrm>
          <a:prstGeom prst="rect">
            <a:avLst/>
          </a:prstGeom>
          <a:noFill/>
          <a:ln w="9525">
            <a:noFill/>
            <a:miter lim="800000"/>
            <a:headEnd/>
            <a:tailEnd/>
          </a:ln>
        </p:spPr>
        <p:txBody>
          <a:bodyPr>
            <a:spAutoFit/>
          </a:bodyPr>
          <a:lstStyle/>
          <a:p>
            <a:r>
              <a:rPr lang="en-US" sz="2000" b="1"/>
              <a:t>Fixed MOS = 4</a:t>
            </a:r>
            <a:endParaRPr lang="sv-SE" sz="2000" b="1"/>
          </a:p>
        </p:txBody>
      </p:sp>
      <p:sp>
        <p:nvSpPr>
          <p:cNvPr id="12" name="TextBox 11"/>
          <p:cNvSpPr txBox="1">
            <a:spLocks noChangeArrowheads="1"/>
          </p:cNvSpPr>
          <p:nvPr/>
        </p:nvSpPr>
        <p:spPr bwMode="auto">
          <a:xfrm>
            <a:off x="5108575" y="2108200"/>
            <a:ext cx="3771900" cy="307975"/>
          </a:xfrm>
          <a:prstGeom prst="rect">
            <a:avLst/>
          </a:prstGeom>
          <a:noFill/>
          <a:ln w="9525">
            <a:noFill/>
            <a:miter lim="800000"/>
            <a:headEnd/>
            <a:tailEnd/>
          </a:ln>
        </p:spPr>
        <p:txBody>
          <a:bodyPr>
            <a:spAutoFit/>
          </a:bodyPr>
          <a:lstStyle/>
          <a:p>
            <a:r>
              <a:rPr lang="en-US" sz="1400"/>
              <a:t>  ExtraMOS = </a:t>
            </a:r>
            <a:r>
              <a:rPr lang="sv-SE" sz="1400"/>
              <a:t>fixedMOS – SOS</a:t>
            </a:r>
          </a:p>
        </p:txBody>
      </p:sp>
      <p:sp>
        <p:nvSpPr>
          <p:cNvPr id="13" name="TextBox 12"/>
          <p:cNvSpPr txBox="1">
            <a:spLocks noChangeArrowheads="1"/>
          </p:cNvSpPr>
          <p:nvPr/>
        </p:nvSpPr>
        <p:spPr bwMode="auto">
          <a:xfrm>
            <a:off x="5160963" y="2482850"/>
            <a:ext cx="3983037" cy="1384300"/>
          </a:xfrm>
          <a:prstGeom prst="rect">
            <a:avLst/>
          </a:prstGeom>
          <a:noFill/>
          <a:ln w="9525">
            <a:noFill/>
            <a:miter lim="800000"/>
            <a:headEnd/>
            <a:tailEnd/>
          </a:ln>
        </p:spPr>
        <p:txBody>
          <a:bodyPr>
            <a:spAutoFit/>
          </a:bodyPr>
          <a:lstStyle/>
          <a:p>
            <a:r>
              <a:rPr lang="sv-SE" sz="1400"/>
              <a:t>ExtraBytes=  userVideoSize –      	               populationVideoSize</a:t>
            </a:r>
          </a:p>
          <a:p>
            <a:endParaRPr lang="sv-SE" sz="1400"/>
          </a:p>
          <a:p>
            <a:r>
              <a:rPr lang="en-US" sz="1400" b="1"/>
              <a:t>Total extra bytes = SUM(ExtraBytes)</a:t>
            </a:r>
          </a:p>
          <a:p>
            <a:r>
              <a:rPr lang="en-US" sz="1400" b="1"/>
              <a:t>                       = 2.97 GB with extreme user</a:t>
            </a:r>
          </a:p>
          <a:p>
            <a:r>
              <a:rPr lang="en-US" sz="1400" b="1"/>
              <a:t>                       = -140 MB without extreme user</a:t>
            </a:r>
            <a:endParaRPr lang="sv-SE" sz="1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Predicted average data rate distances</a:t>
            </a:r>
            <a:endParaRPr lang="sv-SE" dirty="0"/>
          </a:p>
        </p:txBody>
      </p:sp>
      <p:sp>
        <p:nvSpPr>
          <p:cNvPr id="3" name="Content Placeholder 2"/>
          <p:cNvSpPr>
            <a:spLocks noGrp="1"/>
          </p:cNvSpPr>
          <p:nvPr>
            <p:ph idx="1"/>
          </p:nvPr>
        </p:nvSpPr>
        <p:spPr>
          <a:xfrm>
            <a:off x="1619250" y="4148667"/>
            <a:ext cx="6935788" cy="1828800"/>
          </a:xfrm>
        </p:spPr>
        <p:txBody>
          <a:bodyPr>
            <a:normAutofit fontScale="70000" lnSpcReduction="20000"/>
          </a:bodyPr>
          <a:lstStyle/>
          <a:p>
            <a:pPr>
              <a:lnSpc>
                <a:spcPct val="120000"/>
              </a:lnSpc>
              <a:buFont typeface="Arial" charset="0"/>
              <a:buChar char="•"/>
            </a:pPr>
            <a:r>
              <a:rPr lang="en-US" sz="2300" dirty="0" smtClean="0"/>
              <a:t> Using the average data rate of previous 4 minutes, we predicted average  data rate of the next 4 minutes of data rate trace</a:t>
            </a:r>
          </a:p>
          <a:p>
            <a:pPr>
              <a:lnSpc>
                <a:spcPct val="120000"/>
              </a:lnSpc>
              <a:buFont typeface="Arial" charset="0"/>
              <a:buChar char="•"/>
            </a:pPr>
            <a:r>
              <a:rPr lang="en-US" sz="2300" dirty="0" smtClean="0"/>
              <a:t> computing distances between the predicted and actual average data rate</a:t>
            </a:r>
          </a:p>
          <a:p>
            <a:pPr>
              <a:lnSpc>
                <a:spcPct val="120000"/>
              </a:lnSpc>
            </a:pPr>
            <a:r>
              <a:rPr lang="sv-SE" sz="2300" dirty="0" smtClean="0"/>
              <a:t>throughout the entire trace</a:t>
            </a:r>
          </a:p>
          <a:p>
            <a:pPr>
              <a:lnSpc>
                <a:spcPct val="120000"/>
              </a:lnSpc>
              <a:buFont typeface="Arial" charset="0"/>
              <a:buChar char="•"/>
            </a:pPr>
            <a:r>
              <a:rPr lang="en-US" sz="2300" dirty="0" smtClean="0"/>
              <a:t> </a:t>
            </a:r>
            <a:r>
              <a:rPr lang="sv-SE" sz="2300" dirty="0" smtClean="0"/>
              <a:t>90th percentile </a:t>
            </a:r>
            <a:r>
              <a:rPr lang="en-US" sz="2300" dirty="0" smtClean="0"/>
              <a:t>of predicted average data rates lie in the range of average</a:t>
            </a:r>
          </a:p>
          <a:p>
            <a:pPr>
              <a:lnSpc>
                <a:spcPct val="120000"/>
              </a:lnSpc>
            </a:pPr>
            <a:r>
              <a:rPr lang="en-US" sz="2300" dirty="0" smtClean="0"/>
              <a:t>data rate ±100 </a:t>
            </a:r>
            <a:r>
              <a:rPr lang="en-US" sz="2300" dirty="0" err="1" smtClean="0"/>
              <a:t>kBytes</a:t>
            </a:r>
            <a:r>
              <a:rPr lang="en-US" sz="2300" dirty="0" smtClean="0"/>
              <a:t>/s (between 5th and 95th percentile)</a:t>
            </a:r>
            <a:endParaRPr lang="sv-SE" sz="2300" dirty="0" smtClean="0"/>
          </a:p>
          <a:p>
            <a:endParaRPr lang="sv-SE" dirty="0"/>
          </a:p>
        </p:txBody>
      </p:sp>
      <p:pic>
        <p:nvPicPr>
          <p:cNvPr id="4" name="Content Placeholder 3" descr="PredictedDataRateDistances_Joined2.png"/>
          <p:cNvPicPr>
            <a:picLocks noChangeAspect="1"/>
          </p:cNvPicPr>
          <p:nvPr/>
        </p:nvPicPr>
        <p:blipFill>
          <a:blip r:embed="rId2" cstate="print"/>
          <a:srcRect/>
          <a:stretch>
            <a:fillRect/>
          </a:stretch>
        </p:blipFill>
        <p:spPr>
          <a:xfrm>
            <a:off x="1636183" y="1422930"/>
            <a:ext cx="7045325" cy="242887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video optimization</a:t>
            </a:r>
            <a:endParaRPr lang="sv-SE" dirty="0"/>
          </a:p>
        </p:txBody>
      </p:sp>
      <p:sp>
        <p:nvSpPr>
          <p:cNvPr id="4" name="Content Placeholder 2"/>
          <p:cNvSpPr>
            <a:spLocks noGrp="1"/>
          </p:cNvSpPr>
          <p:nvPr>
            <p:ph idx="1"/>
          </p:nvPr>
        </p:nvSpPr>
        <p:spPr>
          <a:xfrm>
            <a:off x="898525" y="1435100"/>
            <a:ext cx="7656513" cy="828675"/>
          </a:xfrm>
        </p:spPr>
        <p:txBody>
          <a:bodyPr>
            <a:normAutofit fontScale="92500" lnSpcReduction="20000"/>
          </a:bodyPr>
          <a:lstStyle/>
          <a:p>
            <a:pPr>
              <a:buFont typeface="Arial" pitchFamily="34" charset="0"/>
              <a:buChar char="•"/>
            </a:pPr>
            <a:r>
              <a:rPr lang="en-US" dirty="0" smtClean="0"/>
              <a:t> </a:t>
            </a:r>
            <a:r>
              <a:rPr lang="en-US" dirty="0" err="1" smtClean="0"/>
              <a:t>QoE</a:t>
            </a:r>
            <a:r>
              <a:rPr lang="en-US" dirty="0" smtClean="0"/>
              <a:t>-aware video storage – downloads and stores optimized videos according to individual user perception to a mobile device</a:t>
            </a:r>
          </a:p>
          <a:p>
            <a:pPr>
              <a:buFont typeface="Arial" pitchFamily="34" charset="0"/>
              <a:buChar char="•"/>
            </a:pPr>
            <a:r>
              <a:rPr lang="en-US" dirty="0" smtClean="0"/>
              <a:t> </a:t>
            </a:r>
            <a:r>
              <a:rPr lang="en-US" dirty="0" err="1" smtClean="0"/>
              <a:t>QoE</a:t>
            </a:r>
            <a:r>
              <a:rPr lang="en-US" dirty="0" smtClean="0"/>
              <a:t>-aware video delivery – streams optimized video on top of DASH</a:t>
            </a:r>
            <a:endParaRPr lang="sv-SE" dirty="0" smtClean="0"/>
          </a:p>
        </p:txBody>
      </p:sp>
      <p:pic>
        <p:nvPicPr>
          <p:cNvPr id="5" name="Picture 3" descr="IronMan_streaming.png"/>
          <p:cNvPicPr>
            <a:picLocks noChangeAspect="1"/>
          </p:cNvPicPr>
          <p:nvPr/>
        </p:nvPicPr>
        <p:blipFill>
          <a:blip r:embed="rId2" cstate="print"/>
          <a:srcRect/>
          <a:stretch>
            <a:fillRect/>
          </a:stretch>
        </p:blipFill>
        <p:spPr bwMode="auto">
          <a:xfrm>
            <a:off x="1874838" y="2286000"/>
            <a:ext cx="5132387" cy="4175125"/>
          </a:xfrm>
          <a:prstGeom prst="rect">
            <a:avLst/>
          </a:prstGeom>
          <a:solidFill>
            <a:schemeClr val="bg1"/>
          </a:solidFill>
          <a:ln w="9525">
            <a:noFill/>
            <a:miter lim="800000"/>
            <a:headEnd/>
            <a:tailEnd/>
          </a:ln>
        </p:spPr>
      </p:pic>
      <p:sp>
        <p:nvSpPr>
          <p:cNvPr id="6" name="TextBox 4"/>
          <p:cNvSpPr txBox="1">
            <a:spLocks noChangeArrowheads="1"/>
          </p:cNvSpPr>
          <p:nvPr/>
        </p:nvSpPr>
        <p:spPr bwMode="auto">
          <a:xfrm>
            <a:off x="6369050" y="3998913"/>
            <a:ext cx="2774950" cy="830262"/>
          </a:xfrm>
          <a:prstGeom prst="rect">
            <a:avLst/>
          </a:prstGeom>
          <a:solidFill>
            <a:schemeClr val="bg1"/>
          </a:solidFill>
          <a:ln w="9525">
            <a:noFill/>
            <a:miter lim="800000"/>
            <a:headEnd/>
            <a:tailEnd/>
          </a:ln>
        </p:spPr>
        <p:txBody>
          <a:bodyPr>
            <a:spAutoFit/>
          </a:bodyPr>
          <a:lstStyle/>
          <a:p>
            <a:r>
              <a:rPr lang="en-US" sz="1600"/>
              <a:t>VQM score of 4 min video = 5% worst video quality of 15 sec segments</a:t>
            </a:r>
            <a:endParaRPr lang="sv-SE" sz="1600"/>
          </a:p>
        </p:txBody>
      </p:sp>
      <p:sp>
        <p:nvSpPr>
          <p:cNvPr id="7" name="TextBox 6"/>
          <p:cNvSpPr txBox="1">
            <a:spLocks noChangeArrowheads="1"/>
          </p:cNvSpPr>
          <p:nvPr/>
        </p:nvSpPr>
        <p:spPr bwMode="auto">
          <a:xfrm>
            <a:off x="6540500" y="2990850"/>
            <a:ext cx="2603500" cy="585788"/>
          </a:xfrm>
          <a:prstGeom prst="rect">
            <a:avLst/>
          </a:prstGeom>
          <a:noFill/>
          <a:ln w="9525">
            <a:noFill/>
            <a:miter lim="800000"/>
            <a:headEnd/>
            <a:tailEnd/>
          </a:ln>
        </p:spPr>
        <p:txBody>
          <a:bodyPr>
            <a:spAutoFit/>
          </a:bodyPr>
          <a:lstStyle/>
          <a:p>
            <a:r>
              <a:rPr lang="en-US" sz="1600"/>
              <a:t>Optimal perceptual video quality for optimizing video</a:t>
            </a:r>
            <a:endParaRPr lang="sv-SE" sz="1600"/>
          </a:p>
        </p:txBody>
      </p:sp>
      <p:cxnSp>
        <p:nvCxnSpPr>
          <p:cNvPr id="8" name="Straight Arrow Connector 8"/>
          <p:cNvCxnSpPr>
            <a:cxnSpLocks noChangeShapeType="1"/>
            <a:stCxn id="7" idx="1"/>
          </p:cNvCxnSpPr>
          <p:nvPr/>
        </p:nvCxnSpPr>
        <p:spPr bwMode="auto">
          <a:xfrm flipH="1">
            <a:off x="6107113" y="3282950"/>
            <a:ext cx="433387" cy="3175"/>
          </a:xfrm>
          <a:prstGeom prst="straightConnector1">
            <a:avLst/>
          </a:prstGeom>
          <a:noFill/>
          <a:ln w="9525" algn="ctr">
            <a:solidFill>
              <a:schemeClr val="tx1"/>
            </a:solidFill>
            <a:round/>
            <a:headEnd/>
            <a:tailEnd type="arrow" w="med" len="med"/>
          </a:ln>
        </p:spPr>
      </p:cxnSp>
      <p:sp>
        <p:nvSpPr>
          <p:cNvPr id="9" name="TextBox 5"/>
          <p:cNvSpPr txBox="1">
            <a:spLocks noChangeArrowheads="1"/>
          </p:cNvSpPr>
          <p:nvPr/>
        </p:nvSpPr>
        <p:spPr bwMode="auto">
          <a:xfrm>
            <a:off x="0" y="5230019"/>
            <a:ext cx="2176463" cy="738187"/>
          </a:xfrm>
          <a:prstGeom prst="rect">
            <a:avLst/>
          </a:prstGeom>
          <a:noFill/>
          <a:ln w="9525">
            <a:noFill/>
            <a:miter lim="800000"/>
            <a:headEnd/>
            <a:tailEnd/>
          </a:ln>
        </p:spPr>
        <p:txBody>
          <a:bodyPr>
            <a:spAutoFit/>
          </a:bodyPr>
          <a:lstStyle/>
          <a:p>
            <a:r>
              <a:rPr lang="en-US" sz="1400"/>
              <a:t>Trace shaped  bandwidth (mean 464kB/s and st.dev. 157.51kB/s)</a:t>
            </a:r>
            <a:endParaRPr lang="sv-SE" sz="1400"/>
          </a:p>
        </p:txBody>
      </p:sp>
      <p:sp>
        <p:nvSpPr>
          <p:cNvPr id="10" name="TextBox 8"/>
          <p:cNvSpPr txBox="1">
            <a:spLocks noChangeArrowheads="1"/>
          </p:cNvSpPr>
          <p:nvPr/>
        </p:nvSpPr>
        <p:spPr bwMode="auto">
          <a:xfrm>
            <a:off x="0" y="4568031"/>
            <a:ext cx="1901825" cy="522288"/>
          </a:xfrm>
          <a:prstGeom prst="rect">
            <a:avLst/>
          </a:prstGeom>
          <a:noFill/>
          <a:ln w="9525">
            <a:noFill/>
            <a:miter lim="800000"/>
            <a:headEnd/>
            <a:tailEnd/>
          </a:ln>
        </p:spPr>
        <p:txBody>
          <a:bodyPr>
            <a:spAutoFit/>
          </a:bodyPr>
          <a:lstStyle/>
          <a:p>
            <a:r>
              <a:rPr lang="en-US" sz="1400" dirty="0"/>
              <a:t>4 min long </a:t>
            </a:r>
            <a:r>
              <a:rPr lang="en-US" sz="1400" dirty="0" err="1"/>
              <a:t>IronMan</a:t>
            </a:r>
            <a:r>
              <a:rPr lang="en-US" sz="1400" dirty="0"/>
              <a:t> video</a:t>
            </a:r>
            <a:endParaRPr lang="sv-SE"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analysis: Netflix video content delivery over </a:t>
            </a:r>
            <a:r>
              <a:rPr lang="en-US" dirty="0" err="1" smtClean="0"/>
              <a:t>Akamai’s</a:t>
            </a:r>
            <a:r>
              <a:rPr lang="en-US" dirty="0" smtClean="0"/>
              <a:t> CDN</a:t>
            </a:r>
            <a:endParaRPr lang="sv-SE" dirty="0"/>
          </a:p>
        </p:txBody>
      </p:sp>
      <p:grpSp>
        <p:nvGrpSpPr>
          <p:cNvPr id="3" name="Group 3"/>
          <p:cNvGrpSpPr/>
          <p:nvPr/>
        </p:nvGrpSpPr>
        <p:grpSpPr>
          <a:xfrm>
            <a:off x="382061" y="1747729"/>
            <a:ext cx="3922128" cy="3492284"/>
            <a:chOff x="473408" y="1785568"/>
            <a:chExt cx="4204414" cy="3476338"/>
          </a:xfrm>
        </p:grpSpPr>
        <p:grpSp>
          <p:nvGrpSpPr>
            <p:cNvPr id="4" name="Group 12"/>
            <p:cNvGrpSpPr/>
            <p:nvPr/>
          </p:nvGrpSpPr>
          <p:grpSpPr>
            <a:xfrm>
              <a:off x="2051720" y="1949538"/>
              <a:ext cx="2626102" cy="1918977"/>
              <a:chOff x="4276295" y="2852936"/>
              <a:chExt cx="2626102" cy="1918977"/>
            </a:xfrm>
          </p:grpSpPr>
          <p:grpSp>
            <p:nvGrpSpPr>
              <p:cNvPr id="5" name="Group 3"/>
              <p:cNvGrpSpPr/>
              <p:nvPr/>
            </p:nvGrpSpPr>
            <p:grpSpPr>
              <a:xfrm>
                <a:off x="4427984" y="2852936"/>
                <a:ext cx="2182216" cy="1592095"/>
                <a:chOff x="8068712" y="4921258"/>
                <a:chExt cx="2540493" cy="1889748"/>
              </a:xfrm>
            </p:grpSpPr>
            <p:sp>
              <p:nvSpPr>
                <p:cNvPr id="29" name="Cloud 28"/>
                <p:cNvSpPr/>
                <p:nvPr/>
              </p:nvSpPr>
              <p:spPr>
                <a:xfrm>
                  <a:off x="8068712" y="4921258"/>
                  <a:ext cx="2540493" cy="1889748"/>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0" name="Picture 29" descr="1194983813750083554server_mimooh_.svg.hi.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86231" y="5261666"/>
                  <a:ext cx="401130" cy="477593"/>
                </a:xfrm>
                <a:prstGeom prst="rect">
                  <a:avLst/>
                </a:prstGeom>
                <a:ln w="3175" cmpd="sng">
                  <a:noFill/>
                </a:ln>
              </p:spPr>
            </p:pic>
            <p:pic>
              <p:nvPicPr>
                <p:cNvPr id="31" name="Picture 30" descr="1194983813750083554server_mimooh_.svg.hi.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82582" y="5745682"/>
                  <a:ext cx="401130" cy="477593"/>
                </a:xfrm>
                <a:prstGeom prst="rect">
                  <a:avLst/>
                </a:prstGeom>
                <a:ln w="3175" cmpd="sng">
                  <a:noFill/>
                </a:ln>
              </p:spPr>
            </p:pic>
            <p:pic>
              <p:nvPicPr>
                <p:cNvPr id="32" name="Picture 31" descr="1194983813750083554server_mimooh_.svg.hi.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50589" y="6035760"/>
                  <a:ext cx="401130" cy="477593"/>
                </a:xfrm>
                <a:prstGeom prst="rect">
                  <a:avLst/>
                </a:prstGeom>
                <a:ln w="3175" cmpd="sng">
                  <a:noFill/>
                </a:ln>
              </p:spPr>
            </p:pic>
            <p:cxnSp>
              <p:nvCxnSpPr>
                <p:cNvPr id="33" name="Straight Connector 8"/>
                <p:cNvCxnSpPr>
                  <a:stCxn id="30" idx="3"/>
                  <a:endCxn id="32" idx="0"/>
                </p:cNvCxnSpPr>
                <p:nvPr/>
              </p:nvCxnSpPr>
              <p:spPr>
                <a:xfrm>
                  <a:off x="8987361" y="5500463"/>
                  <a:ext cx="163793" cy="535298"/>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9"/>
                <p:cNvCxnSpPr>
                  <a:stCxn id="30" idx="3"/>
                </p:cNvCxnSpPr>
                <p:nvPr/>
              </p:nvCxnSpPr>
              <p:spPr>
                <a:xfrm>
                  <a:off x="8987361" y="5500463"/>
                  <a:ext cx="643935" cy="238796"/>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9165629" y="5745683"/>
                  <a:ext cx="423427" cy="290078"/>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4276295" y="4402581"/>
                <a:ext cx="2626102" cy="369332"/>
              </a:xfrm>
              <a:prstGeom prst="rect">
                <a:avLst/>
              </a:prstGeom>
              <a:noFill/>
            </p:spPr>
            <p:txBody>
              <a:bodyPr wrap="none" rtlCol="0">
                <a:spAutoFit/>
              </a:bodyPr>
              <a:lstStyle/>
              <a:p>
                <a:r>
                  <a:rPr lang="en-US" dirty="0" smtClean="0"/>
                  <a:t>Content Delivery Network</a:t>
                </a:r>
                <a:endParaRPr lang="en-US" dirty="0"/>
              </a:p>
            </p:txBody>
          </p:sp>
        </p:grpSp>
        <p:cxnSp>
          <p:nvCxnSpPr>
            <p:cNvPr id="6" name="Straight Arrow Connector 5"/>
            <p:cNvCxnSpPr/>
            <p:nvPr/>
          </p:nvCxnSpPr>
          <p:spPr>
            <a:xfrm flipV="1">
              <a:off x="1674917" y="3111539"/>
              <a:ext cx="504056" cy="285177"/>
            </a:xfrm>
            <a:prstGeom prst="straightConnector1">
              <a:avLst/>
            </a:prstGeom>
            <a:ln w="57150" cap="rnd">
              <a:tailEnd type="arrow"/>
            </a:ln>
          </p:spPr>
          <p:style>
            <a:lnRef idx="1">
              <a:schemeClr val="accent1"/>
            </a:lnRef>
            <a:fillRef idx="0">
              <a:schemeClr val="accent1"/>
            </a:fillRef>
            <a:effectRef idx="0">
              <a:schemeClr val="accent1"/>
            </a:effectRef>
            <a:fontRef idx="minor">
              <a:schemeClr val="tx1"/>
            </a:fontRef>
          </p:style>
        </p:cxnSp>
        <p:pic>
          <p:nvPicPr>
            <p:cNvPr id="7" name="Picture 6" descr="Samsung_1.png"/>
            <p:cNvPicPr>
              <a:picLocks noChangeAspect="1"/>
            </p:cNvPicPr>
            <p:nvPr/>
          </p:nvPicPr>
          <p:blipFill>
            <a:blip r:embed="rId3" cstate="print"/>
            <a:stretch>
              <a:fillRect/>
            </a:stretch>
          </p:blipFill>
          <p:spPr>
            <a:xfrm>
              <a:off x="2549229" y="4397810"/>
              <a:ext cx="1309237" cy="864096"/>
            </a:xfrm>
            <a:prstGeom prst="rect">
              <a:avLst/>
            </a:prstGeom>
          </p:spPr>
        </p:pic>
        <p:cxnSp>
          <p:nvCxnSpPr>
            <p:cNvPr id="8" name="Straight Arrow Connector 7"/>
            <p:cNvCxnSpPr/>
            <p:nvPr/>
          </p:nvCxnSpPr>
          <p:spPr>
            <a:xfrm>
              <a:off x="3203848" y="3965762"/>
              <a:ext cx="0" cy="432048"/>
            </a:xfrm>
            <a:prstGeom prst="straightConnector1">
              <a:avLst/>
            </a:prstGeom>
            <a:ln w="57150" cap="rn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4917" y="2105218"/>
              <a:ext cx="504056" cy="288032"/>
            </a:xfrm>
            <a:prstGeom prst="straightConnector1">
              <a:avLst/>
            </a:prstGeom>
            <a:ln w="57150" cap="rn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0100" y="2498118"/>
              <a:ext cx="519951" cy="461665"/>
            </a:xfrm>
            <a:prstGeom prst="rect">
              <a:avLst/>
            </a:prstGeom>
            <a:noFill/>
          </p:spPr>
          <p:txBody>
            <a:bodyPr wrap="none" rtlCol="0">
              <a:spAutoFit/>
            </a:bodyPr>
            <a:lstStyle/>
            <a:p>
              <a:r>
                <a:rPr lang="en-US" sz="2400" dirty="0" smtClean="0"/>
                <a:t>vs.</a:t>
              </a:r>
              <a:endParaRPr lang="sv-SE" sz="2400" dirty="0"/>
            </a:p>
          </p:txBody>
        </p:sp>
        <p:grpSp>
          <p:nvGrpSpPr>
            <p:cNvPr id="11" name="Group 22"/>
            <p:cNvGrpSpPr/>
            <p:nvPr/>
          </p:nvGrpSpPr>
          <p:grpSpPr>
            <a:xfrm>
              <a:off x="473513" y="1785568"/>
              <a:ext cx="1135415" cy="639301"/>
              <a:chOff x="2097122" y="880157"/>
              <a:chExt cx="1869998" cy="1052912"/>
            </a:xfrm>
          </p:grpSpPr>
          <p:sp>
            <p:nvSpPr>
              <p:cNvPr id="20" name="Rectangle 19"/>
              <p:cNvSpPr/>
              <p:nvPr/>
            </p:nvSpPr>
            <p:spPr>
              <a:xfrm>
                <a:off x="2097122" y="880157"/>
                <a:ext cx="267142" cy="1052912"/>
              </a:xfrm>
              <a:prstGeom prst="rect">
                <a:avLst/>
              </a:prstGeom>
              <a:solidFill>
                <a:schemeClr val="accent3">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364264" y="880157"/>
                <a:ext cx="267142" cy="1052912"/>
              </a:xfrm>
              <a:prstGeom prst="rect">
                <a:avLst/>
              </a:prstGeom>
              <a:solidFill>
                <a:schemeClr val="accent3">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31407" y="880157"/>
                <a:ext cx="267142" cy="1052912"/>
              </a:xfrm>
              <a:prstGeom prst="rect">
                <a:avLst/>
              </a:prstGeom>
              <a:solidFill>
                <a:schemeClr val="accent3">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98549" y="880157"/>
                <a:ext cx="267142" cy="1052912"/>
              </a:xfrm>
              <a:prstGeom prst="rect">
                <a:avLst/>
              </a:prstGeom>
              <a:solidFill>
                <a:schemeClr val="accent3">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65691" y="880157"/>
                <a:ext cx="267142" cy="1052912"/>
              </a:xfrm>
              <a:prstGeom prst="rect">
                <a:avLst/>
              </a:prstGeom>
              <a:solidFill>
                <a:schemeClr val="accent3">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32834" y="880157"/>
                <a:ext cx="267142" cy="1052912"/>
              </a:xfrm>
              <a:prstGeom prst="rect">
                <a:avLst/>
              </a:prstGeom>
              <a:solidFill>
                <a:schemeClr val="accent3">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99978" y="880157"/>
                <a:ext cx="267142" cy="1052912"/>
              </a:xfrm>
              <a:prstGeom prst="rect">
                <a:avLst/>
              </a:prstGeom>
              <a:solidFill>
                <a:schemeClr val="accent3">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2"/>
            <p:cNvGrpSpPr/>
            <p:nvPr/>
          </p:nvGrpSpPr>
          <p:grpSpPr>
            <a:xfrm>
              <a:off x="473408" y="3077036"/>
              <a:ext cx="1135520" cy="639360"/>
              <a:chOff x="2097122" y="880157"/>
              <a:chExt cx="1869998" cy="1052912"/>
            </a:xfrm>
          </p:grpSpPr>
          <p:sp>
            <p:nvSpPr>
              <p:cNvPr id="13" name="Rectangle 12"/>
              <p:cNvSpPr/>
              <p:nvPr/>
            </p:nvSpPr>
            <p:spPr>
              <a:xfrm>
                <a:off x="2097122" y="880157"/>
                <a:ext cx="267142" cy="1052912"/>
              </a:xfrm>
              <a:prstGeom prst="rect">
                <a:avLst/>
              </a:prstGeom>
              <a:solidFill>
                <a:schemeClr val="accent3">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64264" y="880157"/>
                <a:ext cx="267142" cy="1052912"/>
              </a:xfrm>
              <a:prstGeom prst="rect">
                <a:avLst/>
              </a:prstGeom>
              <a:solidFill>
                <a:schemeClr val="accent6">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31407" y="880157"/>
                <a:ext cx="267142" cy="1052912"/>
              </a:xfrm>
              <a:prstGeom prst="rect">
                <a:avLst/>
              </a:prstGeom>
              <a:solidFill>
                <a:srgbClr val="0070C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98549" y="880157"/>
                <a:ext cx="267142" cy="1052912"/>
              </a:xfrm>
              <a:prstGeom prst="rect">
                <a:avLst/>
              </a:prstGeom>
              <a:solidFill>
                <a:schemeClr val="accent6">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65691" y="880157"/>
                <a:ext cx="267142" cy="1052912"/>
              </a:xfrm>
              <a:prstGeom prst="rect">
                <a:avLst/>
              </a:prstGeom>
              <a:solidFill>
                <a:srgbClr val="FFCC0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32834" y="880157"/>
                <a:ext cx="267142" cy="1052912"/>
              </a:xfrm>
              <a:prstGeom prst="rect">
                <a:avLst/>
              </a:prstGeom>
              <a:solidFill>
                <a:schemeClr val="accent6">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699978" y="880157"/>
                <a:ext cx="267142" cy="1052912"/>
              </a:xfrm>
              <a:prstGeom prst="rect">
                <a:avLst/>
              </a:prstGeom>
              <a:solidFill>
                <a:schemeClr val="accent3">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Content Placeholder 2"/>
          <p:cNvSpPr>
            <a:spLocks noGrp="1"/>
          </p:cNvSpPr>
          <p:nvPr>
            <p:ph idx="1"/>
          </p:nvPr>
        </p:nvSpPr>
        <p:spPr>
          <a:xfrm>
            <a:off x="4777805" y="1573400"/>
            <a:ext cx="4139952" cy="4228027"/>
          </a:xfrm>
        </p:spPr>
        <p:txBody>
          <a:bodyPr>
            <a:normAutofit fontScale="92500" lnSpcReduction="10000"/>
          </a:bodyPr>
          <a:lstStyle/>
          <a:p>
            <a:pPr>
              <a:buFont typeface="Arial" pitchFamily="34" charset="0"/>
              <a:buChar char="•"/>
            </a:pPr>
            <a:r>
              <a:rPr lang="en-US" sz="2000" dirty="0" smtClean="0"/>
              <a:t> Average Netflix user (age 13-54) watches 8 hours content a week over 2 Mbps data rate</a:t>
            </a:r>
          </a:p>
          <a:p>
            <a:pPr>
              <a:buFont typeface="Arial" pitchFamily="34" charset="0"/>
              <a:buChar char="•"/>
            </a:pPr>
            <a:r>
              <a:rPr lang="en-US" sz="2000" dirty="0" smtClean="0"/>
              <a:t> 23 million of subscribers *2Mbps*8 hours/week ≈ 153,54 petabytes data traffic per week</a:t>
            </a:r>
          </a:p>
          <a:p>
            <a:pPr>
              <a:buFont typeface="Arial" pitchFamily="34" charset="0"/>
              <a:buChar char="•"/>
            </a:pPr>
            <a:r>
              <a:rPr lang="en-US" sz="2000" b="1" dirty="0" smtClean="0"/>
              <a:t> 60%</a:t>
            </a:r>
            <a:r>
              <a:rPr lang="en-US" sz="2000" dirty="0" smtClean="0"/>
              <a:t> of savings per movie ≈ 107 </a:t>
            </a:r>
            <a:r>
              <a:rPr lang="en-US" sz="2000" dirty="0" err="1" smtClean="0"/>
              <a:t>petabytes</a:t>
            </a:r>
            <a:r>
              <a:rPr lang="en-US" sz="2000" dirty="0" smtClean="0"/>
              <a:t> per week reduced network bandwidth </a:t>
            </a:r>
          </a:p>
          <a:p>
            <a:pPr>
              <a:buFont typeface="Arial" pitchFamily="34" charset="0"/>
              <a:buChar char="•"/>
            </a:pPr>
            <a:r>
              <a:rPr lang="en-US" sz="2000" dirty="0" smtClean="0"/>
              <a:t>1.5 cents per GB for video delivery paid to </a:t>
            </a:r>
            <a:r>
              <a:rPr lang="en-US" sz="2000" dirty="0" err="1" smtClean="0"/>
              <a:t>Akamai’s</a:t>
            </a:r>
            <a:r>
              <a:rPr lang="en-US" sz="2000" dirty="0" smtClean="0"/>
              <a:t> CDN </a:t>
            </a:r>
          </a:p>
          <a:p>
            <a:pPr>
              <a:buNone/>
            </a:pPr>
            <a:r>
              <a:rPr lang="en-US" sz="2000" dirty="0"/>
              <a:t> </a:t>
            </a:r>
            <a:r>
              <a:rPr lang="en-US" sz="2000" dirty="0" smtClean="0"/>
              <a:t>     </a:t>
            </a:r>
            <a:r>
              <a:rPr lang="en-US" sz="2800" dirty="0" smtClean="0">
                <a:solidFill>
                  <a:srgbClr val="FF0000"/>
                </a:solidFill>
              </a:rPr>
              <a:t>≈ 1.7 million US dollars </a:t>
            </a:r>
            <a:r>
              <a:rPr lang="en-US" sz="2800" dirty="0" smtClean="0"/>
              <a:t>cost reduction </a:t>
            </a:r>
            <a:r>
              <a:rPr lang="en-US" sz="2800" i="1" dirty="0" smtClean="0">
                <a:solidFill>
                  <a:srgbClr val="FF0000"/>
                </a:solidFill>
              </a:rPr>
              <a:t>per week</a:t>
            </a:r>
            <a:r>
              <a:rPr lang="en-US" sz="2800" dirty="0" smtClean="0">
                <a:solidFill>
                  <a:srgbClr val="FF0000"/>
                </a:solidFill>
              </a:rPr>
              <a:t>!</a:t>
            </a:r>
            <a:endParaRPr lang="sv-SE" sz="2800" dirty="0">
              <a:solidFill>
                <a:srgbClr val="FF0000"/>
              </a:solidFill>
            </a:endParaRPr>
          </a:p>
        </p:txBody>
      </p:sp>
      <p:sp>
        <p:nvSpPr>
          <p:cNvPr id="37" name="TextBox 36"/>
          <p:cNvSpPr txBox="1"/>
          <p:nvPr/>
        </p:nvSpPr>
        <p:spPr>
          <a:xfrm>
            <a:off x="1441342" y="5524500"/>
            <a:ext cx="4778488" cy="400110"/>
          </a:xfrm>
          <a:prstGeom prst="rect">
            <a:avLst/>
          </a:prstGeom>
          <a:noFill/>
        </p:spPr>
        <p:txBody>
          <a:bodyPr wrap="none" rtlCol="0">
            <a:spAutoFit/>
          </a:bodyPr>
          <a:lstStyle/>
          <a:p>
            <a:r>
              <a:rPr lang="en-US" sz="2000" b="1" dirty="0" smtClean="0"/>
              <a:t>Without compromising </a:t>
            </a:r>
            <a:r>
              <a:rPr lang="en-US" sz="2000" b="1" dirty="0" err="1" smtClean="0"/>
              <a:t>QoE</a:t>
            </a:r>
            <a:r>
              <a:rPr lang="en-US" sz="2000" b="1" dirty="0" smtClean="0"/>
              <a:t> for the viewer!</a:t>
            </a:r>
            <a:endParaRPr lang="sv-SE" sz="20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551471"/>
            <a:ext cx="6935788" cy="668338"/>
          </a:xfrm>
        </p:spPr>
        <p:txBody>
          <a:bodyPr/>
          <a:lstStyle/>
          <a:p>
            <a:r>
              <a:rPr lang="en-US" dirty="0" err="1" smtClean="0"/>
              <a:t>QoE</a:t>
            </a:r>
            <a:r>
              <a:rPr lang="en-US" dirty="0" smtClean="0"/>
              <a:t>-aware adaptive video streaming</a:t>
            </a:r>
            <a:endParaRPr lang="sv-S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04845"/>
            <a:ext cx="6935788" cy="668338"/>
          </a:xfrm>
        </p:spPr>
        <p:txBody>
          <a:bodyPr/>
          <a:lstStyle/>
          <a:p>
            <a:r>
              <a:rPr lang="en-US" dirty="0" err="1" smtClean="0"/>
              <a:t>QoE</a:t>
            </a:r>
            <a:r>
              <a:rPr lang="en-US" dirty="0" smtClean="0"/>
              <a:t>-aware adaptive video streaming</a:t>
            </a:r>
            <a:endParaRPr lang="sv-SE" dirty="0"/>
          </a:p>
        </p:txBody>
      </p:sp>
      <p:pic>
        <p:nvPicPr>
          <p:cNvPr id="4" name="Picture 3" descr="MainIdea.png"/>
          <p:cNvPicPr>
            <a:picLocks noChangeAspect="1"/>
          </p:cNvPicPr>
          <p:nvPr/>
        </p:nvPicPr>
        <p:blipFill>
          <a:blip r:embed="rId4" cstate="print"/>
          <a:stretch>
            <a:fillRect/>
          </a:stretch>
        </p:blipFill>
        <p:spPr>
          <a:xfrm>
            <a:off x="0" y="1235395"/>
            <a:ext cx="5159736" cy="3073885"/>
          </a:xfrm>
          <a:prstGeom prst="rect">
            <a:avLst/>
          </a:prstGeom>
        </p:spPr>
      </p:pic>
      <p:pic>
        <p:nvPicPr>
          <p:cNvPr id="16" name="Content Placeholder 5" descr="DataRatesImg.png"/>
          <p:cNvPicPr>
            <a:picLocks noGrp="1" noChangeAspect="1"/>
          </p:cNvPicPr>
          <p:nvPr>
            <p:ph idx="1"/>
          </p:nvPr>
        </p:nvPicPr>
        <p:blipFill>
          <a:blip r:embed="rId5" cstate="print"/>
          <a:stretch>
            <a:fillRect/>
          </a:stretch>
        </p:blipFill>
        <p:spPr>
          <a:xfrm>
            <a:off x="5658917" y="1386348"/>
            <a:ext cx="1096217" cy="910252"/>
          </a:xfrm>
        </p:spPr>
      </p:pic>
      <p:sp>
        <p:nvSpPr>
          <p:cNvPr id="17" name="TextBox 16"/>
          <p:cNvSpPr txBox="1"/>
          <p:nvPr/>
        </p:nvSpPr>
        <p:spPr>
          <a:xfrm>
            <a:off x="5584040" y="2295161"/>
            <a:ext cx="1602571" cy="573391"/>
          </a:xfrm>
          <a:prstGeom prst="rect">
            <a:avLst/>
          </a:prstGeom>
          <a:noFill/>
        </p:spPr>
        <p:txBody>
          <a:bodyPr wrap="square" lIns="80165" tIns="40083" rIns="80165" bIns="40083" rtlCol="0">
            <a:spAutoFit/>
          </a:bodyPr>
          <a:lstStyle/>
          <a:p>
            <a:r>
              <a:rPr lang="en-US" sz="1600" dirty="0" smtClean="0"/>
              <a:t>Estimated data rate</a:t>
            </a:r>
            <a:endParaRPr lang="sv-SE" sz="1600" dirty="0"/>
          </a:p>
        </p:txBody>
      </p:sp>
      <p:pic>
        <p:nvPicPr>
          <p:cNvPr id="18" name="Picture 7"/>
          <p:cNvPicPr>
            <a:picLocks noChangeAspect="1" noChangeArrowheads="1"/>
          </p:cNvPicPr>
          <p:nvPr/>
        </p:nvPicPr>
        <p:blipFill>
          <a:blip r:embed="rId6" cstate="print"/>
          <a:srcRect/>
          <a:stretch>
            <a:fillRect/>
          </a:stretch>
        </p:blipFill>
        <p:spPr bwMode="auto">
          <a:xfrm>
            <a:off x="7400288" y="1439616"/>
            <a:ext cx="1387684" cy="714109"/>
          </a:xfrm>
          <a:prstGeom prst="rect">
            <a:avLst/>
          </a:prstGeom>
          <a:noFill/>
          <a:ln w="9525">
            <a:noFill/>
            <a:miter lim="800000"/>
            <a:headEnd/>
            <a:tailEnd/>
          </a:ln>
        </p:spPr>
      </p:pic>
      <p:sp>
        <p:nvSpPr>
          <p:cNvPr id="19" name="TextBox 18"/>
          <p:cNvSpPr txBox="1"/>
          <p:nvPr/>
        </p:nvSpPr>
        <p:spPr>
          <a:xfrm>
            <a:off x="7468518" y="2156698"/>
            <a:ext cx="1675482" cy="573391"/>
          </a:xfrm>
          <a:prstGeom prst="rect">
            <a:avLst/>
          </a:prstGeom>
          <a:noFill/>
        </p:spPr>
        <p:txBody>
          <a:bodyPr wrap="square" lIns="80165" tIns="40083" rIns="80165" bIns="40083" rtlCol="0">
            <a:spAutoFit/>
          </a:bodyPr>
          <a:lstStyle/>
          <a:p>
            <a:r>
              <a:rPr lang="en-US" sz="1600" dirty="0" smtClean="0"/>
              <a:t>Optimized video’s bitrates</a:t>
            </a:r>
            <a:endParaRPr lang="sv-SE" sz="1600" dirty="0"/>
          </a:p>
        </p:txBody>
      </p:sp>
      <p:graphicFrame>
        <p:nvGraphicFramePr>
          <p:cNvPr id="3079" name="Content Placeholder 3"/>
          <p:cNvGraphicFramePr>
            <a:graphicFrameLocks noChangeAspect="1"/>
          </p:cNvGraphicFramePr>
          <p:nvPr/>
        </p:nvGraphicFramePr>
        <p:xfrm>
          <a:off x="6127012" y="3046534"/>
          <a:ext cx="1988287" cy="257122"/>
        </p:xfrm>
        <a:graphic>
          <a:graphicData uri="http://schemas.openxmlformats.org/presentationml/2006/ole">
            <p:oleObj spid="_x0000_s28682" name="Equation" r:id="rId7" imgW="1765300" imgH="228600" progId="Equation.3">
              <p:embed/>
            </p:oleObj>
          </a:graphicData>
        </a:graphic>
      </p:graphicFrame>
      <p:cxnSp>
        <p:nvCxnSpPr>
          <p:cNvPr id="21" name="Straight Arrow Connector 20"/>
          <p:cNvCxnSpPr/>
          <p:nvPr/>
        </p:nvCxnSpPr>
        <p:spPr>
          <a:xfrm>
            <a:off x="6629332" y="2682282"/>
            <a:ext cx="185805" cy="300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300913" y="2691221"/>
            <a:ext cx="118667" cy="337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2914" y="4643436"/>
            <a:ext cx="4000499" cy="877163"/>
          </a:xfrm>
          <a:prstGeom prst="rect">
            <a:avLst/>
          </a:prstGeom>
          <a:noFill/>
          <a:ln w="28575">
            <a:solidFill>
              <a:srgbClr val="FF0000"/>
            </a:solidFill>
          </a:ln>
        </p:spPr>
        <p:txBody>
          <a:bodyPr wrap="square" rtlCol="0">
            <a:spAutoFit/>
          </a:bodyPr>
          <a:lstStyle/>
          <a:p>
            <a:r>
              <a:rPr lang="en-US" sz="1700" dirty="0" smtClean="0"/>
              <a:t>Better </a:t>
            </a:r>
            <a:r>
              <a:rPr lang="en-US" sz="1700" dirty="0" err="1" smtClean="0"/>
              <a:t>QoE</a:t>
            </a:r>
            <a:r>
              <a:rPr lang="en-US" sz="1700" dirty="0" smtClean="0"/>
              <a:t> performance than DASH for </a:t>
            </a:r>
            <a:r>
              <a:rPr lang="en-US" sz="1700" b="1" dirty="0" smtClean="0"/>
              <a:t>20%-60% </a:t>
            </a:r>
            <a:r>
              <a:rPr lang="en-US" sz="1700" dirty="0" smtClean="0"/>
              <a:t>of worst video qualities, while achieving </a:t>
            </a:r>
            <a:r>
              <a:rPr lang="en-US" sz="1700" b="1" dirty="0" smtClean="0"/>
              <a:t>2%-38% </a:t>
            </a:r>
            <a:r>
              <a:rPr lang="en-US" sz="1700" dirty="0" smtClean="0"/>
              <a:t>bandwidth savings</a:t>
            </a:r>
            <a:endParaRPr lang="sv-SE" sz="1700" dirty="0"/>
          </a:p>
        </p:txBody>
      </p:sp>
      <p:sp>
        <p:nvSpPr>
          <p:cNvPr id="24" name="TextBox 23"/>
          <p:cNvSpPr txBox="1"/>
          <p:nvPr/>
        </p:nvSpPr>
        <p:spPr>
          <a:xfrm>
            <a:off x="4986338" y="3429000"/>
            <a:ext cx="4157662" cy="523220"/>
          </a:xfrm>
          <a:prstGeom prst="rect">
            <a:avLst/>
          </a:prstGeom>
          <a:noFill/>
        </p:spPr>
        <p:txBody>
          <a:bodyPr wrap="square" rtlCol="0">
            <a:spAutoFit/>
          </a:bodyPr>
          <a:lstStyle/>
          <a:p>
            <a:r>
              <a:rPr lang="en-US" sz="1400" b="1" dirty="0" smtClean="0">
                <a:solidFill>
                  <a:srgbClr val="FF0000"/>
                </a:solidFill>
              </a:rPr>
              <a:t>Remaining bandwidth</a:t>
            </a:r>
            <a:r>
              <a:rPr lang="en-US" sz="1400" dirty="0" smtClean="0">
                <a:solidFill>
                  <a:srgbClr val="FF0000"/>
                </a:solidFill>
              </a:rPr>
              <a:t> is used to </a:t>
            </a:r>
            <a:r>
              <a:rPr lang="en-US" sz="1400" dirty="0" err="1" smtClean="0">
                <a:solidFill>
                  <a:srgbClr val="FF0000"/>
                </a:solidFill>
              </a:rPr>
              <a:t>prefetch</a:t>
            </a:r>
            <a:r>
              <a:rPr lang="en-US" sz="1400" b="1" dirty="0" smtClean="0">
                <a:solidFill>
                  <a:srgbClr val="FF0000"/>
                </a:solidFill>
              </a:rPr>
              <a:t> future </a:t>
            </a:r>
            <a:r>
              <a:rPr lang="en-US" sz="1400" dirty="0" smtClean="0">
                <a:solidFill>
                  <a:srgbClr val="FF0000"/>
                </a:solidFill>
              </a:rPr>
              <a:t>optimized video segments </a:t>
            </a:r>
            <a:endParaRPr lang="sv-SE" sz="1400" dirty="0">
              <a:solidFill>
                <a:srgbClr val="FF0000"/>
              </a:solidFill>
            </a:endParaRPr>
          </a:p>
        </p:txBody>
      </p:sp>
      <p:pic>
        <p:nvPicPr>
          <p:cNvPr id="14" name="Picture 13" descr="BandwidthSavings_Percentiles_Sigma_Channel1_new.png"/>
          <p:cNvPicPr>
            <a:picLocks noChangeAspect="1"/>
          </p:cNvPicPr>
          <p:nvPr/>
        </p:nvPicPr>
        <p:blipFill>
          <a:blip r:embed="rId8" cstate="print"/>
          <a:stretch>
            <a:fillRect/>
          </a:stretch>
        </p:blipFill>
        <p:spPr>
          <a:xfrm>
            <a:off x="4979025" y="4095345"/>
            <a:ext cx="4164975" cy="2762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7" grpId="0" animBg="1"/>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537" y="247707"/>
            <a:ext cx="6935788" cy="668338"/>
          </a:xfrm>
        </p:spPr>
        <p:txBody>
          <a:bodyPr/>
          <a:lstStyle/>
          <a:p>
            <a:r>
              <a:rPr lang="en-US" sz="2400" dirty="0" err="1" smtClean="0"/>
              <a:t>QoE</a:t>
            </a:r>
            <a:r>
              <a:rPr lang="en-US" sz="2400" dirty="0" smtClean="0"/>
              <a:t>-aware adaptive video streaming results</a:t>
            </a:r>
            <a:endParaRPr lang="sv-SE" sz="2400" dirty="0"/>
          </a:p>
        </p:txBody>
      </p:sp>
      <p:pic>
        <p:nvPicPr>
          <p:cNvPr id="4" name="Content Placeholder 3" descr="QoEStreamingResults.png"/>
          <p:cNvPicPr>
            <a:picLocks noGrp="1" noChangeAspect="1"/>
          </p:cNvPicPr>
          <p:nvPr>
            <p:ph idx="1"/>
          </p:nvPr>
        </p:nvPicPr>
        <p:blipFill>
          <a:blip r:embed="rId2" cstate="print"/>
          <a:stretch>
            <a:fillRect/>
          </a:stretch>
        </p:blipFill>
        <p:spPr>
          <a:xfrm>
            <a:off x="1938086" y="1255041"/>
            <a:ext cx="5470204" cy="4673776"/>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404870"/>
            <a:ext cx="6935788" cy="668338"/>
          </a:xfrm>
        </p:spPr>
        <p:txBody>
          <a:bodyPr/>
          <a:lstStyle/>
          <a:p>
            <a:r>
              <a:rPr lang="en-US" dirty="0" err="1" smtClean="0"/>
              <a:t>QoE</a:t>
            </a:r>
            <a:r>
              <a:rPr lang="en-US" dirty="0" smtClean="0"/>
              <a:t>-aware mobile video delivery system architecture</a:t>
            </a:r>
            <a:endParaRPr lang="sv-SE" dirty="0"/>
          </a:p>
        </p:txBody>
      </p:sp>
      <p:pic>
        <p:nvPicPr>
          <p:cNvPr id="4" name="Content Placeholder 5" descr="Testbed.png"/>
          <p:cNvPicPr>
            <a:picLocks noGrp="1" noChangeAspect="1"/>
          </p:cNvPicPr>
          <p:nvPr>
            <p:ph sz="half" idx="4294967295"/>
          </p:nvPr>
        </p:nvPicPr>
        <p:blipFill>
          <a:blip r:embed="rId2" cstate="print"/>
          <a:stretch>
            <a:fillRect/>
          </a:stretch>
        </p:blipFill>
        <p:spPr>
          <a:xfrm>
            <a:off x="1619250" y="1662545"/>
            <a:ext cx="6238334" cy="3921733"/>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 of </a:t>
            </a:r>
            <a:r>
              <a:rPr lang="en-US" dirty="0" err="1" smtClean="0"/>
              <a:t>QoE</a:t>
            </a:r>
            <a:r>
              <a:rPr lang="en-US" dirty="0" smtClean="0"/>
              <a:t>-aware adaptive video streaming and DASH</a:t>
            </a:r>
            <a:endParaRPr lang="sv-SE" dirty="0"/>
          </a:p>
        </p:txBody>
      </p:sp>
      <p:pic>
        <p:nvPicPr>
          <p:cNvPr id="4" name="Content Placeholder 3" descr="architecture.png"/>
          <p:cNvPicPr>
            <a:picLocks noGrp="1" noChangeAspect="1"/>
          </p:cNvPicPr>
          <p:nvPr>
            <p:ph idx="1"/>
          </p:nvPr>
        </p:nvPicPr>
        <p:blipFill>
          <a:blip r:embed="rId2" cstate="print"/>
          <a:srcRect/>
          <a:stretch>
            <a:fillRect/>
          </a:stretch>
        </p:blipFill>
        <p:spPr>
          <a:xfrm>
            <a:off x="247360" y="1560820"/>
            <a:ext cx="4471165" cy="3601115"/>
          </a:xfrm>
        </p:spPr>
      </p:pic>
      <p:pic>
        <p:nvPicPr>
          <p:cNvPr id="6" name="Content Placeholder 11" descr="IronManChannel1.png"/>
          <p:cNvPicPr>
            <a:picLocks noChangeAspect="1"/>
          </p:cNvPicPr>
          <p:nvPr/>
        </p:nvPicPr>
        <p:blipFill>
          <a:blip r:embed="rId3" cstate="print"/>
          <a:stretch>
            <a:fillRect/>
          </a:stretch>
        </p:blipFill>
        <p:spPr>
          <a:xfrm>
            <a:off x="5095694" y="1811543"/>
            <a:ext cx="4048306" cy="309399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8415" y="1511301"/>
            <a:ext cx="3539338" cy="4275136"/>
          </a:xfrm>
        </p:spPr>
        <p:txBody>
          <a:bodyPr>
            <a:normAutofit lnSpcReduction="10000"/>
          </a:bodyPr>
          <a:lstStyle/>
          <a:p>
            <a:pPr lvl="1"/>
            <a:r>
              <a:rPr lang="en-US" dirty="0" smtClean="0"/>
              <a:t>Identified need for:</a:t>
            </a:r>
          </a:p>
          <a:p>
            <a:pPr lvl="2"/>
            <a:endParaRPr lang="en-US" i="1" dirty="0" smtClean="0"/>
          </a:p>
          <a:p>
            <a:pPr lvl="2"/>
            <a:r>
              <a:rPr lang="en-US" i="1" dirty="0" smtClean="0"/>
              <a:t>reducing per video wireless bandwidth</a:t>
            </a:r>
          </a:p>
          <a:p>
            <a:pPr lvl="2">
              <a:buNone/>
            </a:pPr>
            <a:endParaRPr lang="en-US" i="1" dirty="0" smtClean="0"/>
          </a:p>
          <a:p>
            <a:pPr lvl="2">
              <a:buNone/>
            </a:pPr>
            <a:endParaRPr lang="en-US" i="1" dirty="0" smtClean="0"/>
          </a:p>
          <a:p>
            <a:pPr lvl="2"/>
            <a:r>
              <a:rPr lang="en-US" i="1" dirty="0" smtClean="0"/>
              <a:t>optimizing</a:t>
            </a:r>
            <a:r>
              <a:rPr lang="en-US" dirty="0" smtClean="0"/>
              <a:t> mobile users’ </a:t>
            </a:r>
            <a:r>
              <a:rPr lang="en-US" i="1" dirty="0" smtClean="0"/>
              <a:t>viewing experience</a:t>
            </a:r>
          </a:p>
          <a:p>
            <a:pPr lvl="2">
              <a:buNone/>
            </a:pPr>
            <a:endParaRPr lang="en-US" i="1" dirty="0" smtClean="0"/>
          </a:p>
          <a:p>
            <a:pPr lvl="2"/>
            <a:endParaRPr lang="en-US" i="1" dirty="0" smtClean="0"/>
          </a:p>
          <a:p>
            <a:pPr lvl="2"/>
            <a:r>
              <a:rPr lang="en-US" i="1" dirty="0" smtClean="0"/>
              <a:t>reducing energy consumption</a:t>
            </a:r>
            <a:r>
              <a:rPr lang="en-US" dirty="0" smtClean="0"/>
              <a:t> of mobile video delivery</a:t>
            </a:r>
          </a:p>
          <a:p>
            <a:endParaRPr lang="en-US" dirty="0" smtClean="0"/>
          </a:p>
          <a:p>
            <a:endParaRPr lang="sv-SE" dirty="0"/>
          </a:p>
        </p:txBody>
      </p:sp>
      <p:sp>
        <p:nvSpPr>
          <p:cNvPr id="2" name="Title 1"/>
          <p:cNvSpPr>
            <a:spLocks noGrp="1"/>
          </p:cNvSpPr>
          <p:nvPr>
            <p:ph type="title"/>
          </p:nvPr>
        </p:nvSpPr>
        <p:spPr>
          <a:xfrm>
            <a:off x="1633537" y="347720"/>
            <a:ext cx="6935788" cy="668338"/>
          </a:xfrm>
        </p:spPr>
        <p:txBody>
          <a:bodyPr/>
          <a:lstStyle/>
          <a:p>
            <a:r>
              <a:rPr lang="en-US" dirty="0" smtClean="0"/>
              <a:t>The exploration space and approach</a:t>
            </a:r>
            <a:endParaRPr lang="sv-SE" dirty="0"/>
          </a:p>
        </p:txBody>
      </p:sp>
      <p:sp>
        <p:nvSpPr>
          <p:cNvPr id="5" name="Content Placeholder 2"/>
          <p:cNvSpPr txBox="1">
            <a:spLocks/>
          </p:cNvSpPr>
          <p:nvPr/>
        </p:nvSpPr>
        <p:spPr>
          <a:xfrm>
            <a:off x="5387707" y="1537093"/>
            <a:ext cx="3340046" cy="4078286"/>
          </a:xfrm>
          <a:prstGeom prst="rect">
            <a:avLst/>
          </a:prstGeom>
        </p:spPr>
        <p:txBody>
          <a:bodyPr vert="horz" lIns="0" tIns="0" rIns="0" bIns="0" rtlCol="0">
            <a:normAutofit/>
          </a:bodyPr>
          <a:lstStyle/>
          <a:p>
            <a:pPr marL="355600" marR="0" lvl="1" indent="-355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Proposed solutions:</a:t>
            </a:r>
          </a:p>
          <a:p>
            <a:pPr marL="723900" marR="0" lvl="2" indent="-368300" algn="l" defTabSz="914400" rtl="0" eaLnBrk="1" fontAlgn="auto" latinLnBrk="0" hangingPunct="1">
              <a:lnSpc>
                <a:spcPct val="100000"/>
              </a:lnSpc>
              <a:spcBef>
                <a:spcPct val="20000"/>
              </a:spcBef>
              <a:spcAft>
                <a:spcPts val="0"/>
              </a:spcAft>
              <a:buClrTx/>
              <a:buSzTx/>
              <a:tabLst/>
              <a:defRPr/>
            </a:pPr>
            <a:endParaRPr lang="en-US" i="1" dirty="0" smtClean="0"/>
          </a:p>
          <a:p>
            <a:pPr marL="723900" marR="0" lvl="2" indent="-368300" algn="l" defTabSz="914400" rtl="0" eaLnBrk="1" fontAlgn="auto" latinLnBrk="0" hangingPunct="1">
              <a:lnSpc>
                <a:spcPct val="100000"/>
              </a:lnSpc>
              <a:spcBef>
                <a:spcPct val="20000"/>
              </a:spcBef>
              <a:spcAft>
                <a:spcPts val="0"/>
              </a:spcAft>
              <a:buClrTx/>
              <a:buSzTx/>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Video</a:t>
            </a:r>
            <a:r>
              <a:rPr kumimoji="0" lang="en-US" sz="2000" b="0" i="1" u="none" strike="noStrike" kern="1200" cap="none" spc="0" normalizeH="0" noProof="0" dirty="0" smtClean="0">
                <a:ln>
                  <a:noFill/>
                </a:ln>
                <a:solidFill>
                  <a:schemeClr val="tx1"/>
                </a:solidFill>
                <a:effectLst/>
                <a:uLnTx/>
                <a:uFillTx/>
                <a:latin typeface="+mn-lt"/>
                <a:ea typeface="+mn-ea"/>
                <a:cs typeface="+mn-cs"/>
              </a:rPr>
              <a:t> optimization</a:t>
            </a:r>
          </a:p>
          <a:p>
            <a:pPr marL="723900" marR="0" lvl="2" indent="-368300" algn="l" defTabSz="914400" rtl="0" eaLnBrk="1" fontAlgn="auto" latinLnBrk="0" hangingPunct="1">
              <a:lnSpc>
                <a:spcPct val="100000"/>
              </a:lnSpc>
              <a:spcBef>
                <a:spcPct val="20000"/>
              </a:spcBef>
              <a:spcAft>
                <a:spcPts val="0"/>
              </a:spcAft>
              <a:buClrTx/>
              <a:buSzTx/>
              <a:tabLst/>
              <a:defRPr/>
            </a:pPr>
            <a:endParaRPr kumimoji="0" lang="en-US" sz="2000" b="0" i="1" u="none" strike="noStrike" kern="1200" cap="none" spc="0" normalizeH="0" baseline="0" noProof="0" dirty="0" smtClean="0">
              <a:ln>
                <a:noFill/>
              </a:ln>
              <a:solidFill>
                <a:schemeClr val="tx1"/>
              </a:solidFill>
              <a:effectLst/>
              <a:uLnTx/>
              <a:uFillTx/>
              <a:latin typeface="+mn-lt"/>
              <a:ea typeface="+mn-ea"/>
              <a:cs typeface="+mn-cs"/>
            </a:endParaRPr>
          </a:p>
          <a:p>
            <a:pPr marL="723900" marR="0" lvl="2" indent="-368300" algn="l" defTabSz="914400" rtl="0" eaLnBrk="1" fontAlgn="auto" latinLnBrk="0" hangingPunct="1">
              <a:lnSpc>
                <a:spcPct val="100000"/>
              </a:lnSpc>
              <a:spcBef>
                <a:spcPct val="20000"/>
              </a:spcBef>
              <a:spcAft>
                <a:spcPts val="0"/>
              </a:spcAft>
              <a:buClrTx/>
              <a:buSzTx/>
              <a:tabLst/>
              <a:defRPr/>
            </a:pPr>
            <a:endParaRPr kumimoji="0" lang="en-US" sz="2000" b="0" i="1" u="none" strike="noStrike" kern="1200" cap="none" spc="0" normalizeH="0" baseline="0" noProof="0" dirty="0" smtClean="0">
              <a:ln>
                <a:noFill/>
              </a:ln>
              <a:solidFill>
                <a:schemeClr val="tx1"/>
              </a:solidFill>
              <a:effectLst/>
              <a:uLnTx/>
              <a:uFillTx/>
              <a:latin typeface="+mn-lt"/>
              <a:ea typeface="+mn-ea"/>
              <a:cs typeface="+mn-cs"/>
            </a:endParaRPr>
          </a:p>
          <a:p>
            <a:pPr marL="723900" marR="0" lvl="2" indent="-368300" algn="l" defTabSz="914400" rtl="0" eaLnBrk="1" fontAlgn="auto" latinLnBrk="0" hangingPunct="1">
              <a:lnSpc>
                <a:spcPct val="100000"/>
              </a:lnSpc>
              <a:spcBef>
                <a:spcPct val="20000"/>
              </a:spcBef>
              <a:spcAft>
                <a:spcPts val="0"/>
              </a:spcAft>
              <a:buClrTx/>
              <a:buSzTx/>
              <a:tabLst/>
              <a:defRPr/>
            </a:pPr>
            <a:r>
              <a:rPr kumimoji="0" lang="en-US" sz="2000" b="0" i="1" u="none" strike="noStrike" kern="1200" cap="none" spc="0" normalizeH="0" baseline="0" noProof="0" dirty="0" err="1" smtClean="0">
                <a:ln>
                  <a:noFill/>
                </a:ln>
                <a:solidFill>
                  <a:schemeClr val="tx1"/>
                </a:solidFill>
                <a:effectLst/>
                <a:uLnTx/>
                <a:uFillTx/>
                <a:latin typeface="+mn-lt"/>
                <a:ea typeface="+mn-ea"/>
                <a:cs typeface="+mn-cs"/>
              </a:rPr>
              <a:t>QoE</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-aware adaptive</a:t>
            </a:r>
            <a:r>
              <a:rPr kumimoji="0" lang="en-US" sz="2000" b="0" i="1" u="none" strike="noStrike" kern="1200" cap="none" spc="0" normalizeH="0" noProof="0" dirty="0" smtClean="0">
                <a:ln>
                  <a:noFill/>
                </a:ln>
                <a:solidFill>
                  <a:schemeClr val="tx1"/>
                </a:solidFill>
                <a:effectLst/>
                <a:uLnTx/>
                <a:uFillTx/>
                <a:latin typeface="+mn-lt"/>
                <a:ea typeface="+mn-ea"/>
                <a:cs typeface="+mn-cs"/>
              </a:rPr>
              <a:t> video streaming</a:t>
            </a:r>
            <a:endParaRPr kumimoji="0" lang="en-US" sz="2000" b="0" i="1" u="none" strike="noStrike" kern="1200" cap="none" spc="0" normalizeH="0" baseline="0" noProof="0" dirty="0" smtClean="0">
              <a:ln>
                <a:noFill/>
              </a:ln>
              <a:solidFill>
                <a:schemeClr val="tx1"/>
              </a:solidFill>
              <a:effectLst/>
              <a:uLnTx/>
              <a:uFillTx/>
              <a:latin typeface="+mn-lt"/>
              <a:ea typeface="+mn-ea"/>
              <a:cs typeface="+mn-cs"/>
            </a:endParaRPr>
          </a:p>
          <a:p>
            <a:pPr marL="723900" marR="0" lvl="2" indent="-368300" algn="l" defTabSz="914400" rtl="0" eaLnBrk="1" fontAlgn="auto" latinLnBrk="0" hangingPunct="1">
              <a:lnSpc>
                <a:spcPct val="100000"/>
              </a:lnSpc>
              <a:spcBef>
                <a:spcPct val="20000"/>
              </a:spcBef>
              <a:spcAft>
                <a:spcPts val="0"/>
              </a:spcAft>
              <a:buClrTx/>
              <a:buSzTx/>
              <a:tabLst/>
              <a:defRPr/>
            </a:pPr>
            <a:endParaRPr lang="en-US" i="1" dirty="0" smtClean="0"/>
          </a:p>
          <a:p>
            <a:pPr marL="723900" marR="0" lvl="2" indent="-368300" algn="l" defTabSz="914400" rtl="0" eaLnBrk="1" fontAlgn="auto" latinLnBrk="0" hangingPunct="1">
              <a:lnSpc>
                <a:spcPct val="100000"/>
              </a:lnSpc>
              <a:spcBef>
                <a:spcPct val="20000"/>
              </a:spcBef>
              <a:spcAft>
                <a:spcPts val="0"/>
              </a:spcAft>
              <a:buClrTx/>
              <a:buSzTx/>
              <a:tabLst/>
              <a:defRPr/>
            </a:pPr>
            <a:endParaRPr lang="en-US" sz="2000" i="1" dirty="0" smtClean="0"/>
          </a:p>
          <a:p>
            <a:pPr marL="723900" marR="0" lvl="2" indent="-368300" algn="l" defTabSz="914400" rtl="0" eaLnBrk="1" fontAlgn="auto" latinLnBrk="0" hangingPunct="1">
              <a:lnSpc>
                <a:spcPct val="100000"/>
              </a:lnSpc>
              <a:spcBef>
                <a:spcPct val="20000"/>
              </a:spcBef>
              <a:spcAft>
                <a:spcPts val="0"/>
              </a:spcAft>
              <a:buClrTx/>
              <a:buSzTx/>
              <a:tabLst/>
              <a:defRPr/>
            </a:pPr>
            <a:r>
              <a:rPr lang="en-US" sz="2000" i="1" dirty="0" smtClean="0"/>
              <a:t>C</a:t>
            </a:r>
            <a:r>
              <a:rPr kumimoji="0" lang="en-US" sz="2000" b="0" i="1" u="none" strike="noStrike" kern="1200" cap="none" spc="0" normalizeH="0" baseline="0" noProof="0" dirty="0" err="1" smtClean="0">
                <a:ln>
                  <a:noFill/>
                </a:ln>
                <a:solidFill>
                  <a:schemeClr val="tx1"/>
                </a:solidFill>
                <a:effectLst/>
                <a:uLnTx/>
                <a:uFillTx/>
                <a:latin typeface="+mn-lt"/>
                <a:ea typeface="+mn-ea"/>
                <a:cs typeface="+mn-cs"/>
              </a:rPr>
              <a:t>ontext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-aware mobile video </a:t>
            </a:r>
            <a:r>
              <a:rPr kumimoji="0" lang="en-US" sz="2000" b="0" i="1" u="none" strike="noStrike" kern="1200" cap="none" spc="0" normalizeH="0" baseline="0" noProof="0" dirty="0" err="1" smtClean="0">
                <a:ln>
                  <a:noFill/>
                </a:ln>
                <a:solidFill>
                  <a:schemeClr val="tx1"/>
                </a:solidFill>
                <a:effectLst/>
                <a:uLnTx/>
                <a:uFillTx/>
                <a:latin typeface="+mn-lt"/>
                <a:ea typeface="+mn-ea"/>
                <a:cs typeface="+mn-cs"/>
              </a:rPr>
              <a:t>prefetching</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ight Brace 5"/>
          <p:cNvSpPr/>
          <p:nvPr/>
        </p:nvSpPr>
        <p:spPr>
          <a:xfrm>
            <a:off x="4900613" y="2128836"/>
            <a:ext cx="422728" cy="1314451"/>
          </a:xfrm>
          <a:prstGeom prst="rightBrace">
            <a:avLst>
              <a:gd name="adj1" fmla="val 8333"/>
              <a:gd name="adj2" fmla="val 288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Right Brace 6"/>
          <p:cNvSpPr/>
          <p:nvPr/>
        </p:nvSpPr>
        <p:spPr>
          <a:xfrm>
            <a:off x="4880235" y="4057651"/>
            <a:ext cx="472117" cy="1457324"/>
          </a:xfrm>
          <a:prstGeom prst="rightBrace">
            <a:avLst>
              <a:gd name="adj1" fmla="val 8333"/>
              <a:gd name="adj2" fmla="val 532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5" name="Rectangle 14"/>
          <p:cNvSpPr/>
          <p:nvPr/>
        </p:nvSpPr>
        <p:spPr>
          <a:xfrm>
            <a:off x="5500249" y="2082164"/>
            <a:ext cx="3408238" cy="36899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Box 16"/>
          <p:cNvSpPr txBox="1"/>
          <p:nvPr/>
        </p:nvSpPr>
        <p:spPr>
          <a:xfrm>
            <a:off x="6251093" y="1886212"/>
            <a:ext cx="1425390" cy="400110"/>
          </a:xfrm>
          <a:prstGeom prst="rect">
            <a:avLst/>
          </a:prstGeom>
          <a:solidFill>
            <a:schemeClr val="bg1"/>
          </a:solidFill>
        </p:spPr>
        <p:txBody>
          <a:bodyPr wrap="none" rtlCol="0">
            <a:spAutoFit/>
          </a:bodyPr>
          <a:lstStyle/>
          <a:p>
            <a:r>
              <a:rPr lang="en-US" sz="2000" dirty="0" smtClean="0">
                <a:solidFill>
                  <a:srgbClr val="FF0000"/>
                </a:solidFill>
              </a:rPr>
              <a:t>PhD thesis</a:t>
            </a:r>
            <a:endParaRPr lang="sv-SE" sz="2000" dirty="0">
              <a:solidFill>
                <a:srgbClr val="FF0000"/>
              </a:solidFill>
            </a:endParaRPr>
          </a:p>
        </p:txBody>
      </p:sp>
      <p:sp>
        <p:nvSpPr>
          <p:cNvPr id="10" name="Right Brace 9"/>
          <p:cNvSpPr/>
          <p:nvPr/>
        </p:nvSpPr>
        <p:spPr>
          <a:xfrm rot="10800000">
            <a:off x="4989513" y="2945722"/>
            <a:ext cx="510736" cy="1485900"/>
          </a:xfrm>
          <a:prstGeom prst="rightBrace">
            <a:avLst>
              <a:gd name="adj1" fmla="val 8333"/>
              <a:gd name="adj2" fmla="val 49004"/>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TextBox 10"/>
          <p:cNvSpPr txBox="1"/>
          <p:nvPr/>
        </p:nvSpPr>
        <p:spPr>
          <a:xfrm>
            <a:off x="5741272" y="2617838"/>
            <a:ext cx="3167216" cy="584775"/>
          </a:xfrm>
          <a:prstGeom prst="rect">
            <a:avLst/>
          </a:prstGeom>
          <a:noFill/>
        </p:spPr>
        <p:txBody>
          <a:bodyPr wrap="square" rtlCol="0">
            <a:spAutoFit/>
          </a:bodyPr>
          <a:lstStyle/>
          <a:p>
            <a:r>
              <a:rPr lang="en-US" sz="1600" b="1" dirty="0" smtClean="0">
                <a:solidFill>
                  <a:schemeClr val="tx2"/>
                </a:solidFill>
              </a:rPr>
              <a:t>60% </a:t>
            </a:r>
            <a:r>
              <a:rPr lang="en-US" sz="1600" dirty="0" smtClean="0">
                <a:solidFill>
                  <a:srgbClr val="1954A6"/>
                </a:solidFill>
              </a:rPr>
              <a:t>reduced</a:t>
            </a:r>
            <a:r>
              <a:rPr lang="en-US" sz="1600" b="1" dirty="0" smtClean="0">
                <a:solidFill>
                  <a:srgbClr val="1954A6"/>
                </a:solidFill>
              </a:rPr>
              <a:t> </a:t>
            </a:r>
            <a:r>
              <a:rPr lang="en-US" sz="1600" dirty="0" smtClean="0">
                <a:solidFill>
                  <a:srgbClr val="1954A6"/>
                </a:solidFill>
              </a:rPr>
              <a:t>video</a:t>
            </a:r>
            <a:r>
              <a:rPr lang="en-US" sz="1600" b="1" dirty="0" smtClean="0">
                <a:solidFill>
                  <a:srgbClr val="1954A6"/>
                </a:solidFill>
              </a:rPr>
              <a:t> </a:t>
            </a:r>
            <a:r>
              <a:rPr lang="en-US" sz="1600" dirty="0" smtClean="0">
                <a:solidFill>
                  <a:srgbClr val="1954A6"/>
                </a:solidFill>
              </a:rPr>
              <a:t>size </a:t>
            </a:r>
            <a:r>
              <a:rPr lang="en-US" sz="1600" b="1" dirty="0" smtClean="0">
                <a:solidFill>
                  <a:schemeClr val="tx2"/>
                </a:solidFill>
              </a:rPr>
              <a:t>without perceptible quality difference</a:t>
            </a:r>
            <a:r>
              <a:rPr lang="en-US" sz="1600" b="1" dirty="0" smtClean="0"/>
              <a:t> </a:t>
            </a:r>
            <a:endParaRPr lang="sv-SE" sz="1600" b="1" dirty="0"/>
          </a:p>
        </p:txBody>
      </p:sp>
      <p:sp>
        <p:nvSpPr>
          <p:cNvPr id="12" name="TextBox 11"/>
          <p:cNvSpPr txBox="1"/>
          <p:nvPr/>
        </p:nvSpPr>
        <p:spPr>
          <a:xfrm>
            <a:off x="5736510" y="5370562"/>
            <a:ext cx="3167216" cy="338554"/>
          </a:xfrm>
          <a:prstGeom prst="rect">
            <a:avLst/>
          </a:prstGeom>
          <a:noFill/>
        </p:spPr>
        <p:txBody>
          <a:bodyPr wrap="square" rtlCol="0">
            <a:spAutoFit/>
          </a:bodyPr>
          <a:lstStyle/>
          <a:p>
            <a:r>
              <a:rPr lang="en-US" sz="1600" b="1" dirty="0" smtClean="0">
                <a:solidFill>
                  <a:schemeClr val="tx2"/>
                </a:solidFill>
              </a:rPr>
              <a:t>20-70% energy cost reduction</a:t>
            </a:r>
            <a:endParaRPr lang="sv-SE" sz="1600" b="1" dirty="0"/>
          </a:p>
        </p:txBody>
      </p:sp>
      <p:sp>
        <p:nvSpPr>
          <p:cNvPr id="13" name="TextBox 12"/>
          <p:cNvSpPr txBox="1"/>
          <p:nvPr/>
        </p:nvSpPr>
        <p:spPr>
          <a:xfrm>
            <a:off x="5746035" y="4022774"/>
            <a:ext cx="3167216" cy="584775"/>
          </a:xfrm>
          <a:prstGeom prst="rect">
            <a:avLst/>
          </a:prstGeom>
          <a:noFill/>
        </p:spPr>
        <p:txBody>
          <a:bodyPr wrap="square" rtlCol="0">
            <a:spAutoFit/>
          </a:bodyPr>
          <a:lstStyle/>
          <a:p>
            <a:r>
              <a:rPr lang="en-US" sz="1600" b="1" dirty="0" smtClean="0">
                <a:solidFill>
                  <a:schemeClr val="tx2"/>
                </a:solidFill>
              </a:rPr>
              <a:t>more stable video quality</a:t>
            </a:r>
            <a:r>
              <a:rPr lang="en-US" sz="1600" dirty="0" smtClean="0">
                <a:solidFill>
                  <a:schemeClr val="tx2"/>
                </a:solidFill>
              </a:rPr>
              <a:t> than DASH, consuming </a:t>
            </a:r>
            <a:r>
              <a:rPr lang="en-US" sz="1600" b="1" dirty="0" smtClean="0">
                <a:solidFill>
                  <a:schemeClr val="tx2"/>
                </a:solidFill>
              </a:rPr>
              <a:t>fewer bits</a:t>
            </a:r>
            <a:endParaRPr lang="sv-SE" sz="16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308450"/>
            <a:ext cx="6935788" cy="668338"/>
          </a:xfrm>
        </p:spPr>
        <p:txBody>
          <a:bodyPr/>
          <a:lstStyle/>
          <a:p>
            <a:r>
              <a:rPr lang="en-US" dirty="0" smtClean="0"/>
              <a:t>Different behaviors of MOS distributions of </a:t>
            </a:r>
            <a:r>
              <a:rPr lang="en-US" dirty="0" err="1" smtClean="0"/>
              <a:t>QoE</a:t>
            </a:r>
            <a:r>
              <a:rPr lang="en-US" dirty="0" smtClean="0"/>
              <a:t>-aware and DASH video streaming</a:t>
            </a:r>
            <a:endParaRPr lang="sv-SE" dirty="0"/>
          </a:p>
        </p:txBody>
      </p:sp>
      <p:sp>
        <p:nvSpPr>
          <p:cNvPr id="5" name="TextBox 4"/>
          <p:cNvSpPr txBox="1"/>
          <p:nvPr/>
        </p:nvSpPr>
        <p:spPr>
          <a:xfrm>
            <a:off x="1006987" y="4017965"/>
            <a:ext cx="1784463" cy="307777"/>
          </a:xfrm>
          <a:prstGeom prst="rect">
            <a:avLst/>
          </a:prstGeom>
          <a:noFill/>
        </p:spPr>
        <p:txBody>
          <a:bodyPr wrap="none" rtlCol="0">
            <a:spAutoFit/>
          </a:bodyPr>
          <a:lstStyle/>
          <a:p>
            <a:r>
              <a:rPr lang="en-US" sz="1400" dirty="0" smtClean="0"/>
              <a:t>“</a:t>
            </a:r>
            <a:r>
              <a:rPr lang="en-US" sz="1400" dirty="0" err="1" smtClean="0"/>
              <a:t>IronMan</a:t>
            </a:r>
            <a:r>
              <a:rPr lang="en-US" sz="1400" dirty="0" smtClean="0"/>
              <a:t>” channel 1</a:t>
            </a:r>
            <a:endParaRPr lang="sv-SE" sz="1400" dirty="0"/>
          </a:p>
        </p:txBody>
      </p:sp>
      <p:pic>
        <p:nvPicPr>
          <p:cNvPr id="9" name="Content Placeholder 8" descr="IronMan_channel1.png"/>
          <p:cNvPicPr>
            <a:picLocks noGrp="1" noChangeAspect="1"/>
          </p:cNvPicPr>
          <p:nvPr>
            <p:ph idx="1"/>
          </p:nvPr>
        </p:nvPicPr>
        <p:blipFill>
          <a:blip r:embed="rId2" cstate="print"/>
          <a:stretch>
            <a:fillRect/>
          </a:stretch>
        </p:blipFill>
        <p:spPr>
          <a:xfrm>
            <a:off x="232944" y="1073208"/>
            <a:ext cx="3837112" cy="2994177"/>
          </a:xfrm>
        </p:spPr>
      </p:pic>
      <p:pic>
        <p:nvPicPr>
          <p:cNvPr id="10" name="Picture 9" descr="Skyfall_channel3.png"/>
          <p:cNvPicPr>
            <a:picLocks noChangeAspect="1"/>
          </p:cNvPicPr>
          <p:nvPr/>
        </p:nvPicPr>
        <p:blipFill>
          <a:blip r:embed="rId3" cstate="print"/>
          <a:stretch>
            <a:fillRect/>
          </a:stretch>
        </p:blipFill>
        <p:spPr>
          <a:xfrm>
            <a:off x="5287406" y="976788"/>
            <a:ext cx="3856594" cy="2887289"/>
          </a:xfrm>
          <a:prstGeom prst="rect">
            <a:avLst/>
          </a:prstGeom>
        </p:spPr>
      </p:pic>
      <p:pic>
        <p:nvPicPr>
          <p:cNvPr id="13" name="Picture 12" descr="Avengers _channel2.png"/>
          <p:cNvPicPr>
            <a:picLocks noChangeAspect="1"/>
          </p:cNvPicPr>
          <p:nvPr/>
        </p:nvPicPr>
        <p:blipFill>
          <a:blip r:embed="rId4" cstate="print"/>
          <a:stretch>
            <a:fillRect/>
          </a:stretch>
        </p:blipFill>
        <p:spPr>
          <a:xfrm>
            <a:off x="3039100" y="4067385"/>
            <a:ext cx="3680811" cy="2790615"/>
          </a:xfrm>
          <a:prstGeom prst="rect">
            <a:avLst/>
          </a:prstGeom>
        </p:spPr>
      </p:pic>
      <p:sp>
        <p:nvSpPr>
          <p:cNvPr id="11" name="TextBox 10"/>
          <p:cNvSpPr txBox="1"/>
          <p:nvPr/>
        </p:nvSpPr>
        <p:spPr>
          <a:xfrm>
            <a:off x="6719911" y="3864077"/>
            <a:ext cx="1657826" cy="307777"/>
          </a:xfrm>
          <a:prstGeom prst="rect">
            <a:avLst/>
          </a:prstGeom>
          <a:noFill/>
        </p:spPr>
        <p:txBody>
          <a:bodyPr wrap="none" rtlCol="0">
            <a:spAutoFit/>
          </a:bodyPr>
          <a:lstStyle/>
          <a:p>
            <a:r>
              <a:rPr lang="en-US" sz="1400" dirty="0" smtClean="0"/>
              <a:t>“</a:t>
            </a:r>
            <a:r>
              <a:rPr lang="en-US" sz="1400" dirty="0" err="1" smtClean="0"/>
              <a:t>Skyfall</a:t>
            </a:r>
            <a:r>
              <a:rPr lang="en-US" sz="1400" dirty="0" smtClean="0"/>
              <a:t>” channel 3</a:t>
            </a:r>
            <a:endParaRPr lang="sv-SE" sz="1400" dirty="0"/>
          </a:p>
        </p:txBody>
      </p:sp>
      <p:sp>
        <p:nvSpPr>
          <p:cNvPr id="14" name="TextBox 13"/>
          <p:cNvSpPr txBox="1"/>
          <p:nvPr/>
        </p:nvSpPr>
        <p:spPr>
          <a:xfrm>
            <a:off x="3884664" y="3759608"/>
            <a:ext cx="1882182" cy="307777"/>
          </a:xfrm>
          <a:prstGeom prst="rect">
            <a:avLst/>
          </a:prstGeom>
          <a:noFill/>
        </p:spPr>
        <p:txBody>
          <a:bodyPr wrap="none" rtlCol="0">
            <a:spAutoFit/>
          </a:bodyPr>
          <a:lstStyle/>
          <a:p>
            <a:r>
              <a:rPr lang="en-US" sz="1400" dirty="0" smtClean="0"/>
              <a:t>“Avengers” channel 2</a:t>
            </a:r>
            <a:endParaRPr lang="sv-SE" sz="1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512" y="238125"/>
            <a:ext cx="7138988" cy="668338"/>
          </a:xfrm>
        </p:spPr>
        <p:txBody>
          <a:bodyPr/>
          <a:lstStyle/>
          <a:p>
            <a:r>
              <a:rPr lang="en-US" dirty="0" smtClean="0"/>
              <a:t>Resolution switch comparison of </a:t>
            </a:r>
            <a:r>
              <a:rPr lang="en-US" dirty="0" err="1" smtClean="0"/>
              <a:t>QoE</a:t>
            </a:r>
            <a:r>
              <a:rPr lang="en-US" dirty="0" smtClean="0"/>
              <a:t>-aware adaptive video streaming vs. DASH</a:t>
            </a:r>
            <a:endParaRPr lang="sv-SE" dirty="0"/>
          </a:p>
        </p:txBody>
      </p:sp>
      <p:pic>
        <p:nvPicPr>
          <p:cNvPr id="4" name="Content Placeholder 3" descr="Skyfall_channel1_DASH_dataRates_avgResolutionBitrates.png"/>
          <p:cNvPicPr>
            <a:picLocks noGrp="1" noChangeAspect="1"/>
          </p:cNvPicPr>
          <p:nvPr>
            <p:ph idx="1"/>
          </p:nvPr>
        </p:nvPicPr>
        <p:blipFill>
          <a:blip r:embed="rId2" cstate="print"/>
          <a:stretch>
            <a:fillRect/>
          </a:stretch>
        </p:blipFill>
        <p:spPr>
          <a:xfrm>
            <a:off x="4686300" y="1073208"/>
            <a:ext cx="4457700" cy="3337315"/>
          </a:xfrm>
        </p:spPr>
      </p:pic>
      <p:pic>
        <p:nvPicPr>
          <p:cNvPr id="5" name="Picture 4" descr="Skyfall_channel1_DASH_dataRates_avgResolutionBitrates.png"/>
          <p:cNvPicPr>
            <a:picLocks noChangeAspect="1"/>
          </p:cNvPicPr>
          <p:nvPr/>
        </p:nvPicPr>
        <p:blipFill>
          <a:blip r:embed="rId3" cstate="print"/>
          <a:stretch>
            <a:fillRect/>
          </a:stretch>
        </p:blipFill>
        <p:spPr>
          <a:xfrm>
            <a:off x="0" y="1031779"/>
            <a:ext cx="4513037" cy="3378744"/>
          </a:xfrm>
          <a:prstGeom prst="rect">
            <a:avLst/>
          </a:prstGeom>
        </p:spPr>
      </p:pic>
      <p:pic>
        <p:nvPicPr>
          <p:cNvPr id="7" name="Picture 6" descr="Skyfall channel1 15sec segments - with first segment.png"/>
          <p:cNvPicPr>
            <a:picLocks noChangeAspect="1"/>
          </p:cNvPicPr>
          <p:nvPr/>
        </p:nvPicPr>
        <p:blipFill>
          <a:blip r:embed="rId4" cstate="print"/>
          <a:stretch>
            <a:fillRect/>
          </a:stretch>
        </p:blipFill>
        <p:spPr>
          <a:xfrm>
            <a:off x="2800350" y="4216236"/>
            <a:ext cx="3900488" cy="264176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 of video segments streamed using DASH and </a:t>
            </a:r>
            <a:r>
              <a:rPr lang="en-US" dirty="0" err="1" smtClean="0"/>
              <a:t>QoE</a:t>
            </a:r>
            <a:r>
              <a:rPr lang="en-US" dirty="0" smtClean="0"/>
              <a:t>-aware streaming</a:t>
            </a:r>
            <a:endParaRPr lang="sv-SE" dirty="0"/>
          </a:p>
        </p:txBody>
      </p:sp>
      <p:pic>
        <p:nvPicPr>
          <p:cNvPr id="4" name="Content Placeholder 3" descr="Avengers_channel2_segmentsMOS.png"/>
          <p:cNvPicPr>
            <a:picLocks noGrp="1" noChangeAspect="1"/>
          </p:cNvPicPr>
          <p:nvPr>
            <p:ph idx="1"/>
          </p:nvPr>
        </p:nvPicPr>
        <p:blipFill>
          <a:blip r:embed="rId2" cstate="print"/>
          <a:stretch>
            <a:fillRect/>
          </a:stretch>
        </p:blipFill>
        <p:spPr>
          <a:xfrm>
            <a:off x="0" y="1757363"/>
            <a:ext cx="3016564" cy="2571749"/>
          </a:xfrm>
        </p:spPr>
      </p:pic>
      <p:pic>
        <p:nvPicPr>
          <p:cNvPr id="5" name="Picture 4" descr="IronMan_channel1_segmentsMOS.png"/>
          <p:cNvPicPr>
            <a:picLocks noChangeAspect="1"/>
          </p:cNvPicPr>
          <p:nvPr/>
        </p:nvPicPr>
        <p:blipFill>
          <a:blip r:embed="rId3" cstate="print"/>
          <a:stretch>
            <a:fillRect/>
          </a:stretch>
        </p:blipFill>
        <p:spPr>
          <a:xfrm>
            <a:off x="3023328" y="1692102"/>
            <a:ext cx="3134585" cy="2672367"/>
          </a:xfrm>
          <a:prstGeom prst="rect">
            <a:avLst/>
          </a:prstGeom>
        </p:spPr>
      </p:pic>
      <p:sp>
        <p:nvSpPr>
          <p:cNvPr id="6" name="TextBox 5"/>
          <p:cNvSpPr txBox="1"/>
          <p:nvPr/>
        </p:nvSpPr>
        <p:spPr>
          <a:xfrm>
            <a:off x="557213" y="4997232"/>
            <a:ext cx="8058150" cy="646331"/>
          </a:xfrm>
          <a:prstGeom prst="rect">
            <a:avLst/>
          </a:prstGeom>
          <a:noFill/>
        </p:spPr>
        <p:txBody>
          <a:bodyPr wrap="square" rtlCol="0">
            <a:spAutoFit/>
          </a:bodyPr>
          <a:lstStyle/>
          <a:p>
            <a:r>
              <a:rPr lang="en-US" b="1" i="1" dirty="0" smtClean="0">
                <a:solidFill>
                  <a:srgbClr val="FF0000"/>
                </a:solidFill>
              </a:rPr>
              <a:t>Optimal target video quality </a:t>
            </a:r>
            <a:r>
              <a:rPr lang="en-US" i="1" dirty="0" smtClean="0"/>
              <a:t>= the highest target video quality of </a:t>
            </a:r>
            <a:r>
              <a:rPr lang="en-US" i="1" dirty="0" err="1" smtClean="0"/>
              <a:t>QoE</a:t>
            </a:r>
            <a:r>
              <a:rPr lang="en-US" i="1" dirty="0" smtClean="0"/>
              <a:t>-aware streaming for the given video and access channel, whose </a:t>
            </a:r>
            <a:r>
              <a:rPr lang="el-GR" i="1" dirty="0" smtClean="0"/>
              <a:t>σ</a:t>
            </a:r>
            <a:r>
              <a:rPr lang="en-US" i="1" dirty="0" smtClean="0"/>
              <a:t> is lower than 10%</a:t>
            </a:r>
            <a:endParaRPr lang="sv-SE" i="1" dirty="0"/>
          </a:p>
        </p:txBody>
      </p:sp>
      <p:pic>
        <p:nvPicPr>
          <p:cNvPr id="7" name="Picture 6" descr="Skyfall_channel2_segmentsMOS.png"/>
          <p:cNvPicPr>
            <a:picLocks noChangeAspect="1"/>
          </p:cNvPicPr>
          <p:nvPr/>
        </p:nvPicPr>
        <p:blipFill>
          <a:blip r:embed="rId4" cstate="print"/>
          <a:stretch>
            <a:fillRect/>
          </a:stretch>
        </p:blipFill>
        <p:spPr>
          <a:xfrm>
            <a:off x="6110676" y="1785938"/>
            <a:ext cx="3033324" cy="2586037"/>
          </a:xfrm>
          <a:prstGeom prst="rect">
            <a:avLst/>
          </a:prstGeom>
        </p:spPr>
      </p:pic>
      <p:sp>
        <p:nvSpPr>
          <p:cNvPr id="8" name="TextBox 7"/>
          <p:cNvSpPr txBox="1"/>
          <p:nvPr/>
        </p:nvSpPr>
        <p:spPr>
          <a:xfrm>
            <a:off x="600075" y="4400550"/>
            <a:ext cx="1882182" cy="307777"/>
          </a:xfrm>
          <a:prstGeom prst="rect">
            <a:avLst/>
          </a:prstGeom>
          <a:noFill/>
        </p:spPr>
        <p:txBody>
          <a:bodyPr wrap="none" rtlCol="0">
            <a:spAutoFit/>
          </a:bodyPr>
          <a:lstStyle/>
          <a:p>
            <a:r>
              <a:rPr lang="en-US" sz="1400" dirty="0" smtClean="0"/>
              <a:t>“Avengers” channel 2</a:t>
            </a:r>
            <a:endParaRPr lang="sv-SE" sz="1400" dirty="0"/>
          </a:p>
        </p:txBody>
      </p:sp>
      <p:sp>
        <p:nvSpPr>
          <p:cNvPr id="9" name="TextBox 8"/>
          <p:cNvSpPr txBox="1"/>
          <p:nvPr/>
        </p:nvSpPr>
        <p:spPr>
          <a:xfrm>
            <a:off x="3781426" y="4381500"/>
            <a:ext cx="1784463" cy="307777"/>
          </a:xfrm>
          <a:prstGeom prst="rect">
            <a:avLst/>
          </a:prstGeom>
          <a:noFill/>
        </p:spPr>
        <p:txBody>
          <a:bodyPr wrap="none" rtlCol="0">
            <a:spAutoFit/>
          </a:bodyPr>
          <a:lstStyle/>
          <a:p>
            <a:r>
              <a:rPr lang="en-US" sz="1400" dirty="0" smtClean="0"/>
              <a:t>“</a:t>
            </a:r>
            <a:r>
              <a:rPr lang="en-US" sz="1400" dirty="0" err="1" smtClean="0"/>
              <a:t>IronMan</a:t>
            </a:r>
            <a:r>
              <a:rPr lang="en-US" sz="1400" dirty="0" smtClean="0"/>
              <a:t>” channel 2</a:t>
            </a:r>
            <a:endParaRPr lang="sv-SE" sz="1400" dirty="0"/>
          </a:p>
        </p:txBody>
      </p:sp>
      <p:sp>
        <p:nvSpPr>
          <p:cNvPr id="10" name="TextBox 9"/>
          <p:cNvSpPr txBox="1"/>
          <p:nvPr/>
        </p:nvSpPr>
        <p:spPr>
          <a:xfrm>
            <a:off x="6853238" y="4381500"/>
            <a:ext cx="1657826" cy="307777"/>
          </a:xfrm>
          <a:prstGeom prst="rect">
            <a:avLst/>
          </a:prstGeom>
          <a:noFill/>
        </p:spPr>
        <p:txBody>
          <a:bodyPr wrap="none" rtlCol="0">
            <a:spAutoFit/>
          </a:bodyPr>
          <a:lstStyle/>
          <a:p>
            <a:r>
              <a:rPr lang="en-US" sz="1400" dirty="0" smtClean="0"/>
              <a:t>“</a:t>
            </a:r>
            <a:r>
              <a:rPr lang="en-US" sz="1400" dirty="0" err="1" smtClean="0"/>
              <a:t>Skyfall</a:t>
            </a:r>
            <a:r>
              <a:rPr lang="en-US" sz="1400" dirty="0" smtClean="0"/>
              <a:t>” channel 2</a:t>
            </a:r>
            <a:endParaRPr lang="sv-SE" sz="1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90570"/>
            <a:ext cx="6935788" cy="668338"/>
          </a:xfrm>
        </p:spPr>
        <p:txBody>
          <a:bodyPr/>
          <a:lstStyle/>
          <a:p>
            <a:r>
              <a:rPr lang="en-US" dirty="0" smtClean="0"/>
              <a:t>Prediction of optimal target video quality</a:t>
            </a:r>
            <a:endParaRPr lang="sv-SE" dirty="0"/>
          </a:p>
        </p:txBody>
      </p:sp>
      <p:sp>
        <p:nvSpPr>
          <p:cNvPr id="7" name="Content Placeholder 2"/>
          <p:cNvSpPr>
            <a:spLocks noGrp="1"/>
          </p:cNvSpPr>
          <p:nvPr>
            <p:ph idx="1"/>
          </p:nvPr>
        </p:nvSpPr>
        <p:spPr>
          <a:xfrm>
            <a:off x="685800" y="4543426"/>
            <a:ext cx="3800475" cy="1042987"/>
          </a:xfrm>
        </p:spPr>
        <p:txBody>
          <a:bodyPr/>
          <a:lstStyle/>
          <a:p>
            <a:r>
              <a:rPr lang="en-US" dirty="0" smtClean="0"/>
              <a:t>Video needs to be optimized for </a:t>
            </a:r>
            <a:r>
              <a:rPr lang="en-US" i="1" dirty="0" smtClean="0">
                <a:solidFill>
                  <a:srgbClr val="FF0000"/>
                </a:solidFill>
              </a:rPr>
              <a:t>(optimal) target video quality </a:t>
            </a:r>
            <a:r>
              <a:rPr lang="en-US" dirty="0" smtClean="0"/>
              <a:t>before the streaming starts</a:t>
            </a:r>
            <a:endParaRPr lang="sv-SE" dirty="0" smtClean="0"/>
          </a:p>
          <a:p>
            <a:endParaRPr lang="sv-SE" dirty="0"/>
          </a:p>
        </p:txBody>
      </p:sp>
      <p:sp>
        <p:nvSpPr>
          <p:cNvPr id="13" name="TextBox 12"/>
          <p:cNvSpPr txBox="1"/>
          <p:nvPr/>
        </p:nvSpPr>
        <p:spPr>
          <a:xfrm>
            <a:off x="4350773" y="4613479"/>
            <a:ext cx="4793227" cy="830997"/>
          </a:xfrm>
          <a:prstGeom prst="rect">
            <a:avLst/>
          </a:prstGeom>
          <a:noFill/>
        </p:spPr>
        <p:txBody>
          <a:bodyPr wrap="square" rtlCol="0">
            <a:spAutoFit/>
          </a:bodyPr>
          <a:lstStyle/>
          <a:p>
            <a:r>
              <a:rPr lang="en-US" sz="1600" dirty="0" err="1" smtClean="0"/>
              <a:t>QoE</a:t>
            </a:r>
            <a:r>
              <a:rPr lang="en-US" sz="1600" dirty="0" smtClean="0"/>
              <a:t> resulting from this prediction is at most 0.15 MOS points lower than </a:t>
            </a:r>
            <a:r>
              <a:rPr lang="en-US" sz="1600" dirty="0" err="1" smtClean="0"/>
              <a:t>QoE</a:t>
            </a:r>
            <a:r>
              <a:rPr lang="en-US" sz="1600" dirty="0" smtClean="0"/>
              <a:t> resulting from the maximum achievable target MOS!</a:t>
            </a:r>
            <a:endParaRPr lang="sv-SE" sz="1600" dirty="0"/>
          </a:p>
        </p:txBody>
      </p:sp>
      <p:pic>
        <p:nvPicPr>
          <p:cNvPr id="8" name="Picture 7" descr="Skyfall_channel2_segmentsMOS.png"/>
          <p:cNvPicPr>
            <a:picLocks noChangeAspect="1"/>
          </p:cNvPicPr>
          <p:nvPr/>
        </p:nvPicPr>
        <p:blipFill>
          <a:blip r:embed="rId2" cstate="print"/>
          <a:stretch>
            <a:fillRect/>
          </a:stretch>
        </p:blipFill>
        <p:spPr>
          <a:xfrm>
            <a:off x="434155" y="1342907"/>
            <a:ext cx="3666357" cy="2959705"/>
          </a:xfrm>
          <a:prstGeom prst="rect">
            <a:avLst/>
          </a:prstGeom>
        </p:spPr>
      </p:pic>
      <p:pic>
        <p:nvPicPr>
          <p:cNvPr id="16" name="Picture 15" descr="PredictionOptimalTargetMOS.png"/>
          <p:cNvPicPr>
            <a:picLocks noChangeAspect="1"/>
          </p:cNvPicPr>
          <p:nvPr/>
        </p:nvPicPr>
        <p:blipFill>
          <a:blip r:embed="rId3" cstate="print"/>
          <a:stretch>
            <a:fillRect/>
          </a:stretch>
        </p:blipFill>
        <p:spPr>
          <a:xfrm>
            <a:off x="4372246" y="1443037"/>
            <a:ext cx="4560437" cy="3000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Prediction error of optimal perceptual video quality across percentiles of MOS distribution </a:t>
            </a:r>
            <a:endParaRPr lang="sv-SE" sz="2400" dirty="0"/>
          </a:p>
        </p:txBody>
      </p:sp>
      <p:pic>
        <p:nvPicPr>
          <p:cNvPr id="4" name="Content Placeholder 3" descr="OptimalTargetMOSPredictionErrorPercentiles.png"/>
          <p:cNvPicPr>
            <a:picLocks noGrp="1" noChangeAspect="1"/>
          </p:cNvPicPr>
          <p:nvPr>
            <p:ph idx="1"/>
          </p:nvPr>
        </p:nvPicPr>
        <p:blipFill>
          <a:blip r:embed="rId2" cstate="print"/>
          <a:stretch>
            <a:fillRect/>
          </a:stretch>
        </p:blipFill>
        <p:spPr>
          <a:xfrm>
            <a:off x="2743201" y="1417191"/>
            <a:ext cx="4338434" cy="4435564"/>
          </a:xfrm>
        </p:spPr>
      </p:pic>
      <p:sp>
        <p:nvSpPr>
          <p:cNvPr id="5" name="TextBox 4"/>
          <p:cNvSpPr txBox="1"/>
          <p:nvPr/>
        </p:nvSpPr>
        <p:spPr>
          <a:xfrm>
            <a:off x="235974" y="1696065"/>
            <a:ext cx="2185214" cy="369332"/>
          </a:xfrm>
          <a:prstGeom prst="rect">
            <a:avLst/>
          </a:prstGeom>
          <a:noFill/>
        </p:spPr>
        <p:txBody>
          <a:bodyPr wrap="none" rtlCol="0">
            <a:spAutoFit/>
          </a:bodyPr>
          <a:lstStyle/>
          <a:p>
            <a:r>
              <a:rPr lang="en-US" dirty="0" smtClean="0"/>
              <a:t>and impact on </a:t>
            </a:r>
            <a:r>
              <a:rPr lang="en-US" dirty="0" err="1" smtClean="0"/>
              <a:t>QoE</a:t>
            </a:r>
            <a:endParaRPr lang="sv-S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2363" y="340042"/>
            <a:ext cx="7246742" cy="817245"/>
          </a:xfrm>
        </p:spPr>
        <p:txBody>
          <a:bodyPr/>
          <a:lstStyle/>
          <a:p>
            <a:r>
              <a:rPr lang="en-US" dirty="0" smtClean="0"/>
              <a:t>Perceptual video quality varies through video content</a:t>
            </a:r>
            <a:endParaRPr lang="sv-SE" dirty="0"/>
          </a:p>
        </p:txBody>
      </p:sp>
      <p:sp>
        <p:nvSpPr>
          <p:cNvPr id="59" name="Content Placeholder 5"/>
          <p:cNvSpPr>
            <a:spLocks noGrp="1"/>
          </p:cNvSpPr>
          <p:nvPr>
            <p:ph idx="1"/>
          </p:nvPr>
        </p:nvSpPr>
        <p:spPr>
          <a:xfrm>
            <a:off x="1133322" y="2985168"/>
            <a:ext cx="6935788" cy="1460499"/>
          </a:xfrm>
          <a:solidFill>
            <a:srgbClr val="FFFF66"/>
          </a:solidFill>
        </p:spPr>
        <p:txBody>
          <a:bodyPr>
            <a:normAutofit/>
          </a:bodyPr>
          <a:lstStyle/>
          <a:p>
            <a:pPr algn="ctr"/>
            <a:r>
              <a:rPr lang="en-US" sz="2600" b="1" dirty="0" smtClean="0">
                <a:latin typeface="Arial (Headings)"/>
              </a:rPr>
              <a:t>Research question 1:</a:t>
            </a:r>
          </a:p>
          <a:p>
            <a:pPr algn="ctr"/>
            <a:r>
              <a:rPr lang="en-US" dirty="0" smtClean="0"/>
              <a:t>Can we optimize video content for desired constant perceptual video quality in a programmatic manner, while reducing the video file size?</a:t>
            </a:r>
            <a:endParaRPr lang="sv-SE" dirty="0"/>
          </a:p>
        </p:txBody>
      </p:sp>
      <p:sp>
        <p:nvSpPr>
          <p:cNvPr id="56" name="TextBox 55"/>
          <p:cNvSpPr txBox="1"/>
          <p:nvPr/>
        </p:nvSpPr>
        <p:spPr>
          <a:xfrm>
            <a:off x="339212" y="6211669"/>
            <a:ext cx="8613059" cy="646331"/>
          </a:xfrm>
          <a:prstGeom prst="rect">
            <a:avLst/>
          </a:prstGeom>
          <a:noFill/>
        </p:spPr>
        <p:txBody>
          <a:bodyPr wrap="square" rtlCol="0">
            <a:spAutoFit/>
          </a:bodyPr>
          <a:lstStyle/>
          <a:p>
            <a:r>
              <a:rPr lang="en-US" dirty="0" smtClean="0">
                <a:solidFill>
                  <a:schemeClr val="bg1"/>
                </a:solidFill>
              </a:rPr>
              <a:t>Videos in existing qualities are not optimized for perceptual video quality and their sizes can greatly differ!</a:t>
            </a:r>
            <a:endParaRPr lang="sv-SE" dirty="0">
              <a:solidFill>
                <a:schemeClr val="bg1"/>
              </a:solidFill>
            </a:endParaRPr>
          </a:p>
        </p:txBody>
      </p:sp>
      <p:grpSp>
        <p:nvGrpSpPr>
          <p:cNvPr id="51" name="Group 50"/>
          <p:cNvGrpSpPr/>
          <p:nvPr/>
        </p:nvGrpSpPr>
        <p:grpSpPr>
          <a:xfrm>
            <a:off x="0" y="4371976"/>
            <a:ext cx="9144000" cy="1646798"/>
            <a:chOff x="0" y="4371976"/>
            <a:chExt cx="9144000" cy="1646798"/>
          </a:xfrm>
        </p:grpSpPr>
        <p:sp>
          <p:nvSpPr>
            <p:cNvPr id="28" name="TextBox 27"/>
            <p:cNvSpPr txBox="1"/>
            <p:nvPr/>
          </p:nvSpPr>
          <p:spPr>
            <a:xfrm>
              <a:off x="820841" y="4521304"/>
              <a:ext cx="1522212" cy="369332"/>
            </a:xfrm>
            <a:prstGeom prst="rect">
              <a:avLst/>
            </a:prstGeom>
            <a:noFill/>
          </p:spPr>
          <p:txBody>
            <a:bodyPr wrap="none" rtlCol="0">
              <a:spAutoFit/>
            </a:bodyPr>
            <a:lstStyle/>
            <a:p>
              <a:r>
                <a:rPr lang="en-US" dirty="0" smtClean="0"/>
                <a:t>Video</a:t>
              </a:r>
              <a:r>
                <a:rPr lang="en-US" baseline="-25000" dirty="0" smtClean="0"/>
                <a:t>1</a:t>
              </a:r>
              <a:r>
                <a:rPr lang="en-US" dirty="0" smtClean="0"/>
                <a:t>(360p)</a:t>
              </a:r>
              <a:endParaRPr lang="sv-SE" baseline="-25000" dirty="0"/>
            </a:p>
          </p:txBody>
        </p:sp>
        <p:sp>
          <p:nvSpPr>
            <p:cNvPr id="29" name="TextBox 28"/>
            <p:cNvSpPr txBox="1"/>
            <p:nvPr/>
          </p:nvSpPr>
          <p:spPr>
            <a:xfrm>
              <a:off x="2306741" y="4516541"/>
              <a:ext cx="1522212" cy="369332"/>
            </a:xfrm>
            <a:prstGeom prst="rect">
              <a:avLst/>
            </a:prstGeom>
            <a:noFill/>
          </p:spPr>
          <p:txBody>
            <a:bodyPr wrap="none" rtlCol="0">
              <a:spAutoFit/>
            </a:bodyPr>
            <a:lstStyle/>
            <a:p>
              <a:r>
                <a:rPr lang="en-US" dirty="0" smtClean="0"/>
                <a:t>Video</a:t>
              </a:r>
              <a:r>
                <a:rPr lang="en-US" baseline="-25000" dirty="0" smtClean="0"/>
                <a:t>2</a:t>
              </a:r>
              <a:r>
                <a:rPr lang="en-US" dirty="0" smtClean="0"/>
                <a:t>(360p)</a:t>
              </a:r>
              <a:endParaRPr lang="sv-SE" baseline="-25000" dirty="0"/>
            </a:p>
          </p:txBody>
        </p:sp>
        <p:pic>
          <p:nvPicPr>
            <p:cNvPr id="30" name="Picture 4" descr="http://2.bp.blogspot.com/-0qW0RR2jras/UiLGHkyDCWI/AAAAAAAAAGc/4aFmfnE2JVw/s640/air-video-hd-player.JPG"/>
            <p:cNvPicPr>
              <a:picLocks noChangeAspect="1" noChangeArrowheads="1"/>
            </p:cNvPicPr>
            <p:nvPr/>
          </p:nvPicPr>
          <p:blipFill>
            <a:blip r:embed="rId3" cstate="print"/>
            <a:srcRect/>
            <a:stretch>
              <a:fillRect/>
            </a:stretch>
          </p:blipFill>
          <p:spPr bwMode="auto">
            <a:xfrm>
              <a:off x="4039213" y="4525120"/>
              <a:ext cx="2055803" cy="982349"/>
            </a:xfrm>
            <a:prstGeom prst="rect">
              <a:avLst/>
            </a:prstGeom>
            <a:noFill/>
          </p:spPr>
        </p:pic>
        <p:cxnSp>
          <p:nvCxnSpPr>
            <p:cNvPr id="32" name="Straight Arrow Connector 31"/>
            <p:cNvCxnSpPr/>
            <p:nvPr/>
          </p:nvCxnSpPr>
          <p:spPr>
            <a:xfrm>
              <a:off x="1392341" y="4921354"/>
              <a:ext cx="0" cy="300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2"/>
            </p:cNvCxnSpPr>
            <p:nvPr/>
          </p:nvCxnSpPr>
          <p:spPr>
            <a:xfrm>
              <a:off x="3067847" y="4885873"/>
              <a:ext cx="4119" cy="325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33322" y="5249044"/>
              <a:ext cx="505267" cy="369332"/>
            </a:xfrm>
            <a:prstGeom prst="rect">
              <a:avLst/>
            </a:prstGeom>
            <a:noFill/>
          </p:spPr>
          <p:txBody>
            <a:bodyPr wrap="none" rtlCol="0">
              <a:spAutoFit/>
            </a:bodyPr>
            <a:lstStyle/>
            <a:p>
              <a:r>
                <a:rPr lang="en-US" b="1" dirty="0" smtClean="0"/>
                <a:t>2.6</a:t>
              </a:r>
              <a:endParaRPr lang="sv-SE" b="1" dirty="0"/>
            </a:p>
          </p:txBody>
        </p:sp>
        <p:sp>
          <p:nvSpPr>
            <p:cNvPr id="38" name="TextBox 37"/>
            <p:cNvSpPr txBox="1"/>
            <p:nvPr/>
          </p:nvSpPr>
          <p:spPr>
            <a:xfrm>
              <a:off x="2863030" y="5241363"/>
              <a:ext cx="505267" cy="369332"/>
            </a:xfrm>
            <a:prstGeom prst="rect">
              <a:avLst/>
            </a:prstGeom>
            <a:noFill/>
          </p:spPr>
          <p:txBody>
            <a:bodyPr wrap="none" rtlCol="0">
              <a:spAutoFit/>
            </a:bodyPr>
            <a:lstStyle/>
            <a:p>
              <a:r>
                <a:rPr lang="en-US" b="1" dirty="0" smtClean="0"/>
                <a:t>3.2</a:t>
              </a:r>
              <a:endParaRPr lang="sv-SE" b="1" dirty="0"/>
            </a:p>
          </p:txBody>
        </p:sp>
        <p:sp>
          <p:nvSpPr>
            <p:cNvPr id="42" name="TextBox 41"/>
            <p:cNvSpPr txBox="1"/>
            <p:nvPr/>
          </p:nvSpPr>
          <p:spPr>
            <a:xfrm>
              <a:off x="6061435" y="4585213"/>
              <a:ext cx="1522212" cy="369332"/>
            </a:xfrm>
            <a:prstGeom prst="rect">
              <a:avLst/>
            </a:prstGeom>
            <a:noFill/>
          </p:spPr>
          <p:txBody>
            <a:bodyPr wrap="none" rtlCol="0">
              <a:spAutoFit/>
            </a:bodyPr>
            <a:lstStyle/>
            <a:p>
              <a:r>
                <a:rPr lang="en-US" dirty="0" smtClean="0"/>
                <a:t>Video</a:t>
              </a:r>
              <a:r>
                <a:rPr lang="en-US" baseline="-25000" dirty="0" smtClean="0"/>
                <a:t>3</a:t>
              </a:r>
              <a:r>
                <a:rPr lang="en-US" dirty="0" smtClean="0"/>
                <a:t>(720p)</a:t>
              </a:r>
              <a:endParaRPr lang="sv-SE" baseline="-25000" dirty="0"/>
            </a:p>
          </p:txBody>
        </p:sp>
        <p:sp>
          <p:nvSpPr>
            <p:cNvPr id="43" name="TextBox 42"/>
            <p:cNvSpPr txBox="1"/>
            <p:nvPr/>
          </p:nvSpPr>
          <p:spPr>
            <a:xfrm>
              <a:off x="7621788" y="4562014"/>
              <a:ext cx="1522212" cy="369332"/>
            </a:xfrm>
            <a:prstGeom prst="rect">
              <a:avLst/>
            </a:prstGeom>
            <a:noFill/>
          </p:spPr>
          <p:txBody>
            <a:bodyPr wrap="none" rtlCol="0">
              <a:spAutoFit/>
            </a:bodyPr>
            <a:lstStyle/>
            <a:p>
              <a:r>
                <a:rPr lang="en-US" dirty="0" smtClean="0"/>
                <a:t>Video</a:t>
              </a:r>
              <a:r>
                <a:rPr lang="en-US" baseline="-25000" dirty="0" smtClean="0"/>
                <a:t>4</a:t>
              </a:r>
              <a:r>
                <a:rPr lang="en-US" dirty="0" smtClean="0"/>
                <a:t>(480p)</a:t>
              </a:r>
              <a:endParaRPr lang="sv-SE" baseline="-25000" dirty="0"/>
            </a:p>
          </p:txBody>
        </p:sp>
        <p:cxnSp>
          <p:nvCxnSpPr>
            <p:cNvPr id="44" name="Straight Arrow Connector 43"/>
            <p:cNvCxnSpPr/>
            <p:nvPr/>
          </p:nvCxnSpPr>
          <p:spPr>
            <a:xfrm>
              <a:off x="6750922" y="4970515"/>
              <a:ext cx="0" cy="300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510797" y="5305272"/>
              <a:ext cx="505267" cy="369332"/>
            </a:xfrm>
            <a:prstGeom prst="rect">
              <a:avLst/>
            </a:prstGeom>
            <a:noFill/>
          </p:spPr>
          <p:txBody>
            <a:bodyPr wrap="none" rtlCol="0">
              <a:spAutoFit/>
            </a:bodyPr>
            <a:lstStyle/>
            <a:p>
              <a:r>
                <a:rPr lang="en-US" b="1" dirty="0" smtClean="0"/>
                <a:t>4.4</a:t>
              </a:r>
              <a:endParaRPr lang="sv-SE" b="1" dirty="0"/>
            </a:p>
          </p:txBody>
        </p:sp>
        <p:sp>
          <p:nvSpPr>
            <p:cNvPr id="46" name="TextBox 45"/>
            <p:cNvSpPr txBox="1"/>
            <p:nvPr/>
          </p:nvSpPr>
          <p:spPr>
            <a:xfrm>
              <a:off x="8256023" y="5324936"/>
              <a:ext cx="505267" cy="369332"/>
            </a:xfrm>
            <a:prstGeom prst="rect">
              <a:avLst/>
            </a:prstGeom>
            <a:noFill/>
          </p:spPr>
          <p:txBody>
            <a:bodyPr wrap="none" rtlCol="0">
              <a:spAutoFit/>
            </a:bodyPr>
            <a:lstStyle/>
            <a:p>
              <a:r>
                <a:rPr lang="en-US" b="1" dirty="0" smtClean="0"/>
                <a:t>4.4</a:t>
              </a:r>
              <a:endParaRPr lang="sv-SE" b="1" dirty="0"/>
            </a:p>
          </p:txBody>
        </p:sp>
        <p:cxnSp>
          <p:nvCxnSpPr>
            <p:cNvPr id="47" name="Straight Arrow Connector 46"/>
            <p:cNvCxnSpPr/>
            <p:nvPr/>
          </p:nvCxnSpPr>
          <p:spPr>
            <a:xfrm>
              <a:off x="8467112" y="4962065"/>
              <a:ext cx="0" cy="300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20580" y="5589639"/>
              <a:ext cx="1723549" cy="369332"/>
            </a:xfrm>
            <a:prstGeom prst="rect">
              <a:avLst/>
            </a:prstGeom>
            <a:noFill/>
          </p:spPr>
          <p:txBody>
            <a:bodyPr wrap="none" rtlCol="0">
              <a:spAutoFit/>
            </a:bodyPr>
            <a:lstStyle/>
            <a:p>
              <a:r>
                <a:rPr lang="en-US" b="1" dirty="0" smtClean="0"/>
                <a:t>2x larger size!</a:t>
              </a:r>
              <a:endParaRPr lang="sv-SE" b="1" dirty="0"/>
            </a:p>
          </p:txBody>
        </p:sp>
        <p:sp>
          <p:nvSpPr>
            <p:cNvPr id="53" name="TextBox 52"/>
            <p:cNvSpPr txBox="1"/>
            <p:nvPr/>
          </p:nvSpPr>
          <p:spPr>
            <a:xfrm>
              <a:off x="2261418" y="5565058"/>
              <a:ext cx="1851789" cy="369332"/>
            </a:xfrm>
            <a:prstGeom prst="rect">
              <a:avLst/>
            </a:prstGeom>
            <a:noFill/>
          </p:spPr>
          <p:txBody>
            <a:bodyPr wrap="none" rtlCol="0">
              <a:spAutoFit/>
            </a:bodyPr>
            <a:lstStyle/>
            <a:p>
              <a:r>
                <a:rPr lang="en-US" b="1" dirty="0" smtClean="0"/>
                <a:t>20% larger size</a:t>
              </a:r>
              <a:endParaRPr lang="sv-SE" b="1" dirty="0"/>
            </a:p>
          </p:txBody>
        </p:sp>
        <p:sp>
          <p:nvSpPr>
            <p:cNvPr id="54" name="TextBox 53"/>
            <p:cNvSpPr txBox="1"/>
            <p:nvPr/>
          </p:nvSpPr>
          <p:spPr>
            <a:xfrm>
              <a:off x="1961536" y="5235678"/>
              <a:ext cx="453970" cy="369332"/>
            </a:xfrm>
            <a:prstGeom prst="rect">
              <a:avLst/>
            </a:prstGeom>
            <a:noFill/>
          </p:spPr>
          <p:txBody>
            <a:bodyPr wrap="none" rtlCol="0">
              <a:spAutoFit/>
            </a:bodyPr>
            <a:lstStyle/>
            <a:p>
              <a:r>
                <a:rPr lang="en-US" b="1" dirty="0" smtClean="0"/>
                <a:t>&lt;&lt;</a:t>
              </a:r>
              <a:endParaRPr lang="sv-SE" b="1" dirty="0"/>
            </a:p>
          </p:txBody>
        </p:sp>
        <p:sp>
          <p:nvSpPr>
            <p:cNvPr id="55" name="TextBox 54"/>
            <p:cNvSpPr txBox="1"/>
            <p:nvPr/>
          </p:nvSpPr>
          <p:spPr>
            <a:xfrm>
              <a:off x="7462684" y="5279923"/>
              <a:ext cx="319318" cy="369332"/>
            </a:xfrm>
            <a:prstGeom prst="rect">
              <a:avLst/>
            </a:prstGeom>
            <a:noFill/>
          </p:spPr>
          <p:txBody>
            <a:bodyPr wrap="none" rtlCol="0">
              <a:spAutoFit/>
            </a:bodyPr>
            <a:lstStyle/>
            <a:p>
              <a:r>
                <a:rPr lang="en-US" b="1" dirty="0" smtClean="0"/>
                <a:t>=</a:t>
              </a:r>
              <a:endParaRPr lang="sv-SE" b="1" dirty="0"/>
            </a:p>
          </p:txBody>
        </p:sp>
        <p:pic>
          <p:nvPicPr>
            <p:cNvPr id="58" name="Picture 57" descr="MOS.PNG"/>
            <p:cNvPicPr>
              <a:picLocks noChangeAspect="1"/>
            </p:cNvPicPr>
            <p:nvPr/>
          </p:nvPicPr>
          <p:blipFill>
            <a:blip r:embed="rId4" cstate="print"/>
            <a:stretch>
              <a:fillRect/>
            </a:stretch>
          </p:blipFill>
          <p:spPr>
            <a:xfrm>
              <a:off x="191729" y="4640423"/>
              <a:ext cx="609685" cy="1352739"/>
            </a:xfrm>
            <a:prstGeom prst="rect">
              <a:avLst/>
            </a:prstGeom>
          </p:spPr>
        </p:pic>
        <p:sp>
          <p:nvSpPr>
            <p:cNvPr id="60" name="TextBox 59"/>
            <p:cNvSpPr txBox="1"/>
            <p:nvPr/>
          </p:nvSpPr>
          <p:spPr>
            <a:xfrm>
              <a:off x="3920298" y="5510943"/>
              <a:ext cx="2183932" cy="507831"/>
            </a:xfrm>
            <a:prstGeom prst="rect">
              <a:avLst/>
            </a:prstGeom>
            <a:noFill/>
          </p:spPr>
          <p:txBody>
            <a:bodyPr wrap="square" rtlCol="0">
              <a:spAutoFit/>
            </a:bodyPr>
            <a:lstStyle/>
            <a:p>
              <a:pPr algn="r"/>
              <a:r>
                <a:rPr lang="en-US" sz="900" u="sng" dirty="0" smtClean="0"/>
                <a:t>Samsung Galaxy S3</a:t>
              </a:r>
            </a:p>
            <a:p>
              <a:pPr algn="r"/>
              <a:r>
                <a:rPr lang="en-US" sz="900" dirty="0" smtClean="0"/>
                <a:t>Max supported resolution: 1280x720 (720p)</a:t>
              </a:r>
              <a:endParaRPr lang="sv-SE" sz="900" dirty="0"/>
            </a:p>
          </p:txBody>
        </p:sp>
        <p:sp>
          <p:nvSpPr>
            <p:cNvPr id="49" name="TextBox 48"/>
            <p:cNvSpPr txBox="1"/>
            <p:nvPr/>
          </p:nvSpPr>
          <p:spPr>
            <a:xfrm>
              <a:off x="0" y="4371976"/>
              <a:ext cx="896399" cy="261610"/>
            </a:xfrm>
            <a:prstGeom prst="rect">
              <a:avLst/>
            </a:prstGeom>
            <a:noFill/>
          </p:spPr>
          <p:txBody>
            <a:bodyPr wrap="none" rtlCol="0">
              <a:spAutoFit/>
            </a:bodyPr>
            <a:lstStyle/>
            <a:p>
              <a:r>
                <a:rPr lang="en-US" sz="1100" b="1" dirty="0" smtClean="0"/>
                <a:t>MOS scale</a:t>
              </a:r>
              <a:endParaRPr lang="sv-SE" sz="1100" b="1" dirty="0"/>
            </a:p>
          </p:txBody>
        </p:sp>
      </p:grpSp>
      <p:graphicFrame>
        <p:nvGraphicFramePr>
          <p:cNvPr id="40" name="Chart 39"/>
          <p:cNvGraphicFramePr/>
          <p:nvPr/>
        </p:nvGraphicFramePr>
        <p:xfrm>
          <a:off x="-12575" y="1476375"/>
          <a:ext cx="4029075" cy="2652714"/>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9" descr="Frame1.PNG"/>
          <p:cNvPicPr>
            <a:picLocks noChangeAspect="1"/>
          </p:cNvPicPr>
          <p:nvPr/>
        </p:nvPicPr>
        <p:blipFill>
          <a:blip r:embed="rId6" cstate="print"/>
          <a:stretch>
            <a:fillRect/>
          </a:stretch>
        </p:blipFill>
        <p:spPr>
          <a:xfrm>
            <a:off x="3948684" y="1481273"/>
            <a:ext cx="4575715" cy="1913091"/>
          </a:xfrm>
          <a:prstGeom prst="rect">
            <a:avLst/>
          </a:prstGeom>
        </p:spPr>
      </p:pic>
      <p:pic>
        <p:nvPicPr>
          <p:cNvPr id="11" name="Picture 10" descr="Frame25.PNG"/>
          <p:cNvPicPr>
            <a:picLocks noChangeAspect="1"/>
          </p:cNvPicPr>
          <p:nvPr/>
        </p:nvPicPr>
        <p:blipFill>
          <a:blip r:embed="rId7" cstate="print"/>
          <a:stretch>
            <a:fillRect/>
          </a:stretch>
        </p:blipFill>
        <p:spPr>
          <a:xfrm>
            <a:off x="3982592" y="1549659"/>
            <a:ext cx="4603579" cy="1931923"/>
          </a:xfrm>
          <a:prstGeom prst="rect">
            <a:avLst/>
          </a:prstGeom>
        </p:spPr>
      </p:pic>
      <p:pic>
        <p:nvPicPr>
          <p:cNvPr id="12" name="Picture 11" descr="Frame49.PNG"/>
          <p:cNvPicPr>
            <a:picLocks noChangeAspect="1"/>
          </p:cNvPicPr>
          <p:nvPr/>
        </p:nvPicPr>
        <p:blipFill>
          <a:blip r:embed="rId8" cstate="print"/>
          <a:stretch>
            <a:fillRect/>
          </a:stretch>
        </p:blipFill>
        <p:spPr>
          <a:xfrm>
            <a:off x="4016500" y="1608522"/>
            <a:ext cx="4558432" cy="1912977"/>
          </a:xfrm>
          <a:prstGeom prst="rect">
            <a:avLst/>
          </a:prstGeom>
        </p:spPr>
      </p:pic>
      <p:pic>
        <p:nvPicPr>
          <p:cNvPr id="13" name="Picture 12" descr="Frame73.PNG"/>
          <p:cNvPicPr>
            <a:picLocks noChangeAspect="1"/>
          </p:cNvPicPr>
          <p:nvPr/>
        </p:nvPicPr>
        <p:blipFill>
          <a:blip r:embed="rId9" cstate="print"/>
          <a:stretch>
            <a:fillRect/>
          </a:stretch>
        </p:blipFill>
        <p:spPr>
          <a:xfrm>
            <a:off x="4059933" y="1681670"/>
            <a:ext cx="4568576" cy="1913091"/>
          </a:xfrm>
          <a:prstGeom prst="rect">
            <a:avLst/>
          </a:prstGeom>
        </p:spPr>
      </p:pic>
      <p:pic>
        <p:nvPicPr>
          <p:cNvPr id="14" name="Picture 13" descr="Frame97.PNG"/>
          <p:cNvPicPr>
            <a:picLocks noChangeAspect="1"/>
          </p:cNvPicPr>
          <p:nvPr/>
        </p:nvPicPr>
        <p:blipFill>
          <a:blip r:embed="rId10" cstate="print"/>
          <a:stretch>
            <a:fillRect/>
          </a:stretch>
        </p:blipFill>
        <p:spPr>
          <a:xfrm>
            <a:off x="4093841" y="1745294"/>
            <a:ext cx="4572069" cy="1927722"/>
          </a:xfrm>
          <a:prstGeom prst="rect">
            <a:avLst/>
          </a:prstGeom>
        </p:spPr>
      </p:pic>
      <p:pic>
        <p:nvPicPr>
          <p:cNvPr id="15" name="Picture 14" descr="Frame121.PNG"/>
          <p:cNvPicPr>
            <a:picLocks noChangeAspect="1"/>
          </p:cNvPicPr>
          <p:nvPr/>
        </p:nvPicPr>
        <p:blipFill>
          <a:blip r:embed="rId11" cstate="print"/>
          <a:stretch>
            <a:fillRect/>
          </a:stretch>
        </p:blipFill>
        <p:spPr>
          <a:xfrm>
            <a:off x="4146229" y="1808918"/>
            <a:ext cx="4572733" cy="1906500"/>
          </a:xfrm>
          <a:prstGeom prst="rect">
            <a:avLst/>
          </a:prstGeom>
        </p:spPr>
      </p:pic>
      <p:pic>
        <p:nvPicPr>
          <p:cNvPr id="16" name="Picture 15" descr="Frame145.PNG"/>
          <p:cNvPicPr>
            <a:picLocks noChangeAspect="1"/>
          </p:cNvPicPr>
          <p:nvPr/>
        </p:nvPicPr>
        <p:blipFill>
          <a:blip r:embed="rId12" cstate="print"/>
          <a:stretch>
            <a:fillRect/>
          </a:stretch>
        </p:blipFill>
        <p:spPr>
          <a:xfrm>
            <a:off x="4201265" y="1879586"/>
            <a:ext cx="4560967" cy="1895652"/>
          </a:xfrm>
          <a:prstGeom prst="rect">
            <a:avLst/>
          </a:prstGeom>
        </p:spPr>
      </p:pic>
      <p:pic>
        <p:nvPicPr>
          <p:cNvPr id="17" name="Picture 16" descr="Frame169.PNG"/>
          <p:cNvPicPr>
            <a:picLocks noChangeAspect="1"/>
          </p:cNvPicPr>
          <p:nvPr/>
        </p:nvPicPr>
        <p:blipFill>
          <a:blip r:embed="rId13" cstate="print"/>
          <a:stretch>
            <a:fillRect/>
          </a:stretch>
        </p:blipFill>
        <p:spPr>
          <a:xfrm>
            <a:off x="4246820" y="1957518"/>
            <a:ext cx="4563037" cy="1903642"/>
          </a:xfrm>
          <a:prstGeom prst="rect">
            <a:avLst/>
          </a:prstGeom>
        </p:spPr>
      </p:pic>
      <p:pic>
        <p:nvPicPr>
          <p:cNvPr id="18" name="Picture 17" descr="Frame193.PNG"/>
          <p:cNvPicPr>
            <a:picLocks noChangeAspect="1"/>
          </p:cNvPicPr>
          <p:nvPr/>
        </p:nvPicPr>
        <p:blipFill>
          <a:blip r:embed="rId14" cstate="print"/>
          <a:stretch>
            <a:fillRect/>
          </a:stretch>
        </p:blipFill>
        <p:spPr>
          <a:xfrm>
            <a:off x="4297893" y="2051231"/>
            <a:ext cx="4588164" cy="1909940"/>
          </a:xfrm>
          <a:prstGeom prst="rect">
            <a:avLst/>
          </a:prstGeom>
        </p:spPr>
      </p:pic>
      <p:pic>
        <p:nvPicPr>
          <p:cNvPr id="19" name="Picture 18" descr="Frame217.PNG"/>
          <p:cNvPicPr>
            <a:picLocks noChangeAspect="1"/>
          </p:cNvPicPr>
          <p:nvPr/>
        </p:nvPicPr>
        <p:blipFill>
          <a:blip r:embed="rId15" cstate="print"/>
          <a:stretch>
            <a:fillRect/>
          </a:stretch>
        </p:blipFill>
        <p:spPr>
          <a:xfrm>
            <a:off x="4355629" y="2126049"/>
            <a:ext cx="4612159" cy="1927146"/>
          </a:xfrm>
          <a:prstGeom prst="rect">
            <a:avLst/>
          </a:prstGeom>
        </p:spPr>
      </p:pic>
      <p:pic>
        <p:nvPicPr>
          <p:cNvPr id="20" name="Picture 19" descr="Frame241.PNG"/>
          <p:cNvPicPr>
            <a:picLocks noChangeAspect="1"/>
          </p:cNvPicPr>
          <p:nvPr/>
        </p:nvPicPr>
        <p:blipFill>
          <a:blip r:embed="rId16" cstate="print"/>
          <a:stretch>
            <a:fillRect/>
          </a:stretch>
        </p:blipFill>
        <p:spPr>
          <a:xfrm>
            <a:off x="4346463" y="2228057"/>
            <a:ext cx="4626087" cy="1940205"/>
          </a:xfrm>
          <a:prstGeom prst="rect">
            <a:avLst/>
          </a:prstGeom>
        </p:spPr>
      </p:pic>
    </p:spTree>
    <p:extLst>
      <p:ext uri="{BB962C8B-B14F-4D97-AF65-F5344CB8AC3E}">
        <p14:creationId xmlns="" xmlns:p14="http://schemas.microsoft.com/office/powerpoint/2010/main" val="13675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childTnLst>
                                    <p:set>
                                      <p:cBhvr>
                                        <p:cTn id="10" dur="1" fill="hold">
                                          <p:stCondLst>
                                            <p:cond delay="0"/>
                                          </p:stCondLst>
                                        </p:cTn>
                                        <p:tgtEl>
                                          <p:spTgt spid="5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0">
                                            <p:graphicEl>
                                              <a:chart seriesIdx="-3" categoryIdx="-3" bldStep="gridLegend"/>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40">
                                            <p:graphicEl>
                                              <a:chart seriesIdx="-4" categoryIdx="0" bldStep="category"/>
                                            </p:graphic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40">
                                            <p:graphicEl>
                                              <a:chart seriesIdx="-4" categoryIdx="1" bldStep="category"/>
                                            </p:graphic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40">
                                            <p:graphicEl>
                                              <a:chart seriesIdx="-4" categoryIdx="2" bldStep="category"/>
                                            </p:graphicEl>
                                          </p:spTgt>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500"/>
                                  </p:stCondLst>
                                  <p:childTnLst>
                                    <p:set>
                                      <p:cBhvr>
                                        <p:cTn id="33" dur="1" fill="hold">
                                          <p:stCondLst>
                                            <p:cond delay="0"/>
                                          </p:stCondLst>
                                        </p:cTn>
                                        <p:tgtEl>
                                          <p:spTgt spid="40">
                                            <p:graphicEl>
                                              <a:chart seriesIdx="-4" categoryIdx="3" bldStep="category"/>
                                            </p:graphicEl>
                                          </p:spTgt>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500"/>
                                  </p:stCondLst>
                                  <p:childTnLst>
                                    <p:set>
                                      <p:cBhvr>
                                        <p:cTn id="39" dur="1" fill="hold">
                                          <p:stCondLst>
                                            <p:cond delay="0"/>
                                          </p:stCondLst>
                                        </p:cTn>
                                        <p:tgtEl>
                                          <p:spTgt spid="40">
                                            <p:graphicEl>
                                              <a:chart seriesIdx="-4" categoryIdx="4" bldStep="category"/>
                                            </p:graphicEl>
                                          </p:spTgt>
                                        </p:tgtEl>
                                        <p:attrNameLst>
                                          <p:attrName>style.visibility</p:attrName>
                                        </p:attrNameLst>
                                      </p:cBhvr>
                                      <p:to>
                                        <p:strVal val="visible"/>
                                      </p:to>
                                    </p:set>
                                  </p:childTnLst>
                                </p:cTn>
                              </p:par>
                            </p:childTnLst>
                          </p:cTn>
                        </p:par>
                        <p:par>
                          <p:cTn id="40" fill="hold">
                            <p:stCondLst>
                              <p:cond delay="25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500"/>
                                  </p:stCondLst>
                                  <p:childTnLst>
                                    <p:set>
                                      <p:cBhvr>
                                        <p:cTn id="45" dur="1" fill="hold">
                                          <p:stCondLst>
                                            <p:cond delay="0"/>
                                          </p:stCondLst>
                                        </p:cTn>
                                        <p:tgtEl>
                                          <p:spTgt spid="40">
                                            <p:graphicEl>
                                              <a:chart seriesIdx="-4" categoryIdx="5" bldStep="category"/>
                                            </p:graphicEl>
                                          </p:spTgt>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500"/>
                                  </p:stCondLst>
                                  <p:childTnLst>
                                    <p:set>
                                      <p:cBhvr>
                                        <p:cTn id="51" dur="1" fill="hold">
                                          <p:stCondLst>
                                            <p:cond delay="0"/>
                                          </p:stCondLst>
                                        </p:cTn>
                                        <p:tgtEl>
                                          <p:spTgt spid="40">
                                            <p:graphicEl>
                                              <a:chart seriesIdx="-4" categoryIdx="6" bldStep="category"/>
                                            </p:graphicEl>
                                          </p:spTgt>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par>
                          <p:cTn id="55" fill="hold">
                            <p:stCondLst>
                              <p:cond delay="3500"/>
                            </p:stCondLst>
                            <p:childTnLst>
                              <p:par>
                                <p:cTn id="56" presetID="1" presetClass="entr" presetSubtype="0" fill="hold" grpId="0" nodeType="afterEffect">
                                  <p:stCondLst>
                                    <p:cond delay="500"/>
                                  </p:stCondLst>
                                  <p:childTnLst>
                                    <p:set>
                                      <p:cBhvr>
                                        <p:cTn id="57" dur="1" fill="hold">
                                          <p:stCondLst>
                                            <p:cond delay="0"/>
                                          </p:stCondLst>
                                        </p:cTn>
                                        <p:tgtEl>
                                          <p:spTgt spid="40">
                                            <p:graphicEl>
                                              <a:chart seriesIdx="-4" categoryIdx="7" bldStep="category"/>
                                            </p:graphicEl>
                                          </p:spTgt>
                                        </p:tgtEl>
                                        <p:attrNameLst>
                                          <p:attrName>style.visibility</p:attrName>
                                        </p:attrNameLst>
                                      </p:cBhvr>
                                      <p:to>
                                        <p:strVal val="visible"/>
                                      </p:to>
                                    </p:set>
                                  </p:childTnLst>
                                </p:cTn>
                              </p:par>
                            </p:childTnLst>
                          </p:cTn>
                        </p:par>
                        <p:par>
                          <p:cTn id="58" fill="hold">
                            <p:stCondLst>
                              <p:cond delay="4000"/>
                            </p:stCondLst>
                            <p:childTnLst>
                              <p:par>
                                <p:cTn id="59" presetID="1"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par>
                          <p:cTn id="61" fill="hold">
                            <p:stCondLst>
                              <p:cond delay="4000"/>
                            </p:stCondLst>
                            <p:childTnLst>
                              <p:par>
                                <p:cTn id="62" presetID="1" presetClass="entr" presetSubtype="0" fill="hold" grpId="0" nodeType="afterEffect">
                                  <p:stCondLst>
                                    <p:cond delay="500"/>
                                  </p:stCondLst>
                                  <p:childTnLst>
                                    <p:set>
                                      <p:cBhvr>
                                        <p:cTn id="63" dur="1" fill="hold">
                                          <p:stCondLst>
                                            <p:cond delay="0"/>
                                          </p:stCondLst>
                                        </p:cTn>
                                        <p:tgtEl>
                                          <p:spTgt spid="40">
                                            <p:graphicEl>
                                              <a:chart seriesIdx="-4" categoryIdx="8" bldStep="category"/>
                                            </p:graphicEl>
                                          </p:spTgt>
                                        </p:tgtEl>
                                        <p:attrNameLst>
                                          <p:attrName>style.visibility</p:attrName>
                                        </p:attrNameLst>
                                      </p:cBhvr>
                                      <p:to>
                                        <p:strVal val="visible"/>
                                      </p:to>
                                    </p:set>
                                  </p:childTnLst>
                                </p:cTn>
                              </p:par>
                            </p:childTnLst>
                          </p:cTn>
                        </p:par>
                        <p:par>
                          <p:cTn id="64" fill="hold">
                            <p:stCondLst>
                              <p:cond delay="4500"/>
                            </p:stCondLst>
                            <p:childTnLst>
                              <p:par>
                                <p:cTn id="65" presetID="1"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500"/>
                                  </p:stCondLst>
                                  <p:childTnLst>
                                    <p:set>
                                      <p:cBhvr>
                                        <p:cTn id="69" dur="1" fill="hold">
                                          <p:stCondLst>
                                            <p:cond delay="0"/>
                                          </p:stCondLst>
                                        </p:cTn>
                                        <p:tgtEl>
                                          <p:spTgt spid="40">
                                            <p:graphicEl>
                                              <a:chart seriesIdx="-4" categoryIdx="9" bldStep="category"/>
                                            </p:graphicEl>
                                          </p:spTgt>
                                        </p:tgtEl>
                                        <p:attrNameLst>
                                          <p:attrName>style.visibility</p:attrName>
                                        </p:attrNameLst>
                                      </p:cBhvr>
                                      <p:to>
                                        <p:strVal val="visible"/>
                                      </p:to>
                                    </p:set>
                                  </p:childTnLst>
                                </p:cTn>
                              </p:par>
                            </p:childTnLst>
                          </p:cTn>
                        </p:par>
                        <p:par>
                          <p:cTn id="70" fill="hold">
                            <p:stCondLst>
                              <p:cond delay="5000"/>
                            </p:stCondLst>
                            <p:childTnLst>
                              <p:par>
                                <p:cTn id="71" presetID="1"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par>
                          <p:cTn id="73" fill="hold">
                            <p:stCondLst>
                              <p:cond delay="5000"/>
                            </p:stCondLst>
                            <p:childTnLst>
                              <p:par>
                                <p:cTn id="74" presetID="1"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p:bldP spid="59" grpId="2" animBg="1"/>
      <p:bldP spid="56" grpId="0"/>
      <p:bldGraphic spid="40" grpId="0" uiExpand="1">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VideoOptimizationReducedFileSize.png"/>
          <p:cNvPicPr>
            <a:picLocks noChangeAspect="1"/>
          </p:cNvPicPr>
          <p:nvPr/>
        </p:nvPicPr>
        <p:blipFill>
          <a:blip r:embed="rId3" cstate="print"/>
          <a:stretch>
            <a:fillRect/>
          </a:stretch>
        </p:blipFill>
        <p:spPr>
          <a:xfrm>
            <a:off x="4986938" y="1214435"/>
            <a:ext cx="4157062" cy="2900365"/>
          </a:xfrm>
          <a:prstGeom prst="rect">
            <a:avLst/>
          </a:prstGeom>
        </p:spPr>
      </p:pic>
      <p:sp>
        <p:nvSpPr>
          <p:cNvPr id="2" name="Title 1"/>
          <p:cNvSpPr>
            <a:spLocks noGrp="1"/>
          </p:cNvSpPr>
          <p:nvPr>
            <p:ph type="title"/>
          </p:nvPr>
        </p:nvSpPr>
        <p:spPr>
          <a:xfrm>
            <a:off x="1619250" y="176270"/>
            <a:ext cx="6935788" cy="668338"/>
          </a:xfrm>
        </p:spPr>
        <p:txBody>
          <a:bodyPr/>
          <a:lstStyle/>
          <a:p>
            <a:r>
              <a:rPr lang="en-US" sz="2400" dirty="0" smtClean="0"/>
              <a:t>Human- and content-aware video optimization</a:t>
            </a:r>
            <a:endParaRPr lang="sv-SE" sz="2400" dirty="0"/>
          </a:p>
        </p:txBody>
      </p:sp>
      <p:pic>
        <p:nvPicPr>
          <p:cNvPr id="4" name="Content Placeholder 3" descr="Video_stream_adaptation.png"/>
          <p:cNvPicPr>
            <a:picLocks noGrp="1" noChangeAspect="1"/>
          </p:cNvPicPr>
          <p:nvPr>
            <p:ph idx="1"/>
          </p:nvPr>
        </p:nvPicPr>
        <p:blipFill>
          <a:blip r:embed="rId4" cstate="print"/>
          <a:stretch>
            <a:fillRect/>
          </a:stretch>
        </p:blipFill>
        <p:spPr>
          <a:xfrm>
            <a:off x="271463" y="1114426"/>
            <a:ext cx="4348234" cy="1979352"/>
          </a:xfrm>
        </p:spPr>
      </p:pic>
      <p:grpSp>
        <p:nvGrpSpPr>
          <p:cNvPr id="34" name="Group 33"/>
          <p:cNvGrpSpPr/>
          <p:nvPr/>
        </p:nvGrpSpPr>
        <p:grpSpPr>
          <a:xfrm>
            <a:off x="214313" y="3368934"/>
            <a:ext cx="4951080" cy="1260217"/>
            <a:chOff x="2335545" y="3254632"/>
            <a:chExt cx="5836906" cy="1345943"/>
          </a:xfrm>
        </p:grpSpPr>
        <p:graphicFrame>
          <p:nvGraphicFramePr>
            <p:cNvPr id="15" name="Chart 14"/>
            <p:cNvGraphicFramePr/>
            <p:nvPr/>
          </p:nvGraphicFramePr>
          <p:xfrm>
            <a:off x="2335545" y="3314699"/>
            <a:ext cx="2722229" cy="1257301"/>
          </p:xfrm>
          <a:graphic>
            <a:graphicData uri="http://schemas.openxmlformats.org/drawingml/2006/chart">
              <c:chart xmlns:c="http://schemas.openxmlformats.org/drawingml/2006/chart" xmlns:r="http://schemas.openxmlformats.org/officeDocument/2006/relationships" r:id="rId5"/>
            </a:graphicData>
          </a:graphic>
        </p:graphicFrame>
        <p:sp>
          <p:nvSpPr>
            <p:cNvPr id="16" name="Right Arrow 15"/>
            <p:cNvSpPr/>
            <p:nvPr/>
          </p:nvSpPr>
          <p:spPr>
            <a:xfrm>
              <a:off x="5064460" y="3640375"/>
              <a:ext cx="493378" cy="28868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schemeClr val="tx1"/>
                </a:solidFill>
              </a:endParaRPr>
            </a:p>
          </p:txBody>
        </p:sp>
        <p:graphicFrame>
          <p:nvGraphicFramePr>
            <p:cNvPr id="17" name="Chart 16"/>
            <p:cNvGraphicFramePr/>
            <p:nvPr/>
          </p:nvGraphicFramePr>
          <p:xfrm>
            <a:off x="5586413" y="3254632"/>
            <a:ext cx="2586038" cy="1345943"/>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24" name="Group 23"/>
          <p:cNvGrpSpPr/>
          <p:nvPr/>
        </p:nvGrpSpPr>
        <p:grpSpPr>
          <a:xfrm>
            <a:off x="-361056" y="4282672"/>
            <a:ext cx="9505056" cy="1721355"/>
            <a:chOff x="-205413" y="3523939"/>
            <a:chExt cx="9237092" cy="2479268"/>
          </a:xfrm>
        </p:grpSpPr>
        <p:sp>
          <p:nvSpPr>
            <p:cNvPr id="27" name="Rectangle 26"/>
            <p:cNvSpPr/>
            <p:nvPr/>
          </p:nvSpPr>
          <p:spPr>
            <a:xfrm>
              <a:off x="153004" y="3627652"/>
              <a:ext cx="2203320" cy="237555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aphicFrame>
          <p:nvGraphicFramePr>
            <p:cNvPr id="25" name="Chart 24"/>
            <p:cNvGraphicFramePr/>
            <p:nvPr>
              <p:extLst>
                <p:ext uri="{D42A27DB-BD31-4B8C-83A1-F6EECF244321}">
                  <p14:modId xmlns="" xmlns:p14="http://schemas.microsoft.com/office/powerpoint/2010/main" val="2845139544"/>
                </p:ext>
              </p:extLst>
            </p:nvPr>
          </p:nvGraphicFramePr>
          <p:xfrm>
            <a:off x="-205413" y="4537582"/>
            <a:ext cx="2111697" cy="14077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p:cNvGraphicFramePr/>
            <p:nvPr>
              <p:extLst>
                <p:ext uri="{D42A27DB-BD31-4B8C-83A1-F6EECF244321}">
                  <p14:modId xmlns="" xmlns:p14="http://schemas.microsoft.com/office/powerpoint/2010/main" val="1779346632"/>
                </p:ext>
              </p:extLst>
            </p:nvPr>
          </p:nvGraphicFramePr>
          <p:xfrm>
            <a:off x="554862" y="3523939"/>
            <a:ext cx="2111697" cy="1407798"/>
          </p:xfrm>
          <a:graphic>
            <a:graphicData uri="http://schemas.openxmlformats.org/drawingml/2006/chart">
              <c:chart xmlns:c="http://schemas.openxmlformats.org/drawingml/2006/chart" xmlns:r="http://schemas.openxmlformats.org/officeDocument/2006/relationships" r:id="rId8"/>
            </a:graphicData>
          </a:graphic>
        </p:graphicFrame>
        <p:sp>
          <p:nvSpPr>
            <p:cNvPr id="28" name="TextBox 27"/>
            <p:cNvSpPr txBox="1"/>
            <p:nvPr/>
          </p:nvSpPr>
          <p:spPr>
            <a:xfrm>
              <a:off x="2371447" y="4320255"/>
              <a:ext cx="6660232" cy="531949"/>
            </a:xfrm>
            <a:prstGeom prst="rect">
              <a:avLst/>
            </a:prstGeom>
            <a:noFill/>
          </p:spPr>
          <p:txBody>
            <a:bodyPr wrap="square" rtlCol="0">
              <a:spAutoFit/>
            </a:bodyPr>
            <a:lstStyle/>
            <a:p>
              <a:r>
                <a:rPr lang="en-US" b="1" dirty="0" smtClean="0"/>
                <a:t>… </a:t>
              </a:r>
              <a:r>
                <a:rPr lang="en-US" dirty="0" smtClean="0"/>
                <a:t>with </a:t>
              </a:r>
              <a:r>
                <a:rPr lang="en-US" b="1" dirty="0" smtClean="0"/>
                <a:t>no perceptible difference</a:t>
              </a:r>
              <a:r>
                <a:rPr lang="en-US" dirty="0" smtClean="0"/>
                <a:t> to the viewer</a:t>
              </a:r>
            </a:p>
          </p:txBody>
        </p:sp>
        <p:sp>
          <p:nvSpPr>
            <p:cNvPr id="29" name="TextBox 28"/>
            <p:cNvSpPr txBox="1"/>
            <p:nvPr/>
          </p:nvSpPr>
          <p:spPr>
            <a:xfrm>
              <a:off x="511420" y="4918210"/>
              <a:ext cx="5727315" cy="620607"/>
            </a:xfrm>
            <a:prstGeom prst="rect">
              <a:avLst/>
            </a:prstGeom>
            <a:noFill/>
          </p:spPr>
          <p:txBody>
            <a:bodyPr wrap="square" rtlCol="0">
              <a:spAutoFit/>
            </a:bodyPr>
            <a:lstStyle/>
            <a:p>
              <a:r>
                <a:rPr lang="en-US" sz="2200" b="1" dirty="0" smtClean="0">
                  <a:solidFill>
                    <a:srgbClr val="FF0000"/>
                  </a:solidFill>
                </a:rPr>
                <a:t>70%</a:t>
              </a:r>
              <a:r>
                <a:rPr lang="en-US" sz="2200" dirty="0" smtClean="0"/>
                <a:t>    </a:t>
              </a:r>
              <a:r>
                <a:rPr lang="en-US" dirty="0" smtClean="0"/>
                <a:t>video size can be reduced…</a:t>
              </a:r>
              <a:endParaRPr lang="en-US" dirty="0"/>
            </a:p>
          </p:txBody>
        </p:sp>
        <p:sp>
          <p:nvSpPr>
            <p:cNvPr id="30" name="TextBox 29"/>
            <p:cNvSpPr txBox="1"/>
            <p:nvPr/>
          </p:nvSpPr>
          <p:spPr>
            <a:xfrm>
              <a:off x="1479748" y="5431641"/>
              <a:ext cx="7315890" cy="531949"/>
            </a:xfrm>
            <a:prstGeom prst="rect">
              <a:avLst/>
            </a:prstGeom>
            <a:noFill/>
          </p:spPr>
          <p:txBody>
            <a:bodyPr wrap="square" rtlCol="0">
              <a:spAutoFit/>
            </a:bodyPr>
            <a:lstStyle/>
            <a:p>
              <a:r>
                <a:rPr lang="en-US" b="1" dirty="0" smtClean="0"/>
                <a:t>… </a:t>
              </a:r>
              <a:r>
                <a:rPr lang="en-US" dirty="0" smtClean="0"/>
                <a:t>with </a:t>
              </a:r>
              <a:r>
                <a:rPr lang="en-US" b="1" dirty="0" smtClean="0"/>
                <a:t>perceptible, but not annoying difference</a:t>
              </a:r>
              <a:r>
                <a:rPr lang="en-US" dirty="0" smtClean="0"/>
                <a:t> to the viewer</a:t>
              </a:r>
            </a:p>
          </p:txBody>
        </p:sp>
        <p:sp>
          <p:nvSpPr>
            <p:cNvPr id="31" name="TextBox 30"/>
            <p:cNvSpPr txBox="1"/>
            <p:nvPr/>
          </p:nvSpPr>
          <p:spPr>
            <a:xfrm>
              <a:off x="1251832" y="3858381"/>
              <a:ext cx="4464496" cy="664935"/>
            </a:xfrm>
            <a:prstGeom prst="rect">
              <a:avLst/>
            </a:prstGeom>
            <a:noFill/>
          </p:spPr>
          <p:txBody>
            <a:bodyPr wrap="square" rtlCol="0">
              <a:spAutoFit/>
            </a:bodyPr>
            <a:lstStyle/>
            <a:p>
              <a:r>
                <a:rPr lang="en-US" sz="2400" b="1" dirty="0" smtClean="0">
                  <a:solidFill>
                    <a:srgbClr val="FF0000"/>
                  </a:solidFill>
                </a:rPr>
                <a:t>60%</a:t>
              </a:r>
              <a:r>
                <a:rPr lang="en-US" sz="2400" dirty="0" smtClean="0"/>
                <a:t>   </a:t>
              </a:r>
              <a:r>
                <a:rPr lang="en-US" dirty="0" smtClean="0"/>
                <a:t>video size can be reduced …</a:t>
              </a:r>
            </a:p>
          </p:txBody>
        </p:sp>
      </p:grpSp>
      <p:sp>
        <p:nvSpPr>
          <p:cNvPr id="18" name="TextBox 17"/>
          <p:cNvSpPr txBox="1"/>
          <p:nvPr/>
        </p:nvSpPr>
        <p:spPr>
          <a:xfrm>
            <a:off x="702130" y="3148176"/>
            <a:ext cx="1572866" cy="276999"/>
          </a:xfrm>
          <a:prstGeom prst="rect">
            <a:avLst/>
          </a:prstGeom>
          <a:noFill/>
        </p:spPr>
        <p:txBody>
          <a:bodyPr wrap="none" rtlCol="0">
            <a:spAutoFit/>
          </a:bodyPr>
          <a:lstStyle/>
          <a:p>
            <a:r>
              <a:rPr lang="en-US" sz="1200" dirty="0" smtClean="0"/>
              <a:t>Non optimized video</a:t>
            </a:r>
            <a:endParaRPr lang="sv-SE" sz="1200" dirty="0"/>
          </a:p>
        </p:txBody>
      </p:sp>
      <p:sp>
        <p:nvSpPr>
          <p:cNvPr id="19" name="TextBox 18"/>
          <p:cNvSpPr txBox="1"/>
          <p:nvPr/>
        </p:nvSpPr>
        <p:spPr>
          <a:xfrm>
            <a:off x="3469070" y="3148176"/>
            <a:ext cx="1327608" cy="276999"/>
          </a:xfrm>
          <a:prstGeom prst="rect">
            <a:avLst/>
          </a:prstGeom>
          <a:noFill/>
        </p:spPr>
        <p:txBody>
          <a:bodyPr wrap="none" rtlCol="0">
            <a:spAutoFit/>
          </a:bodyPr>
          <a:lstStyle/>
          <a:p>
            <a:r>
              <a:rPr lang="en-US" sz="1200" dirty="0" smtClean="0"/>
              <a:t>Optimized video</a:t>
            </a:r>
            <a:endParaRPr lang="sv-S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Mobile.PNG"/>
          <p:cNvPicPr>
            <a:picLocks noGrp="1" noChangeAspect="1"/>
          </p:cNvPicPr>
          <p:nvPr>
            <p:ph idx="1"/>
          </p:nvPr>
        </p:nvPicPr>
        <p:blipFill>
          <a:blip r:embed="rId3" cstate="print"/>
          <a:stretch>
            <a:fillRect/>
          </a:stretch>
        </p:blipFill>
        <p:spPr>
          <a:xfrm>
            <a:off x="1476262" y="1543050"/>
            <a:ext cx="6592681" cy="3467400"/>
          </a:xfrm>
        </p:spPr>
      </p:pic>
      <p:sp>
        <p:nvSpPr>
          <p:cNvPr id="28" name="Hexagon 27"/>
          <p:cNvSpPr/>
          <p:nvPr/>
        </p:nvSpPr>
        <p:spPr>
          <a:xfrm rot="21137853">
            <a:off x="3253070" y="2492950"/>
            <a:ext cx="2996338" cy="1803211"/>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Video optimization can save additional </a:t>
            </a:r>
            <a:r>
              <a:rPr lang="en-US" b="1" dirty="0" smtClean="0">
                <a:solidFill>
                  <a:schemeClr val="tx1"/>
                </a:solidFill>
              </a:rPr>
              <a:t>35-70%</a:t>
            </a:r>
            <a:r>
              <a:rPr lang="en-US" dirty="0" smtClean="0">
                <a:solidFill>
                  <a:schemeClr val="tx1"/>
                </a:solidFill>
              </a:rPr>
              <a:t> bandwidth to T-Mobile!</a:t>
            </a:r>
            <a:endParaRPr lang="sv-S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ISPRING_RESOURCE_PATHS_HASH" val="fcb025ba9a6ccf8fed139b5222f2a63b17a4791"/>
</p:tagLst>
</file>

<file path=ppt/theme/theme1.xml><?xml version="1.0" encoding="utf-8"?>
<a:theme xmlns:a="http://schemas.openxmlformats.org/drawingml/2006/main" name="PhD_defense">
  <a:themeElements>
    <a:clrScheme name="Anpassat 94">
      <a:dk1>
        <a:sysClr val="windowText" lastClr="000000"/>
      </a:dk1>
      <a:lt1>
        <a:sysClr val="window" lastClr="FFFFFF"/>
      </a:lt1>
      <a:dk2>
        <a:srgbClr val="1F497D"/>
      </a:dk2>
      <a:lt2>
        <a:srgbClr val="EEECE1"/>
      </a:lt2>
      <a:accent1>
        <a:srgbClr val="1954A6"/>
      </a:accent1>
      <a:accent2>
        <a:srgbClr val="5893E5"/>
      </a:accent2>
      <a:accent3>
        <a:srgbClr val="62922E"/>
      </a:accent3>
      <a:accent4>
        <a:srgbClr val="A1D16D"/>
      </a:accent4>
      <a:accent5>
        <a:srgbClr val="9D102D"/>
      </a:accent5>
      <a:accent6>
        <a:srgbClr val="EC4769"/>
      </a:accent6>
      <a:hlink>
        <a:srgbClr val="C2C2C4"/>
      </a:hlink>
      <a:folHlink>
        <a:srgbClr val="800080"/>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PhD_defense</Template>
  <TotalTime>5937</TotalTime>
  <Words>6992</Words>
  <Application>Microsoft Office PowerPoint</Application>
  <PresentationFormat>On-screen Show (4:3)</PresentationFormat>
  <Paragraphs>545</Paragraphs>
  <Slides>64</Slides>
  <Notes>23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64</vt:i4>
      </vt:variant>
    </vt:vector>
  </HeadingPairs>
  <TitlesOfParts>
    <vt:vector size="68" baseType="lpstr">
      <vt:lpstr>PhD_defense</vt:lpstr>
      <vt:lpstr>think-cell Slide</vt:lpstr>
      <vt:lpstr>Equation</vt:lpstr>
      <vt:lpstr>Visio</vt:lpstr>
      <vt:lpstr>On Optimization of Quality of User Experience and Wireless Network Bandwidth in Video Content Delivery</vt:lpstr>
      <vt:lpstr>Agenda</vt:lpstr>
      <vt:lpstr>The Problem</vt:lpstr>
      <vt:lpstr>Market Trends</vt:lpstr>
      <vt:lpstr>The Research Questions addressed in the thesis</vt:lpstr>
      <vt:lpstr>The exploration space and approach</vt:lpstr>
      <vt:lpstr>Perceptual video quality varies through video content</vt:lpstr>
      <vt:lpstr>Human- and content-aware video optimization</vt:lpstr>
      <vt:lpstr>Slide 9</vt:lpstr>
      <vt:lpstr>Video quality degradations experienced during adaptive video streaming over varying mobile data rate channel</vt:lpstr>
      <vt:lpstr>QoE-aware adaptive video streaming</vt:lpstr>
      <vt:lpstr>Impact</vt:lpstr>
      <vt:lpstr>Energy consumption of mobile data delivery</vt:lpstr>
      <vt:lpstr>Context-aware mobile video prefetching</vt:lpstr>
      <vt:lpstr>Energy cost reduction is the highest ….</vt:lpstr>
      <vt:lpstr>Prefetching recommendations</vt:lpstr>
      <vt:lpstr>Context-awareness</vt:lpstr>
      <vt:lpstr>Context management activities guidelines</vt:lpstr>
      <vt:lpstr>How everything fits together?</vt:lpstr>
      <vt:lpstr>Summary</vt:lpstr>
      <vt:lpstr>Thank you for the attention!</vt:lpstr>
      <vt:lpstr>Slide 22</vt:lpstr>
      <vt:lpstr>Deployment options for QoE-aware video delivery service provider </vt:lpstr>
      <vt:lpstr>Context-aware mobile video prefetching</vt:lpstr>
      <vt:lpstr>Total energy cost including number of tails</vt:lpstr>
      <vt:lpstr>Average time to complete prefetching for 27MB</vt:lpstr>
      <vt:lpstr>Experiment</vt:lpstr>
      <vt:lpstr>OTT prefetching compared to random access strategy</vt:lpstr>
      <vt:lpstr>Collecting mobile users data</vt:lpstr>
      <vt:lpstr>Mobile users data rate logs</vt:lpstr>
      <vt:lpstr>Deriving stochastic access channel model</vt:lpstr>
      <vt:lpstr>Stochastic access channel model</vt:lpstr>
      <vt:lpstr>Fitting data rates to AR(1)</vt:lpstr>
      <vt:lpstr>Prefetching results</vt:lpstr>
      <vt:lpstr>Other types of channels</vt:lpstr>
      <vt:lpstr>If we increase process mean</vt:lpstr>
      <vt:lpstr>Prefetching performances depending on channel model parameters</vt:lpstr>
      <vt:lpstr>Prefetching results – cntd.</vt:lpstr>
      <vt:lpstr>Prefetching results – cntd.</vt:lpstr>
      <vt:lpstr>Prefetching prediction results</vt:lpstr>
      <vt:lpstr>Video optimization</vt:lpstr>
      <vt:lpstr>How to measure perceptual video quality/QoE?</vt:lpstr>
      <vt:lpstr>Subjective video quality tests</vt:lpstr>
      <vt:lpstr>Video optimization</vt:lpstr>
      <vt:lpstr>Video optimization algorithm</vt:lpstr>
      <vt:lpstr>Converging optimization algorithm</vt:lpstr>
      <vt:lpstr>MOS vs. video file sizes</vt:lpstr>
      <vt:lpstr>Estimating size of optimized long videos (movies)</vt:lpstr>
      <vt:lpstr>Performance measures for computing bandwidth savings</vt:lpstr>
      <vt:lpstr>Video optimization results</vt:lpstr>
      <vt:lpstr>Tailoring video optimization to individual user perception</vt:lpstr>
      <vt:lpstr>Predicted average data rate distances</vt:lpstr>
      <vt:lpstr>Applications of video optimization</vt:lpstr>
      <vt:lpstr>Economic analysis: Netflix video content delivery over Akamai’s CDN</vt:lpstr>
      <vt:lpstr>QoE-aware adaptive video streaming</vt:lpstr>
      <vt:lpstr>QoE-aware adaptive video streaming</vt:lpstr>
      <vt:lpstr>QoE-aware adaptive video streaming results</vt:lpstr>
      <vt:lpstr>QoE-aware mobile video delivery system architecture</vt:lpstr>
      <vt:lpstr>Performance comparison of QoE-aware adaptive video streaming and DASH</vt:lpstr>
      <vt:lpstr>Different behaviors of MOS distributions of QoE-aware and DASH video streaming</vt:lpstr>
      <vt:lpstr>Resolution switch comparison of QoE-aware adaptive video streaming vs. DASH</vt:lpstr>
      <vt:lpstr>MOS of video segments streamed using DASH and QoE-aware streaming</vt:lpstr>
      <vt:lpstr>Prediction of optimal target video quality</vt:lpstr>
      <vt:lpstr>Prediction error of optimal perceptual video quality across percentiles of MOS distribution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Optimization of Quality of User Experience and Wireless Network Bandwidth in Video Content Delivery</dc:title>
  <dc:creator>user</dc:creator>
  <cp:lastModifiedBy>alisa</cp:lastModifiedBy>
  <cp:revision>1052</cp:revision>
  <cp:lastPrinted>2013-05-27T09:10:21Z</cp:lastPrinted>
  <dcterms:created xsi:type="dcterms:W3CDTF">2015-11-18T09:32:24Z</dcterms:created>
  <dcterms:modified xsi:type="dcterms:W3CDTF">2015-12-11T17:33:54Z</dcterms:modified>
</cp:coreProperties>
</file>